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17.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2.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3.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4.xml" ContentType="application/vnd.openxmlformats-officedocument.themeOverride+xml"/>
  <Override PartName="/ppt/notesSlides/notesSlide18.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5.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6.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7.xml" ContentType="application/vnd.openxmlformats-officedocument.themeOverride+xml"/>
  <Override PartName="/ppt/notesSlides/notesSlide19.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8.xml" ContentType="application/vnd.openxmlformats-officedocument.themeOverride+xml"/>
  <Override PartName="/ppt/notesSlides/notesSlide20.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9.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30.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3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9"/>
  </p:notesMasterIdLst>
  <p:handoutMasterIdLst>
    <p:handoutMasterId r:id="rId30"/>
  </p:handoutMasterIdLst>
  <p:sldIdLst>
    <p:sldId id="265" r:id="rId2"/>
    <p:sldId id="261" r:id="rId3"/>
    <p:sldId id="283" r:id="rId4"/>
    <p:sldId id="285" r:id="rId5"/>
    <p:sldId id="266" r:id="rId6"/>
    <p:sldId id="295" r:id="rId7"/>
    <p:sldId id="270" r:id="rId8"/>
    <p:sldId id="275" r:id="rId9"/>
    <p:sldId id="278" r:id="rId10"/>
    <p:sldId id="276" r:id="rId11"/>
    <p:sldId id="269" r:id="rId12"/>
    <p:sldId id="279" r:id="rId13"/>
    <p:sldId id="277" r:id="rId14"/>
    <p:sldId id="288" r:id="rId15"/>
    <p:sldId id="280" r:id="rId16"/>
    <p:sldId id="286" r:id="rId17"/>
    <p:sldId id="281" r:id="rId18"/>
    <p:sldId id="294" r:id="rId19"/>
    <p:sldId id="291" r:id="rId20"/>
    <p:sldId id="282" r:id="rId21"/>
    <p:sldId id="296" r:id="rId22"/>
    <p:sldId id="289" r:id="rId23"/>
    <p:sldId id="293" r:id="rId24"/>
    <p:sldId id="271" r:id="rId25"/>
    <p:sldId id="272" r:id="rId26"/>
    <p:sldId id="273" r:id="rId27"/>
    <p:sldId id="292"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ECECE"/>
    <a:srgbClr val="F8F8F8"/>
    <a:srgbClr val="7030A0"/>
    <a:srgbClr val="BDD7EE"/>
    <a:srgbClr val="FFB1AB"/>
    <a:srgbClr val="D79DA7"/>
    <a:srgbClr val="C47660"/>
    <a:srgbClr val="14365D"/>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6336" autoAdjust="0"/>
  </p:normalViewPr>
  <p:slideViewPr>
    <p:cSldViewPr snapToGrid="0">
      <p:cViewPr varScale="1">
        <p:scale>
          <a:sx n="107" d="100"/>
          <a:sy n="107" d="100"/>
        </p:scale>
        <p:origin x="78" y="78"/>
      </p:cViewPr>
      <p:guideLst/>
    </p:cSldViewPr>
  </p:slideViewPr>
  <p:notesTextViewPr>
    <p:cViewPr>
      <p:scale>
        <a:sx n="125" d="100"/>
        <a:sy n="125" d="100"/>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27963;&#38913;&#31807;1"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27963;&#38913;&#31807;1"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27963;&#38913;&#31807;1"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27963;&#38913;&#31807;1"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27963;&#38913;&#31807;1"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27963;&#38913;&#31807;1"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27963;&#38913;&#31807;1"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27963;&#38913;&#31807;1"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27963;&#38913;&#31807;1"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27963;&#38913;&#31807;1"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27963;&#38913;&#31807;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27963;&#38913;&#31807;1"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27963;&#38913;&#31807;1"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27963;&#38913;&#31807;1"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TerryYang\Desktop\simple%20example.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TerryYang\Desktop\simple%20example.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TerryYang\Desktop\simple%20example.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27963;&#38913;&#31807;1"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TerryYang\Desktop\simple%20example.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TerryYang\Desktop\simple%20example.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TerryYang\Desktop\simple%20example.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27963;&#38913;&#31807;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27963;&#38913;&#31807;1"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TerryYang\Desktop\simple%20example.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TerryYang\Desktop\simple%20examp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27963;&#38913;&#31807;1"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27963;&#38913;&#31807;1"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27963;&#38913;&#31807;1"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27963;&#38913;&#31807;1"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27963;&#38913;&#31807;1"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27963;&#38913;&#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CF7E-4694-8A82-C83D49A33570}"/>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CF7E-4694-8A82-C83D49A33570}"/>
            </c:ext>
          </c:extLst>
        </c:ser>
        <c:dLbls>
          <c:showLegendKey val="0"/>
          <c:showVal val="0"/>
          <c:showCatName val="0"/>
          <c:showSerName val="0"/>
          <c:showPercent val="0"/>
          <c:showBubbleSize val="0"/>
        </c:dLbls>
        <c:gapWidth val="219"/>
        <c:overlap val="100"/>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4370-4A70-81AA-3FC01B710B47}"/>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4370-4A70-81AA-3FC01B710B47}"/>
            </c:ext>
          </c:extLst>
        </c:ser>
        <c:dLbls>
          <c:showLegendKey val="0"/>
          <c:showVal val="0"/>
          <c:showCatName val="0"/>
          <c:showSerName val="0"/>
          <c:showPercent val="0"/>
          <c:showBubbleSize val="0"/>
        </c:dLbls>
        <c:gapWidth val="219"/>
        <c:overlap val="-27"/>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3D22-4DE4-9B00-3DA0A1226BB4}"/>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3D22-4DE4-9B00-3DA0A1226BB4}"/>
            </c:ext>
          </c:extLst>
        </c:ser>
        <c:dLbls>
          <c:showLegendKey val="0"/>
          <c:showVal val="0"/>
          <c:showCatName val="0"/>
          <c:showSerName val="0"/>
          <c:showPercent val="0"/>
          <c:showBubbleSize val="0"/>
        </c:dLbls>
        <c:gapWidth val="219"/>
        <c:overlap val="-27"/>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B5F6-4881-B15D-7EBE5FFCE202}"/>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B5F6-4881-B15D-7EBE5FFCE202}"/>
            </c:ext>
          </c:extLst>
        </c:ser>
        <c:dLbls>
          <c:showLegendKey val="0"/>
          <c:showVal val="0"/>
          <c:showCatName val="0"/>
          <c:showSerName val="0"/>
          <c:showPercent val="0"/>
          <c:showBubbleSize val="0"/>
        </c:dLbls>
        <c:gapWidth val="219"/>
        <c:overlap val="-27"/>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14CF-4526-8540-8312BA8D89D1}"/>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14CF-4526-8540-8312BA8D89D1}"/>
            </c:ext>
          </c:extLst>
        </c:ser>
        <c:dLbls>
          <c:showLegendKey val="0"/>
          <c:showVal val="0"/>
          <c:showCatName val="0"/>
          <c:showSerName val="0"/>
          <c:showPercent val="0"/>
          <c:showBubbleSize val="0"/>
        </c:dLbls>
        <c:gapWidth val="219"/>
        <c:overlap val="100"/>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2CF3-4A7E-987E-CD357E2EA275}"/>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2CF3-4A7E-987E-CD357E2EA275}"/>
            </c:ext>
          </c:extLst>
        </c:ser>
        <c:dLbls>
          <c:showLegendKey val="0"/>
          <c:showVal val="0"/>
          <c:showCatName val="0"/>
          <c:showSerName val="0"/>
          <c:showPercent val="0"/>
          <c:showBubbleSize val="0"/>
        </c:dLbls>
        <c:gapWidth val="219"/>
        <c:overlap val="100"/>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5ACA-4E34-8698-D9799B1A6927}"/>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5ACA-4E34-8698-D9799B1A6927}"/>
            </c:ext>
          </c:extLst>
        </c:ser>
        <c:dLbls>
          <c:showLegendKey val="0"/>
          <c:showVal val="0"/>
          <c:showCatName val="0"/>
          <c:showSerName val="0"/>
          <c:showPercent val="0"/>
          <c:showBubbleSize val="0"/>
        </c:dLbls>
        <c:gapWidth val="219"/>
        <c:overlap val="100"/>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6E9E-42C7-AFB4-560AA8695B03}"/>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6E9E-42C7-AFB4-560AA8695B03}"/>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0179-4E05-BAF4-D3ACAFA3578C}"/>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0179-4E05-BAF4-D3ACAFA3578C}"/>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6416-4CE0-BCF4-FD9ACA98A086}"/>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6416-4CE0-BCF4-FD9ACA98A086}"/>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6E9E-42C7-AFB4-560AA8695B03}"/>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6E9E-42C7-AFB4-560AA8695B03}"/>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299E-4794-B772-CB6E02A09CEE}"/>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299E-4794-B772-CB6E02A09CEE}"/>
            </c:ext>
          </c:extLst>
        </c:ser>
        <c:dLbls>
          <c:showLegendKey val="0"/>
          <c:showVal val="0"/>
          <c:showCatName val="0"/>
          <c:showSerName val="0"/>
          <c:showPercent val="0"/>
          <c:showBubbleSize val="0"/>
        </c:dLbls>
        <c:gapWidth val="219"/>
        <c:overlap val="100"/>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0179-4E05-BAF4-D3ACAFA3578C}"/>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0179-4E05-BAF4-D3ACAFA3578C}"/>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6416-4CE0-BCF4-FD9ACA98A086}"/>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6416-4CE0-BCF4-FD9ACA98A086}"/>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Sorted PC1</a:t>
            </a:r>
            <a:endParaRPr lang="zh-TW"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工作表1!$AA$4</c:f>
              <c:strCache>
                <c:ptCount val="1"/>
                <c:pt idx="0">
                  <c:v>Good</c:v>
                </c:pt>
              </c:strCache>
            </c:strRef>
          </c:tx>
          <c:spPr>
            <a:solidFill>
              <a:schemeClr val="accent1"/>
            </a:solidFill>
            <a:ln>
              <a:noFill/>
            </a:ln>
            <a:effectLst/>
          </c:spPr>
          <c:invertIfNegative val="0"/>
          <c:cat>
            <c:strRef>
              <c:f>工作表1!$Z$5:$Z$10</c:f>
              <c:strCache>
                <c:ptCount val="6"/>
                <c:pt idx="0">
                  <c:v>Mid</c:v>
                </c:pt>
                <c:pt idx="1">
                  <c:v>Large</c:v>
                </c:pt>
                <c:pt idx="2">
                  <c:v>Black</c:v>
                </c:pt>
                <c:pt idx="3">
                  <c:v>Cow</c:v>
                </c:pt>
                <c:pt idx="4">
                  <c:v>White</c:v>
                </c:pt>
                <c:pt idx="5">
                  <c:v>Cat</c:v>
                </c:pt>
              </c:strCache>
            </c:strRef>
          </c:cat>
          <c:val>
            <c:numRef>
              <c:f>工作表1!$AA$5:$AA$10</c:f>
              <c:numCache>
                <c:formatCode>General</c:formatCode>
                <c:ptCount val="6"/>
                <c:pt idx="0">
                  <c:v>49</c:v>
                </c:pt>
                <c:pt idx="1">
                  <c:v>40</c:v>
                </c:pt>
                <c:pt idx="2">
                  <c:v>45</c:v>
                </c:pt>
                <c:pt idx="3">
                  <c:v>30</c:v>
                </c:pt>
                <c:pt idx="4">
                  <c:v>23</c:v>
                </c:pt>
                <c:pt idx="5">
                  <c:v>12</c:v>
                </c:pt>
              </c:numCache>
            </c:numRef>
          </c:val>
          <c:extLst>
            <c:ext xmlns:c16="http://schemas.microsoft.com/office/drawing/2014/chart" uri="{C3380CC4-5D6E-409C-BE32-E72D297353CC}">
              <c16:uniqueId val="{00000000-721D-474F-8DD0-D4BB9CFFF981}"/>
            </c:ext>
          </c:extLst>
        </c:ser>
        <c:ser>
          <c:idx val="1"/>
          <c:order val="1"/>
          <c:tx>
            <c:strRef>
              <c:f>工作表1!$AB$4</c:f>
              <c:strCache>
                <c:ptCount val="1"/>
                <c:pt idx="0">
                  <c:v>Bad</c:v>
                </c:pt>
              </c:strCache>
            </c:strRef>
          </c:tx>
          <c:spPr>
            <a:solidFill>
              <a:schemeClr val="accent2"/>
            </a:solidFill>
            <a:ln>
              <a:noFill/>
            </a:ln>
            <a:effectLst/>
          </c:spPr>
          <c:invertIfNegative val="0"/>
          <c:cat>
            <c:strRef>
              <c:f>工作表1!$Z$5:$Z$10</c:f>
              <c:strCache>
                <c:ptCount val="6"/>
                <c:pt idx="0">
                  <c:v>Mid</c:v>
                </c:pt>
                <c:pt idx="1">
                  <c:v>Large</c:v>
                </c:pt>
                <c:pt idx="2">
                  <c:v>Black</c:v>
                </c:pt>
                <c:pt idx="3">
                  <c:v>Cow</c:v>
                </c:pt>
                <c:pt idx="4">
                  <c:v>White</c:v>
                </c:pt>
                <c:pt idx="5">
                  <c:v>Cat</c:v>
                </c:pt>
              </c:strCache>
            </c:strRef>
          </c:cat>
          <c:val>
            <c:numRef>
              <c:f>工作表1!$AB$5:$AB$10</c:f>
              <c:numCache>
                <c:formatCode>General</c:formatCode>
                <c:ptCount val="6"/>
                <c:pt idx="0">
                  <c:v>60</c:v>
                </c:pt>
                <c:pt idx="1">
                  <c:v>35</c:v>
                </c:pt>
                <c:pt idx="2">
                  <c:v>23</c:v>
                </c:pt>
                <c:pt idx="3">
                  <c:v>0</c:v>
                </c:pt>
                <c:pt idx="4">
                  <c:v>0</c:v>
                </c:pt>
                <c:pt idx="5">
                  <c:v>0</c:v>
                </c:pt>
              </c:numCache>
            </c:numRef>
          </c:val>
          <c:extLst>
            <c:ext xmlns:c16="http://schemas.microsoft.com/office/drawing/2014/chart" uri="{C3380CC4-5D6E-409C-BE32-E72D297353CC}">
              <c16:uniqueId val="{00000001-721D-474F-8DD0-D4BB9CFFF981}"/>
            </c:ext>
          </c:extLst>
        </c:ser>
        <c:dLbls>
          <c:showLegendKey val="0"/>
          <c:showVal val="0"/>
          <c:showCatName val="0"/>
          <c:showSerName val="0"/>
          <c:showPercent val="0"/>
          <c:showBubbleSize val="0"/>
        </c:dLbls>
        <c:gapWidth val="150"/>
        <c:overlap val="100"/>
        <c:axId val="1036761520"/>
        <c:axId val="1024970784"/>
      </c:barChart>
      <c:catAx>
        <c:axId val="103676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4970784"/>
        <c:crosses val="autoZero"/>
        <c:auto val="1"/>
        <c:lblAlgn val="ctr"/>
        <c:lblOffset val="100"/>
        <c:noMultiLvlLbl val="0"/>
      </c:catAx>
      <c:valAx>
        <c:axId val="102497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36761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Sorted PC2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工作表1!$AE$4</c:f>
              <c:strCache>
                <c:ptCount val="1"/>
                <c:pt idx="0">
                  <c:v>Good</c:v>
                </c:pt>
              </c:strCache>
            </c:strRef>
          </c:tx>
          <c:spPr>
            <a:solidFill>
              <a:schemeClr val="accent1"/>
            </a:solidFill>
            <a:ln>
              <a:noFill/>
            </a:ln>
            <a:effectLst/>
          </c:spPr>
          <c:invertIfNegative val="0"/>
          <c:cat>
            <c:strRef>
              <c:f>工作表1!$AD$5:$AD$10</c:f>
              <c:strCache>
                <c:ptCount val="6"/>
                <c:pt idx="0">
                  <c:v>Red</c:v>
                </c:pt>
                <c:pt idx="1">
                  <c:v>Goat</c:v>
                </c:pt>
                <c:pt idx="2">
                  <c:v>Gray</c:v>
                </c:pt>
                <c:pt idx="3">
                  <c:v>Small</c:v>
                </c:pt>
                <c:pt idx="4">
                  <c:v>Dog</c:v>
                </c:pt>
                <c:pt idx="5">
                  <c:v>Frog</c:v>
                </c:pt>
              </c:strCache>
            </c:strRef>
          </c:cat>
          <c:val>
            <c:numRef>
              <c:f>工作表1!$AE$5:$AE$10</c:f>
              <c:numCache>
                <c:formatCode>General</c:formatCode>
                <c:ptCount val="6"/>
                <c:pt idx="0">
                  <c:v>21</c:v>
                </c:pt>
                <c:pt idx="1">
                  <c:v>24</c:v>
                </c:pt>
                <c:pt idx="2">
                  <c:v>31</c:v>
                </c:pt>
                <c:pt idx="3">
                  <c:v>35</c:v>
                </c:pt>
                <c:pt idx="4">
                  <c:v>26</c:v>
                </c:pt>
                <c:pt idx="5">
                  <c:v>14</c:v>
                </c:pt>
              </c:numCache>
            </c:numRef>
          </c:val>
          <c:extLst>
            <c:ext xmlns:c16="http://schemas.microsoft.com/office/drawing/2014/chart" uri="{C3380CC4-5D6E-409C-BE32-E72D297353CC}">
              <c16:uniqueId val="{00000000-D24C-4A25-8FEE-7A82FCD2D930}"/>
            </c:ext>
          </c:extLst>
        </c:ser>
        <c:ser>
          <c:idx val="1"/>
          <c:order val="1"/>
          <c:tx>
            <c:strRef>
              <c:f>工作表1!$AF$4</c:f>
              <c:strCache>
                <c:ptCount val="1"/>
                <c:pt idx="0">
                  <c:v>Bad</c:v>
                </c:pt>
              </c:strCache>
            </c:strRef>
          </c:tx>
          <c:spPr>
            <a:solidFill>
              <a:schemeClr val="accent2"/>
            </a:solidFill>
            <a:ln>
              <a:noFill/>
            </a:ln>
            <a:effectLst/>
          </c:spPr>
          <c:invertIfNegative val="0"/>
          <c:cat>
            <c:strRef>
              <c:f>工作表1!$AD$5:$AD$10</c:f>
              <c:strCache>
                <c:ptCount val="6"/>
                <c:pt idx="0">
                  <c:v>Red</c:v>
                </c:pt>
                <c:pt idx="1">
                  <c:v>Goat</c:v>
                </c:pt>
                <c:pt idx="2">
                  <c:v>Gray</c:v>
                </c:pt>
                <c:pt idx="3">
                  <c:v>Small</c:v>
                </c:pt>
                <c:pt idx="4">
                  <c:v>Dog</c:v>
                </c:pt>
                <c:pt idx="5">
                  <c:v>Frog</c:v>
                </c:pt>
              </c:strCache>
            </c:strRef>
          </c:cat>
          <c:val>
            <c:numRef>
              <c:f>工作表1!$AF$5:$AF$10</c:f>
              <c:numCache>
                <c:formatCode>General</c:formatCode>
                <c:ptCount val="6"/>
                <c:pt idx="0">
                  <c:v>43</c:v>
                </c:pt>
                <c:pt idx="1">
                  <c:v>35</c:v>
                </c:pt>
                <c:pt idx="2">
                  <c:v>10</c:v>
                </c:pt>
                <c:pt idx="3">
                  <c:v>5</c:v>
                </c:pt>
                <c:pt idx="4">
                  <c:v>6</c:v>
                </c:pt>
                <c:pt idx="5">
                  <c:v>4</c:v>
                </c:pt>
              </c:numCache>
            </c:numRef>
          </c:val>
          <c:extLst>
            <c:ext xmlns:c16="http://schemas.microsoft.com/office/drawing/2014/chart" uri="{C3380CC4-5D6E-409C-BE32-E72D297353CC}">
              <c16:uniqueId val="{00000001-D24C-4A25-8FEE-7A82FCD2D930}"/>
            </c:ext>
          </c:extLst>
        </c:ser>
        <c:dLbls>
          <c:showLegendKey val="0"/>
          <c:showVal val="0"/>
          <c:showCatName val="0"/>
          <c:showSerName val="0"/>
          <c:showPercent val="0"/>
          <c:showBubbleSize val="0"/>
        </c:dLbls>
        <c:gapWidth val="150"/>
        <c:overlap val="100"/>
        <c:axId val="1026856336"/>
        <c:axId val="1021332032"/>
      </c:barChart>
      <c:catAx>
        <c:axId val="102685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1332032"/>
        <c:crosses val="autoZero"/>
        <c:auto val="1"/>
        <c:lblAlgn val="ctr"/>
        <c:lblOffset val="100"/>
        <c:noMultiLvlLbl val="0"/>
      </c:catAx>
      <c:valAx>
        <c:axId val="102133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5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Sorted PC3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工作表1!$AI$4</c:f>
              <c:strCache>
                <c:ptCount val="1"/>
                <c:pt idx="0">
                  <c:v>Good</c:v>
                </c:pt>
              </c:strCache>
            </c:strRef>
          </c:tx>
          <c:spPr>
            <a:solidFill>
              <a:schemeClr val="accent1"/>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工作表1!$AI$5:$AI$10</c:f>
              <c:numCache>
                <c:formatCode>General</c:formatCode>
                <c:ptCount val="6"/>
                <c:pt idx="0">
                  <c:v>42</c:v>
                </c:pt>
                <c:pt idx="1">
                  <c:v>34</c:v>
                </c:pt>
                <c:pt idx="2">
                  <c:v>20</c:v>
                </c:pt>
                <c:pt idx="3">
                  <c:v>46</c:v>
                </c:pt>
                <c:pt idx="4">
                  <c:v>35</c:v>
                </c:pt>
                <c:pt idx="5">
                  <c:v>32</c:v>
                </c:pt>
              </c:numCache>
            </c:numRef>
          </c:val>
          <c:extLst>
            <c:ext xmlns:c16="http://schemas.microsoft.com/office/drawing/2014/chart" uri="{C3380CC4-5D6E-409C-BE32-E72D297353CC}">
              <c16:uniqueId val="{00000000-A3B1-4239-8CC6-E16A10F49415}"/>
            </c:ext>
          </c:extLst>
        </c:ser>
        <c:ser>
          <c:idx val="1"/>
          <c:order val="1"/>
          <c:tx>
            <c:strRef>
              <c:f>工作表1!$AJ$4</c:f>
              <c:strCache>
                <c:ptCount val="1"/>
                <c:pt idx="0">
                  <c:v>Bad</c:v>
                </c:pt>
              </c:strCache>
            </c:strRef>
          </c:tx>
          <c:spPr>
            <a:solidFill>
              <a:schemeClr val="accent2"/>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工作表1!$AJ$5:$AJ$10</c:f>
              <c:numCache>
                <c:formatCode>General</c:formatCode>
                <c:ptCount val="6"/>
                <c:pt idx="0">
                  <c:v>23</c:v>
                </c:pt>
                <c:pt idx="1">
                  <c:v>24</c:v>
                </c:pt>
                <c:pt idx="2">
                  <c:v>30</c:v>
                </c:pt>
                <c:pt idx="3">
                  <c:v>0</c:v>
                </c:pt>
                <c:pt idx="4">
                  <c:v>5</c:v>
                </c:pt>
                <c:pt idx="5">
                  <c:v>2</c:v>
                </c:pt>
              </c:numCache>
            </c:numRef>
          </c:val>
          <c:extLst>
            <c:ext xmlns:c16="http://schemas.microsoft.com/office/drawing/2014/chart" uri="{C3380CC4-5D6E-409C-BE32-E72D297353CC}">
              <c16:uniqueId val="{00000001-A3B1-4239-8CC6-E16A10F49415}"/>
            </c:ext>
          </c:extLst>
        </c:ser>
        <c:dLbls>
          <c:showLegendKey val="0"/>
          <c:showVal val="0"/>
          <c:showCatName val="0"/>
          <c:showSerName val="0"/>
          <c:showPercent val="0"/>
          <c:showBubbleSize val="0"/>
        </c:dLbls>
        <c:gapWidth val="150"/>
        <c:overlap val="100"/>
        <c:axId val="1081417280"/>
        <c:axId val="976913488"/>
      </c:barChart>
      <c:catAx>
        <c:axId val="108141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488"/>
        <c:crosses val="autoZero"/>
        <c:auto val="1"/>
        <c:lblAlgn val="ctr"/>
        <c:lblOffset val="100"/>
        <c:noMultiLvlLbl val="0"/>
      </c:catAx>
      <c:valAx>
        <c:axId val="976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8141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Original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429F-4864-B149-C73D73BD9232}"/>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429F-4864-B149-C73D73BD9232}"/>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a:t>
            </a:r>
            <a:r>
              <a:rPr lang="en-US" altLang="zh-TW" baseline="0" dirty="0"/>
              <a:t> by Sum</a:t>
            </a:r>
            <a:endParaRPr lang="en-US" altLang="zh-TW"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工作表1!$AI$4</c:f>
              <c:strCache>
                <c:ptCount val="1"/>
                <c:pt idx="0">
                  <c:v>Good</c:v>
                </c:pt>
              </c:strCache>
            </c:strRef>
          </c:tx>
          <c:spPr>
            <a:solidFill>
              <a:schemeClr val="accent1"/>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工作表1!$AI$5:$AI$10</c:f>
              <c:numCache>
                <c:formatCode>General</c:formatCode>
                <c:ptCount val="6"/>
                <c:pt idx="0">
                  <c:v>42</c:v>
                </c:pt>
                <c:pt idx="1">
                  <c:v>34</c:v>
                </c:pt>
                <c:pt idx="2">
                  <c:v>20</c:v>
                </c:pt>
                <c:pt idx="3">
                  <c:v>46</c:v>
                </c:pt>
                <c:pt idx="4">
                  <c:v>35</c:v>
                </c:pt>
                <c:pt idx="5">
                  <c:v>32</c:v>
                </c:pt>
              </c:numCache>
            </c:numRef>
          </c:val>
          <c:extLst>
            <c:ext xmlns:c16="http://schemas.microsoft.com/office/drawing/2014/chart" uri="{C3380CC4-5D6E-409C-BE32-E72D297353CC}">
              <c16:uniqueId val="{00000000-AA82-42AE-A897-927FC7ED5EBA}"/>
            </c:ext>
          </c:extLst>
        </c:ser>
        <c:ser>
          <c:idx val="1"/>
          <c:order val="1"/>
          <c:tx>
            <c:strRef>
              <c:f>工作表1!$AJ$4</c:f>
              <c:strCache>
                <c:ptCount val="1"/>
                <c:pt idx="0">
                  <c:v>Bad</c:v>
                </c:pt>
              </c:strCache>
            </c:strRef>
          </c:tx>
          <c:spPr>
            <a:solidFill>
              <a:schemeClr val="accent2"/>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工作表1!$AJ$5:$AJ$10</c:f>
              <c:numCache>
                <c:formatCode>General</c:formatCode>
                <c:ptCount val="6"/>
                <c:pt idx="0">
                  <c:v>23</c:v>
                </c:pt>
                <c:pt idx="1">
                  <c:v>24</c:v>
                </c:pt>
                <c:pt idx="2">
                  <c:v>30</c:v>
                </c:pt>
                <c:pt idx="3">
                  <c:v>0</c:v>
                </c:pt>
                <c:pt idx="4">
                  <c:v>5</c:v>
                </c:pt>
                <c:pt idx="5">
                  <c:v>2</c:v>
                </c:pt>
              </c:numCache>
            </c:numRef>
          </c:val>
          <c:extLst>
            <c:ext xmlns:c16="http://schemas.microsoft.com/office/drawing/2014/chart" uri="{C3380CC4-5D6E-409C-BE32-E72D297353CC}">
              <c16:uniqueId val="{00000001-AA82-42AE-A897-927FC7ED5EBA}"/>
            </c:ext>
          </c:extLst>
        </c:ser>
        <c:dLbls>
          <c:showLegendKey val="0"/>
          <c:showVal val="0"/>
          <c:showCatName val="0"/>
          <c:showSerName val="0"/>
          <c:showPercent val="0"/>
          <c:showBubbleSize val="0"/>
        </c:dLbls>
        <c:gapWidth val="150"/>
        <c:overlap val="100"/>
        <c:axId val="1081417280"/>
        <c:axId val="976913488"/>
      </c:barChart>
      <c:catAx>
        <c:axId val="108141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488"/>
        <c:crosses val="autoZero"/>
        <c:auto val="1"/>
        <c:lblAlgn val="ctr"/>
        <c:lblOffset val="100"/>
        <c:noMultiLvlLbl val="0"/>
      </c:catAx>
      <c:valAx>
        <c:axId val="976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8141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 by Impurity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工作表1!$AI$19</c:f>
              <c:strCache>
                <c:ptCount val="1"/>
                <c:pt idx="0">
                  <c:v>Good</c:v>
                </c:pt>
              </c:strCache>
            </c:strRef>
          </c:tx>
          <c:spPr>
            <a:solidFill>
              <a:schemeClr val="accent1"/>
            </a:solidFill>
            <a:ln>
              <a:noFill/>
            </a:ln>
            <a:effectLst/>
          </c:spPr>
          <c:invertIfNegative val="0"/>
          <c:cat>
            <c:strRef>
              <c:f>工作表1!$AH$27:$AH$32</c:f>
              <c:strCache>
                <c:ptCount val="6"/>
                <c:pt idx="0">
                  <c:v>Blue</c:v>
                </c:pt>
                <c:pt idx="1">
                  <c:v>Tuna</c:v>
                </c:pt>
                <c:pt idx="2">
                  <c:v>Tiny</c:v>
                </c:pt>
                <c:pt idx="3">
                  <c:v>Toad</c:v>
                </c:pt>
                <c:pt idx="4">
                  <c:v>Green</c:v>
                </c:pt>
                <c:pt idx="5">
                  <c:v>Cod</c:v>
                </c:pt>
              </c:strCache>
            </c:strRef>
          </c:cat>
          <c:val>
            <c:numRef>
              <c:f>工作表1!$AI$27:$AI$32</c:f>
              <c:numCache>
                <c:formatCode>General</c:formatCode>
                <c:ptCount val="6"/>
                <c:pt idx="0">
                  <c:v>46</c:v>
                </c:pt>
                <c:pt idx="1">
                  <c:v>32</c:v>
                </c:pt>
                <c:pt idx="2">
                  <c:v>35</c:v>
                </c:pt>
                <c:pt idx="3">
                  <c:v>42</c:v>
                </c:pt>
                <c:pt idx="4">
                  <c:v>34</c:v>
                </c:pt>
                <c:pt idx="5">
                  <c:v>20</c:v>
                </c:pt>
              </c:numCache>
            </c:numRef>
          </c:val>
          <c:extLst>
            <c:ext xmlns:c16="http://schemas.microsoft.com/office/drawing/2014/chart" uri="{C3380CC4-5D6E-409C-BE32-E72D297353CC}">
              <c16:uniqueId val="{00000000-640F-4F30-AA1B-EBAF73B89D0F}"/>
            </c:ext>
          </c:extLst>
        </c:ser>
        <c:ser>
          <c:idx val="1"/>
          <c:order val="1"/>
          <c:tx>
            <c:strRef>
              <c:f>工作表1!$AJ$19</c:f>
              <c:strCache>
                <c:ptCount val="1"/>
                <c:pt idx="0">
                  <c:v>Bad</c:v>
                </c:pt>
              </c:strCache>
            </c:strRef>
          </c:tx>
          <c:spPr>
            <a:solidFill>
              <a:schemeClr val="accent2"/>
            </a:solidFill>
            <a:ln>
              <a:noFill/>
            </a:ln>
            <a:effectLst/>
          </c:spPr>
          <c:invertIfNegative val="0"/>
          <c:cat>
            <c:strRef>
              <c:f>工作表1!$AH$27:$AH$32</c:f>
              <c:strCache>
                <c:ptCount val="6"/>
                <c:pt idx="0">
                  <c:v>Blue</c:v>
                </c:pt>
                <c:pt idx="1">
                  <c:v>Tuna</c:v>
                </c:pt>
                <c:pt idx="2">
                  <c:v>Tiny</c:v>
                </c:pt>
                <c:pt idx="3">
                  <c:v>Toad</c:v>
                </c:pt>
                <c:pt idx="4">
                  <c:v>Green</c:v>
                </c:pt>
                <c:pt idx="5">
                  <c:v>Cod</c:v>
                </c:pt>
              </c:strCache>
            </c:strRef>
          </c:cat>
          <c:val>
            <c:numRef>
              <c:f>工作表1!$AJ$27:$AJ$32</c:f>
              <c:numCache>
                <c:formatCode>General</c:formatCode>
                <c:ptCount val="6"/>
                <c:pt idx="0">
                  <c:v>0</c:v>
                </c:pt>
                <c:pt idx="1">
                  <c:v>2</c:v>
                </c:pt>
                <c:pt idx="2">
                  <c:v>5</c:v>
                </c:pt>
                <c:pt idx="3">
                  <c:v>23</c:v>
                </c:pt>
                <c:pt idx="4">
                  <c:v>24</c:v>
                </c:pt>
                <c:pt idx="5">
                  <c:v>30</c:v>
                </c:pt>
              </c:numCache>
            </c:numRef>
          </c:val>
          <c:extLst>
            <c:ext xmlns:c16="http://schemas.microsoft.com/office/drawing/2014/chart" uri="{C3380CC4-5D6E-409C-BE32-E72D297353CC}">
              <c16:uniqueId val="{00000001-640F-4F30-AA1B-EBAF73B89D0F}"/>
            </c:ext>
          </c:extLst>
        </c:ser>
        <c:dLbls>
          <c:showLegendKey val="0"/>
          <c:showVal val="0"/>
          <c:showCatName val="0"/>
          <c:showSerName val="0"/>
          <c:showPercent val="0"/>
          <c:showBubbleSize val="0"/>
        </c:dLbls>
        <c:gapWidth val="150"/>
        <c:overlap val="100"/>
        <c:axId val="1081424080"/>
        <c:axId val="833127728"/>
      </c:barChart>
      <c:catAx>
        <c:axId val="10814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833127728"/>
        <c:crosses val="autoZero"/>
        <c:auto val="1"/>
        <c:lblAlgn val="ctr"/>
        <c:lblOffset val="100"/>
        <c:noMultiLvlLbl val="0"/>
      </c:catAx>
      <c:valAx>
        <c:axId val="833127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81424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 by Impurity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工作表1!$AI$19</c:f>
              <c:strCache>
                <c:ptCount val="1"/>
                <c:pt idx="0">
                  <c:v>Good</c:v>
                </c:pt>
              </c:strCache>
            </c:strRef>
          </c:tx>
          <c:spPr>
            <a:solidFill>
              <a:schemeClr val="accent1"/>
            </a:solidFill>
            <a:ln>
              <a:noFill/>
            </a:ln>
            <a:effectLst/>
          </c:spPr>
          <c:invertIfNegative val="0"/>
          <c:cat>
            <c:strRef>
              <c:f>工作表1!$AH$27:$AH$32</c:f>
              <c:strCache>
                <c:ptCount val="6"/>
                <c:pt idx="0">
                  <c:v>Blue</c:v>
                </c:pt>
                <c:pt idx="1">
                  <c:v>Tuna</c:v>
                </c:pt>
                <c:pt idx="2">
                  <c:v>Tiny</c:v>
                </c:pt>
                <c:pt idx="3">
                  <c:v>Toad</c:v>
                </c:pt>
                <c:pt idx="4">
                  <c:v>Green</c:v>
                </c:pt>
                <c:pt idx="5">
                  <c:v>Cod</c:v>
                </c:pt>
              </c:strCache>
            </c:strRef>
          </c:cat>
          <c:val>
            <c:numRef>
              <c:f>工作表1!$AI$27:$AI$32</c:f>
              <c:numCache>
                <c:formatCode>General</c:formatCode>
                <c:ptCount val="6"/>
                <c:pt idx="0">
                  <c:v>46</c:v>
                </c:pt>
                <c:pt idx="1">
                  <c:v>32</c:v>
                </c:pt>
                <c:pt idx="2">
                  <c:v>35</c:v>
                </c:pt>
                <c:pt idx="3">
                  <c:v>42</c:v>
                </c:pt>
                <c:pt idx="4">
                  <c:v>34</c:v>
                </c:pt>
                <c:pt idx="5">
                  <c:v>20</c:v>
                </c:pt>
              </c:numCache>
            </c:numRef>
          </c:val>
          <c:extLst>
            <c:ext xmlns:c16="http://schemas.microsoft.com/office/drawing/2014/chart" uri="{C3380CC4-5D6E-409C-BE32-E72D297353CC}">
              <c16:uniqueId val="{00000000-B238-4FF0-87B2-8B69DAE7F26B}"/>
            </c:ext>
          </c:extLst>
        </c:ser>
        <c:ser>
          <c:idx val="1"/>
          <c:order val="1"/>
          <c:tx>
            <c:strRef>
              <c:f>工作表1!$AJ$19</c:f>
              <c:strCache>
                <c:ptCount val="1"/>
                <c:pt idx="0">
                  <c:v>Bad</c:v>
                </c:pt>
              </c:strCache>
            </c:strRef>
          </c:tx>
          <c:spPr>
            <a:solidFill>
              <a:schemeClr val="accent2"/>
            </a:solidFill>
            <a:ln>
              <a:noFill/>
            </a:ln>
            <a:effectLst/>
          </c:spPr>
          <c:invertIfNegative val="0"/>
          <c:cat>
            <c:strRef>
              <c:f>工作表1!$AH$27:$AH$32</c:f>
              <c:strCache>
                <c:ptCount val="6"/>
                <c:pt idx="0">
                  <c:v>Blue</c:v>
                </c:pt>
                <c:pt idx="1">
                  <c:v>Tuna</c:v>
                </c:pt>
                <c:pt idx="2">
                  <c:v>Tiny</c:v>
                </c:pt>
                <c:pt idx="3">
                  <c:v>Toad</c:v>
                </c:pt>
                <c:pt idx="4">
                  <c:v>Green</c:v>
                </c:pt>
                <c:pt idx="5">
                  <c:v>Cod</c:v>
                </c:pt>
              </c:strCache>
            </c:strRef>
          </c:cat>
          <c:val>
            <c:numRef>
              <c:f>工作表1!$AJ$27:$AJ$32</c:f>
              <c:numCache>
                <c:formatCode>General</c:formatCode>
                <c:ptCount val="6"/>
                <c:pt idx="0">
                  <c:v>0</c:v>
                </c:pt>
                <c:pt idx="1">
                  <c:v>2</c:v>
                </c:pt>
                <c:pt idx="2">
                  <c:v>5</c:v>
                </c:pt>
                <c:pt idx="3">
                  <c:v>23</c:v>
                </c:pt>
                <c:pt idx="4">
                  <c:v>24</c:v>
                </c:pt>
                <c:pt idx="5">
                  <c:v>30</c:v>
                </c:pt>
              </c:numCache>
            </c:numRef>
          </c:val>
          <c:extLst>
            <c:ext xmlns:c16="http://schemas.microsoft.com/office/drawing/2014/chart" uri="{C3380CC4-5D6E-409C-BE32-E72D297353CC}">
              <c16:uniqueId val="{00000001-B238-4FF0-87B2-8B69DAE7F26B}"/>
            </c:ext>
          </c:extLst>
        </c:ser>
        <c:dLbls>
          <c:showLegendKey val="0"/>
          <c:showVal val="0"/>
          <c:showCatName val="0"/>
          <c:showSerName val="0"/>
          <c:showPercent val="0"/>
          <c:showBubbleSize val="0"/>
        </c:dLbls>
        <c:gapWidth val="150"/>
        <c:overlap val="100"/>
        <c:axId val="1081424080"/>
        <c:axId val="833127728"/>
      </c:barChart>
      <c:catAx>
        <c:axId val="10814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833127728"/>
        <c:crosses val="autoZero"/>
        <c:auto val="1"/>
        <c:lblAlgn val="ctr"/>
        <c:lblOffset val="100"/>
        <c:noMultiLvlLbl val="0"/>
      </c:catAx>
      <c:valAx>
        <c:axId val="833127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81424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Original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B37A-4CC9-A744-3686096944F1}"/>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B37A-4CC9-A744-3686096944F1}"/>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C3D4-4ECE-BA13-7301FA42DB3A}"/>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C3D4-4ECE-BA13-7301FA42DB3A}"/>
            </c:ext>
          </c:extLst>
        </c:ser>
        <c:dLbls>
          <c:showLegendKey val="0"/>
          <c:showVal val="0"/>
          <c:showCatName val="0"/>
          <c:showSerName val="0"/>
          <c:showPercent val="0"/>
          <c:showBubbleSize val="0"/>
        </c:dLbls>
        <c:gapWidth val="219"/>
        <c:overlap val="100"/>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Sequence</a:t>
            </a:r>
            <a:r>
              <a:rPr lang="en-US" altLang="zh-TW" baseline="0" dirty="0"/>
              <a:t> by Impurity</a:t>
            </a:r>
            <a:endParaRPr lang="zh-TW"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工作表1!$AM$4</c:f>
              <c:strCache>
                <c:ptCount val="1"/>
                <c:pt idx="0">
                  <c:v>Good</c:v>
                </c:pt>
              </c:strCache>
            </c:strRef>
          </c:tx>
          <c:spPr>
            <a:solidFill>
              <a:schemeClr val="accent1"/>
            </a:solidFill>
            <a:ln w="63500">
              <a:noFill/>
            </a:ln>
            <a:effectLst/>
          </c:spPr>
          <c:invertIfNegative val="0"/>
          <c:cat>
            <c:numRef>
              <c:f>工作表1!$AL$5:$AL$68</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工作表1!$AM$5:$AM$68</c:f>
              <c:numCache>
                <c:formatCode>General</c:formatCode>
                <c:ptCount val="64"/>
                <c:pt idx="0">
                  <c:v>1</c:v>
                </c:pt>
                <c:pt idx="1">
                  <c:v>1</c:v>
                </c:pt>
                <c:pt idx="2">
                  <c:v>2</c:v>
                </c:pt>
                <c:pt idx="3">
                  <c:v>2</c:v>
                </c:pt>
                <c:pt idx="4">
                  <c:v>1</c:v>
                </c:pt>
                <c:pt idx="5">
                  <c:v>1</c:v>
                </c:pt>
                <c:pt idx="6">
                  <c:v>1</c:v>
                </c:pt>
                <c:pt idx="7">
                  <c:v>1</c:v>
                </c:pt>
                <c:pt idx="8">
                  <c:v>2</c:v>
                </c:pt>
                <c:pt idx="9">
                  <c:v>1</c:v>
                </c:pt>
                <c:pt idx="10">
                  <c:v>0</c:v>
                </c:pt>
                <c:pt idx="11">
                  <c:v>2</c:v>
                </c:pt>
                <c:pt idx="12">
                  <c:v>2</c:v>
                </c:pt>
                <c:pt idx="13">
                  <c:v>2</c:v>
                </c:pt>
                <c:pt idx="14">
                  <c:v>2</c:v>
                </c:pt>
                <c:pt idx="15">
                  <c:v>2</c:v>
                </c:pt>
                <c:pt idx="16">
                  <c:v>0</c:v>
                </c:pt>
                <c:pt idx="17">
                  <c:v>2</c:v>
                </c:pt>
                <c:pt idx="18">
                  <c:v>1</c:v>
                </c:pt>
                <c:pt idx="19">
                  <c:v>0</c:v>
                </c:pt>
                <c:pt idx="20">
                  <c:v>1</c:v>
                </c:pt>
                <c:pt idx="21">
                  <c:v>0</c:v>
                </c:pt>
                <c:pt idx="22">
                  <c:v>2</c:v>
                </c:pt>
                <c:pt idx="23">
                  <c:v>2</c:v>
                </c:pt>
                <c:pt idx="24">
                  <c:v>1</c:v>
                </c:pt>
                <c:pt idx="25">
                  <c:v>1</c:v>
                </c:pt>
                <c:pt idx="26">
                  <c:v>2</c:v>
                </c:pt>
                <c:pt idx="27">
                  <c:v>3</c:v>
                </c:pt>
                <c:pt idx="28">
                  <c:v>2</c:v>
                </c:pt>
                <c:pt idx="29">
                  <c:v>2</c:v>
                </c:pt>
                <c:pt idx="30">
                  <c:v>0</c:v>
                </c:pt>
                <c:pt idx="31">
                  <c:v>3</c:v>
                </c:pt>
                <c:pt idx="32">
                  <c:v>2</c:v>
                </c:pt>
                <c:pt idx="33">
                  <c:v>3</c:v>
                </c:pt>
                <c:pt idx="34">
                  <c:v>2</c:v>
                </c:pt>
                <c:pt idx="35">
                  <c:v>0</c:v>
                </c:pt>
                <c:pt idx="36">
                  <c:v>0</c:v>
                </c:pt>
                <c:pt idx="37">
                  <c:v>1</c:v>
                </c:pt>
                <c:pt idx="38">
                  <c:v>3</c:v>
                </c:pt>
                <c:pt idx="39">
                  <c:v>4</c:v>
                </c:pt>
                <c:pt idx="40">
                  <c:v>4</c:v>
                </c:pt>
                <c:pt idx="41">
                  <c:v>4</c:v>
                </c:pt>
                <c:pt idx="42">
                  <c:v>0</c:v>
                </c:pt>
                <c:pt idx="43">
                  <c:v>2</c:v>
                </c:pt>
                <c:pt idx="44">
                  <c:v>4</c:v>
                </c:pt>
                <c:pt idx="45">
                  <c:v>3</c:v>
                </c:pt>
                <c:pt idx="46">
                  <c:v>3</c:v>
                </c:pt>
                <c:pt idx="47">
                  <c:v>1</c:v>
                </c:pt>
                <c:pt idx="48">
                  <c:v>4</c:v>
                </c:pt>
                <c:pt idx="49">
                  <c:v>3</c:v>
                </c:pt>
                <c:pt idx="50">
                  <c:v>5</c:v>
                </c:pt>
                <c:pt idx="51">
                  <c:v>9</c:v>
                </c:pt>
                <c:pt idx="52">
                  <c:v>8</c:v>
                </c:pt>
                <c:pt idx="53">
                  <c:v>7</c:v>
                </c:pt>
                <c:pt idx="54">
                  <c:v>1</c:v>
                </c:pt>
                <c:pt idx="55">
                  <c:v>2</c:v>
                </c:pt>
                <c:pt idx="56">
                  <c:v>1</c:v>
                </c:pt>
                <c:pt idx="57">
                  <c:v>9</c:v>
                </c:pt>
                <c:pt idx="58">
                  <c:v>9</c:v>
                </c:pt>
                <c:pt idx="59">
                  <c:v>9</c:v>
                </c:pt>
                <c:pt idx="60">
                  <c:v>7</c:v>
                </c:pt>
                <c:pt idx="61">
                  <c:v>4</c:v>
                </c:pt>
                <c:pt idx="62">
                  <c:v>5</c:v>
                </c:pt>
                <c:pt idx="63">
                  <c:v>2</c:v>
                </c:pt>
              </c:numCache>
            </c:numRef>
          </c:val>
          <c:extLst>
            <c:ext xmlns:c16="http://schemas.microsoft.com/office/drawing/2014/chart" uri="{C3380CC4-5D6E-409C-BE32-E72D297353CC}">
              <c16:uniqueId val="{00000000-D51F-4B23-BDF0-37BAFF2CF4D4}"/>
            </c:ext>
          </c:extLst>
        </c:ser>
        <c:ser>
          <c:idx val="1"/>
          <c:order val="1"/>
          <c:tx>
            <c:strRef>
              <c:f>工作表1!$AN$4</c:f>
              <c:strCache>
                <c:ptCount val="1"/>
                <c:pt idx="0">
                  <c:v>Bad</c:v>
                </c:pt>
              </c:strCache>
            </c:strRef>
          </c:tx>
          <c:spPr>
            <a:solidFill>
              <a:schemeClr val="accent2"/>
            </a:solidFill>
            <a:ln w="63500">
              <a:noFill/>
            </a:ln>
            <a:effectLst/>
          </c:spPr>
          <c:invertIfNegative val="0"/>
          <c:cat>
            <c:numRef>
              <c:f>工作表1!$AL$5:$AL$68</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工作表1!$AN$5:$AN$68</c:f>
              <c:numCache>
                <c:formatCode>General</c:formatCode>
                <c:ptCount val="64"/>
                <c:pt idx="0">
                  <c:v>3</c:v>
                </c:pt>
                <c:pt idx="1">
                  <c:v>2</c:v>
                </c:pt>
                <c:pt idx="2">
                  <c:v>2</c:v>
                </c:pt>
                <c:pt idx="3">
                  <c:v>2</c:v>
                </c:pt>
                <c:pt idx="4">
                  <c:v>3</c:v>
                </c:pt>
                <c:pt idx="5">
                  <c:v>2</c:v>
                </c:pt>
                <c:pt idx="6">
                  <c:v>3</c:v>
                </c:pt>
                <c:pt idx="7">
                  <c:v>2</c:v>
                </c:pt>
                <c:pt idx="8">
                  <c:v>4</c:v>
                </c:pt>
                <c:pt idx="9">
                  <c:v>1</c:v>
                </c:pt>
                <c:pt idx="10">
                  <c:v>4</c:v>
                </c:pt>
                <c:pt idx="11">
                  <c:v>1</c:v>
                </c:pt>
                <c:pt idx="12">
                  <c:v>2</c:v>
                </c:pt>
                <c:pt idx="13">
                  <c:v>2</c:v>
                </c:pt>
                <c:pt idx="14">
                  <c:v>1</c:v>
                </c:pt>
                <c:pt idx="15">
                  <c:v>0</c:v>
                </c:pt>
                <c:pt idx="16">
                  <c:v>0</c:v>
                </c:pt>
                <c:pt idx="17">
                  <c:v>0</c:v>
                </c:pt>
                <c:pt idx="18">
                  <c:v>1</c:v>
                </c:pt>
                <c:pt idx="19">
                  <c:v>0</c:v>
                </c:pt>
                <c:pt idx="20">
                  <c:v>4</c:v>
                </c:pt>
                <c:pt idx="21">
                  <c:v>4</c:v>
                </c:pt>
                <c:pt idx="22">
                  <c:v>0</c:v>
                </c:pt>
                <c:pt idx="23">
                  <c:v>0</c:v>
                </c:pt>
                <c:pt idx="24">
                  <c:v>1</c:v>
                </c:pt>
                <c:pt idx="25">
                  <c:v>0</c:v>
                </c:pt>
                <c:pt idx="26">
                  <c:v>1</c:v>
                </c:pt>
                <c:pt idx="27">
                  <c:v>0</c:v>
                </c:pt>
                <c:pt idx="28">
                  <c:v>0</c:v>
                </c:pt>
                <c:pt idx="29">
                  <c:v>1</c:v>
                </c:pt>
                <c:pt idx="30">
                  <c:v>1</c:v>
                </c:pt>
                <c:pt idx="31">
                  <c:v>0</c:v>
                </c:pt>
                <c:pt idx="32">
                  <c:v>1</c:v>
                </c:pt>
                <c:pt idx="33">
                  <c:v>1</c:v>
                </c:pt>
                <c:pt idx="34">
                  <c:v>0</c:v>
                </c:pt>
                <c:pt idx="35">
                  <c:v>1</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1-D51F-4B23-BDF0-37BAFF2CF4D4}"/>
            </c:ext>
          </c:extLst>
        </c:ser>
        <c:dLbls>
          <c:showLegendKey val="0"/>
          <c:showVal val="0"/>
          <c:showCatName val="0"/>
          <c:showSerName val="0"/>
          <c:showPercent val="0"/>
          <c:showBubbleSize val="0"/>
        </c:dLbls>
        <c:gapWidth val="0"/>
        <c:overlap val="100"/>
        <c:axId val="973121040"/>
        <c:axId val="1026441408"/>
      </c:barChart>
      <c:catAx>
        <c:axId val="97312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441408"/>
        <c:crosses val="autoZero"/>
        <c:auto val="1"/>
        <c:lblAlgn val="ctr"/>
        <c:lblOffset val="100"/>
        <c:tickLblSkip val="5"/>
        <c:tickMarkSkip val="1"/>
        <c:noMultiLvlLbl val="0"/>
      </c:catAx>
      <c:valAx>
        <c:axId val="102644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3121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Sequence Randomly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工作表1!$AQ$4</c:f>
              <c:strCache>
                <c:ptCount val="1"/>
                <c:pt idx="0">
                  <c:v>Good</c:v>
                </c:pt>
              </c:strCache>
            </c:strRef>
          </c:tx>
          <c:spPr>
            <a:solidFill>
              <a:schemeClr val="accent1"/>
            </a:solidFill>
            <a:ln>
              <a:noFill/>
            </a:ln>
            <a:effectLst/>
          </c:spPr>
          <c:invertIfNegative val="0"/>
          <c:cat>
            <c:numRef>
              <c:f>工作表1!$AP$5:$AP$68</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工作表1!$AQ$5:$AQ$68</c:f>
              <c:numCache>
                <c:formatCode>General</c:formatCode>
                <c:ptCount val="64"/>
                <c:pt idx="0">
                  <c:v>0</c:v>
                </c:pt>
                <c:pt idx="1">
                  <c:v>3</c:v>
                </c:pt>
                <c:pt idx="2">
                  <c:v>0</c:v>
                </c:pt>
                <c:pt idx="3">
                  <c:v>3</c:v>
                </c:pt>
                <c:pt idx="4">
                  <c:v>2</c:v>
                </c:pt>
                <c:pt idx="5">
                  <c:v>2</c:v>
                </c:pt>
                <c:pt idx="6">
                  <c:v>3</c:v>
                </c:pt>
                <c:pt idx="7">
                  <c:v>2</c:v>
                </c:pt>
                <c:pt idx="8">
                  <c:v>1</c:v>
                </c:pt>
                <c:pt idx="9">
                  <c:v>1</c:v>
                </c:pt>
                <c:pt idx="10">
                  <c:v>2</c:v>
                </c:pt>
                <c:pt idx="11">
                  <c:v>3</c:v>
                </c:pt>
                <c:pt idx="12">
                  <c:v>2</c:v>
                </c:pt>
                <c:pt idx="13">
                  <c:v>4</c:v>
                </c:pt>
                <c:pt idx="14">
                  <c:v>0</c:v>
                </c:pt>
                <c:pt idx="15">
                  <c:v>0</c:v>
                </c:pt>
                <c:pt idx="16">
                  <c:v>1</c:v>
                </c:pt>
                <c:pt idx="17">
                  <c:v>0</c:v>
                </c:pt>
                <c:pt idx="18">
                  <c:v>1</c:v>
                </c:pt>
                <c:pt idx="19">
                  <c:v>2</c:v>
                </c:pt>
                <c:pt idx="20">
                  <c:v>1</c:v>
                </c:pt>
                <c:pt idx="21">
                  <c:v>1</c:v>
                </c:pt>
                <c:pt idx="22">
                  <c:v>0</c:v>
                </c:pt>
                <c:pt idx="23">
                  <c:v>1</c:v>
                </c:pt>
                <c:pt idx="24">
                  <c:v>1</c:v>
                </c:pt>
                <c:pt idx="25">
                  <c:v>1</c:v>
                </c:pt>
                <c:pt idx="26">
                  <c:v>0</c:v>
                </c:pt>
                <c:pt idx="27">
                  <c:v>2</c:v>
                </c:pt>
                <c:pt idx="28">
                  <c:v>0</c:v>
                </c:pt>
                <c:pt idx="29">
                  <c:v>1</c:v>
                </c:pt>
                <c:pt idx="30">
                  <c:v>1</c:v>
                </c:pt>
                <c:pt idx="31">
                  <c:v>0</c:v>
                </c:pt>
                <c:pt idx="32">
                  <c:v>1</c:v>
                </c:pt>
                <c:pt idx="33">
                  <c:v>1</c:v>
                </c:pt>
                <c:pt idx="34">
                  <c:v>0</c:v>
                </c:pt>
                <c:pt idx="35">
                  <c:v>2</c:v>
                </c:pt>
                <c:pt idx="36">
                  <c:v>2</c:v>
                </c:pt>
                <c:pt idx="37">
                  <c:v>0</c:v>
                </c:pt>
                <c:pt idx="38">
                  <c:v>9</c:v>
                </c:pt>
                <c:pt idx="39">
                  <c:v>2</c:v>
                </c:pt>
                <c:pt idx="40">
                  <c:v>1</c:v>
                </c:pt>
                <c:pt idx="41">
                  <c:v>3</c:v>
                </c:pt>
                <c:pt idx="42">
                  <c:v>2</c:v>
                </c:pt>
                <c:pt idx="43">
                  <c:v>2</c:v>
                </c:pt>
                <c:pt idx="44">
                  <c:v>4</c:v>
                </c:pt>
                <c:pt idx="45">
                  <c:v>7</c:v>
                </c:pt>
                <c:pt idx="46">
                  <c:v>1</c:v>
                </c:pt>
                <c:pt idx="47">
                  <c:v>5</c:v>
                </c:pt>
                <c:pt idx="48">
                  <c:v>1</c:v>
                </c:pt>
                <c:pt idx="49">
                  <c:v>0</c:v>
                </c:pt>
                <c:pt idx="50">
                  <c:v>4</c:v>
                </c:pt>
                <c:pt idx="51">
                  <c:v>4</c:v>
                </c:pt>
                <c:pt idx="52">
                  <c:v>8</c:v>
                </c:pt>
                <c:pt idx="53">
                  <c:v>1</c:v>
                </c:pt>
                <c:pt idx="54">
                  <c:v>9</c:v>
                </c:pt>
                <c:pt idx="55">
                  <c:v>0</c:v>
                </c:pt>
                <c:pt idx="56">
                  <c:v>1</c:v>
                </c:pt>
                <c:pt idx="57">
                  <c:v>0</c:v>
                </c:pt>
                <c:pt idx="58">
                  <c:v>1</c:v>
                </c:pt>
                <c:pt idx="59">
                  <c:v>0</c:v>
                </c:pt>
                <c:pt idx="60">
                  <c:v>0</c:v>
                </c:pt>
                <c:pt idx="61">
                  <c:v>1</c:v>
                </c:pt>
                <c:pt idx="62">
                  <c:v>0</c:v>
                </c:pt>
                <c:pt idx="63">
                  <c:v>1</c:v>
                </c:pt>
              </c:numCache>
            </c:numRef>
          </c:val>
          <c:extLst>
            <c:ext xmlns:c16="http://schemas.microsoft.com/office/drawing/2014/chart" uri="{C3380CC4-5D6E-409C-BE32-E72D297353CC}">
              <c16:uniqueId val="{00000000-85F3-4A85-9E89-8F962B54F780}"/>
            </c:ext>
          </c:extLst>
        </c:ser>
        <c:ser>
          <c:idx val="1"/>
          <c:order val="1"/>
          <c:tx>
            <c:strRef>
              <c:f>工作表1!$AR$4</c:f>
              <c:strCache>
                <c:ptCount val="1"/>
                <c:pt idx="0">
                  <c:v>Bad</c:v>
                </c:pt>
              </c:strCache>
            </c:strRef>
          </c:tx>
          <c:spPr>
            <a:solidFill>
              <a:schemeClr val="accent2"/>
            </a:solidFill>
            <a:ln>
              <a:noFill/>
            </a:ln>
            <a:effectLst/>
          </c:spPr>
          <c:invertIfNegative val="0"/>
          <c:cat>
            <c:numRef>
              <c:f>工作表1!$AP$5:$AP$68</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工作表1!$AR$5:$AR$68</c:f>
              <c:numCache>
                <c:formatCode>General</c:formatCode>
                <c:ptCount val="64"/>
                <c:pt idx="0">
                  <c:v>1</c:v>
                </c:pt>
                <c:pt idx="1">
                  <c:v>0</c:v>
                </c:pt>
                <c:pt idx="2">
                  <c:v>0</c:v>
                </c:pt>
                <c:pt idx="3">
                  <c:v>0</c:v>
                </c:pt>
                <c:pt idx="4">
                  <c:v>0</c:v>
                </c:pt>
                <c:pt idx="5">
                  <c:v>1</c:v>
                </c:pt>
                <c:pt idx="6">
                  <c:v>1</c:v>
                </c:pt>
                <c:pt idx="7">
                  <c:v>0</c:v>
                </c:pt>
                <c:pt idx="8">
                  <c:v>0</c:v>
                </c:pt>
                <c:pt idx="9">
                  <c:v>1</c:v>
                </c:pt>
                <c:pt idx="10">
                  <c:v>1</c:v>
                </c:pt>
                <c:pt idx="11">
                  <c:v>0</c:v>
                </c:pt>
                <c:pt idx="12">
                  <c:v>1</c:v>
                </c:pt>
                <c:pt idx="13">
                  <c:v>1</c:v>
                </c:pt>
                <c:pt idx="14">
                  <c:v>1</c:v>
                </c:pt>
                <c:pt idx="15">
                  <c:v>0</c:v>
                </c:pt>
                <c:pt idx="16">
                  <c:v>4</c:v>
                </c:pt>
                <c:pt idx="17">
                  <c:v>4</c:v>
                </c:pt>
                <c:pt idx="18">
                  <c:v>2</c:v>
                </c:pt>
                <c:pt idx="19">
                  <c:v>4</c:v>
                </c:pt>
                <c:pt idx="20">
                  <c:v>4</c:v>
                </c:pt>
                <c:pt idx="21">
                  <c:v>4</c:v>
                </c:pt>
                <c:pt idx="22">
                  <c:v>4</c:v>
                </c:pt>
                <c:pt idx="23">
                  <c:v>1</c:v>
                </c:pt>
                <c:pt idx="24">
                  <c:v>2</c:v>
                </c:pt>
                <c:pt idx="25">
                  <c:v>0</c:v>
                </c:pt>
                <c:pt idx="26">
                  <c:v>3</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4</c:v>
                </c:pt>
                <c:pt idx="43">
                  <c:v>4</c:v>
                </c:pt>
                <c:pt idx="44">
                  <c:v>3</c:v>
                </c:pt>
                <c:pt idx="45">
                  <c:v>2</c:v>
                </c:pt>
                <c:pt idx="46">
                  <c:v>0</c:v>
                </c:pt>
                <c:pt idx="47">
                  <c:v>3</c:v>
                </c:pt>
                <c:pt idx="48">
                  <c:v>1</c:v>
                </c:pt>
                <c:pt idx="49">
                  <c:v>1</c:v>
                </c:pt>
                <c:pt idx="50">
                  <c:v>4</c:v>
                </c:pt>
                <c:pt idx="51">
                  <c:v>2</c:v>
                </c:pt>
                <c:pt idx="52">
                  <c:v>1</c:v>
                </c:pt>
                <c:pt idx="53">
                  <c:v>5</c:v>
                </c:pt>
                <c:pt idx="54">
                  <c:v>0</c:v>
                </c:pt>
                <c:pt idx="55">
                  <c:v>1</c:v>
                </c:pt>
                <c:pt idx="56">
                  <c:v>0</c:v>
                </c:pt>
                <c:pt idx="57">
                  <c:v>0</c:v>
                </c:pt>
                <c:pt idx="58">
                  <c:v>1</c:v>
                </c:pt>
                <c:pt idx="59">
                  <c:v>1</c:v>
                </c:pt>
                <c:pt idx="60">
                  <c:v>0</c:v>
                </c:pt>
                <c:pt idx="61">
                  <c:v>0</c:v>
                </c:pt>
                <c:pt idx="62">
                  <c:v>1</c:v>
                </c:pt>
                <c:pt idx="63">
                  <c:v>0</c:v>
                </c:pt>
              </c:numCache>
            </c:numRef>
          </c:val>
          <c:extLst>
            <c:ext xmlns:c16="http://schemas.microsoft.com/office/drawing/2014/chart" uri="{C3380CC4-5D6E-409C-BE32-E72D297353CC}">
              <c16:uniqueId val="{00000001-85F3-4A85-9E89-8F962B54F780}"/>
            </c:ext>
          </c:extLst>
        </c:ser>
        <c:dLbls>
          <c:showLegendKey val="0"/>
          <c:showVal val="0"/>
          <c:showCatName val="0"/>
          <c:showSerName val="0"/>
          <c:showPercent val="0"/>
          <c:showBubbleSize val="0"/>
        </c:dLbls>
        <c:gapWidth val="0"/>
        <c:overlap val="100"/>
        <c:axId val="1120105696"/>
        <c:axId val="1026445152"/>
      </c:barChart>
      <c:catAx>
        <c:axId val="112010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445152"/>
        <c:crosses val="autoZero"/>
        <c:auto val="1"/>
        <c:lblAlgn val="ctr"/>
        <c:lblOffset val="100"/>
        <c:tickLblSkip val="5"/>
        <c:tickMarkSkip val="5"/>
        <c:noMultiLvlLbl val="0"/>
      </c:catAx>
      <c:valAx>
        <c:axId val="1026445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20105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EA82-4C18-A354-7E56CF93D542}"/>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EA82-4C18-A354-7E56CF93D542}"/>
            </c:ext>
          </c:extLst>
        </c:ser>
        <c:dLbls>
          <c:showLegendKey val="0"/>
          <c:showVal val="0"/>
          <c:showCatName val="0"/>
          <c:showSerName val="0"/>
          <c:showPercent val="0"/>
          <c:showBubbleSize val="0"/>
        </c:dLbls>
        <c:gapWidth val="219"/>
        <c:overlap val="-27"/>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0DE8-42C0-9955-D9B25FEDB474}"/>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0DE8-42C0-9955-D9B25FEDB474}"/>
            </c:ext>
          </c:extLst>
        </c:ser>
        <c:dLbls>
          <c:showLegendKey val="0"/>
          <c:showVal val="0"/>
          <c:showCatName val="0"/>
          <c:showSerName val="0"/>
          <c:showPercent val="0"/>
          <c:showBubbleSize val="0"/>
        </c:dLbls>
        <c:gapWidth val="219"/>
        <c:overlap val="-27"/>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967A-43AD-97DC-7F1B2C33995B}"/>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967A-43AD-97DC-7F1B2C33995B}"/>
            </c:ext>
          </c:extLst>
        </c:ser>
        <c:dLbls>
          <c:showLegendKey val="0"/>
          <c:showVal val="0"/>
          <c:showCatName val="0"/>
          <c:showSerName val="0"/>
          <c:showPercent val="0"/>
          <c:showBubbleSize val="0"/>
        </c:dLbls>
        <c:gapWidth val="219"/>
        <c:overlap val="-27"/>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3580-4646-BA39-2A3E931A9C54}"/>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3580-4646-BA39-2A3E931A9C54}"/>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8EE9-4B50-8327-9012CFF3FD13}"/>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8EE9-4B50-8327-9012CFF3FD13}"/>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DE6C-4B49-BDD8-7CDDE6445EB5}"/>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DE6C-4B49-BDD8-7CDDE6445EB5}"/>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2022/11/2</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國科會、台大</a:t>
            </a:r>
            <a:endParaRPr lang="en-US" altLang="zh-TW" dirty="0"/>
          </a:p>
          <a:p>
            <a:r>
              <a:rPr lang="zh-TW" altLang="en-US" dirty="0"/>
              <a:t>主標 </a:t>
            </a:r>
            <a:r>
              <a:rPr lang="en-US" altLang="zh-TW" dirty="0"/>
              <a:t>- </a:t>
            </a:r>
            <a:r>
              <a:rPr lang="zh-TW" altLang="en-US" dirty="0"/>
              <a:t>全名</a:t>
            </a:r>
            <a:endParaRPr lang="en-US" altLang="zh-TW" dirty="0"/>
          </a:p>
          <a:p>
            <a:r>
              <a:rPr lang="zh-TW" altLang="en-US" dirty="0"/>
              <a:t>副標 </a:t>
            </a:r>
            <a:r>
              <a:rPr lang="en-US" altLang="zh-TW" dirty="0"/>
              <a:t>- </a:t>
            </a:r>
            <a:r>
              <a:rPr lang="zh-TW" altLang="en-US" dirty="0"/>
              <a:t>姓名</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a:t>
            </a:fld>
            <a:endParaRPr lang="zh-TW" altLang="en-US"/>
          </a:p>
        </p:txBody>
      </p:sp>
    </p:spTree>
    <p:extLst>
      <p:ext uri="{BB962C8B-B14F-4D97-AF65-F5344CB8AC3E}">
        <p14:creationId xmlns:p14="http://schemas.microsoft.com/office/powerpoint/2010/main" val="14295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11</a:t>
            </a:fld>
            <a:endParaRPr lang="zh-TW" altLang="en-US"/>
          </a:p>
        </p:txBody>
      </p:sp>
    </p:spTree>
    <p:extLst>
      <p:ext uri="{BB962C8B-B14F-4D97-AF65-F5344CB8AC3E}">
        <p14:creationId xmlns:p14="http://schemas.microsoft.com/office/powerpoint/2010/main" val="4235124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12</a:t>
            </a:fld>
            <a:endParaRPr lang="zh-TW" altLang="en-US"/>
          </a:p>
        </p:txBody>
      </p:sp>
    </p:spTree>
    <p:extLst>
      <p:ext uri="{BB962C8B-B14F-4D97-AF65-F5344CB8AC3E}">
        <p14:creationId xmlns:p14="http://schemas.microsoft.com/office/powerpoint/2010/main" val="119028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13</a:t>
            </a:fld>
            <a:endParaRPr lang="zh-TW" altLang="en-US"/>
          </a:p>
        </p:txBody>
      </p:sp>
    </p:spTree>
    <p:extLst>
      <p:ext uri="{BB962C8B-B14F-4D97-AF65-F5344CB8AC3E}">
        <p14:creationId xmlns:p14="http://schemas.microsoft.com/office/powerpoint/2010/main" val="155587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14</a:t>
            </a:fld>
            <a:endParaRPr lang="zh-TW" altLang="en-US"/>
          </a:p>
        </p:txBody>
      </p:sp>
    </p:spTree>
    <p:extLst>
      <p:ext uri="{BB962C8B-B14F-4D97-AF65-F5344CB8AC3E}">
        <p14:creationId xmlns:p14="http://schemas.microsoft.com/office/powerpoint/2010/main" val="314175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別用</a:t>
            </a:r>
            <a:r>
              <a:rPr lang="en-US" altLang="zh-TW" dirty="0"/>
              <a:t> case study </a:t>
            </a:r>
            <a:r>
              <a:rPr lang="zh-TW" altLang="en-US" dirty="0"/>
              <a:t>的圖</a:t>
            </a:r>
            <a:endParaRPr lang="en-US" altLang="zh-TW" dirty="0"/>
          </a:p>
          <a:p>
            <a:r>
              <a:rPr lang="zh-TW" altLang="en-US" dirty="0"/>
              <a:t>簡單範例</a:t>
            </a:r>
            <a:endParaRPr lang="en-US" altLang="zh-TW" dirty="0"/>
          </a:p>
          <a:p>
            <a:r>
              <a:rPr lang="en-US" altLang="zh-TW" dirty="0"/>
              <a:t>Excel</a:t>
            </a:r>
          </a:p>
          <a:p>
            <a:endParaRPr lang="en-US" altLang="zh-TW" dirty="0"/>
          </a:p>
          <a:p>
            <a:r>
              <a:rPr lang="en-US" altLang="zh-TW" dirty="0"/>
              <a:t>Grouping </a:t>
            </a:r>
            <a:r>
              <a:rPr lang="en-US" altLang="zh-TW" dirty="0">
                <a:sym typeface="Wingdings" panose="05000000000000000000" pitchFamily="2" charset="2"/>
              </a:rPr>
              <a:t> feature selection, </a:t>
            </a:r>
            <a:r>
              <a:rPr lang="zh-TW" altLang="en-US" dirty="0">
                <a:sym typeface="Wingdings" panose="05000000000000000000" pitchFamily="2" charset="2"/>
              </a:rPr>
              <a:t>決定新資料維度</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15</a:t>
            </a:fld>
            <a:endParaRPr lang="zh-TW" altLang="en-US"/>
          </a:p>
        </p:txBody>
      </p:sp>
    </p:spTree>
    <p:extLst>
      <p:ext uri="{BB962C8B-B14F-4D97-AF65-F5344CB8AC3E}">
        <p14:creationId xmlns:p14="http://schemas.microsoft.com/office/powerpoint/2010/main" val="199909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16</a:t>
            </a:fld>
            <a:endParaRPr lang="zh-TW" altLang="en-US"/>
          </a:p>
        </p:txBody>
      </p:sp>
    </p:spTree>
    <p:extLst>
      <p:ext uri="{BB962C8B-B14F-4D97-AF65-F5344CB8AC3E}">
        <p14:creationId xmlns:p14="http://schemas.microsoft.com/office/powerpoint/2010/main" val="187770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Sequencing </a:t>
            </a:r>
            <a:r>
              <a:rPr lang="en-US" altLang="zh-TW" dirty="0">
                <a:sym typeface="Wingdings" panose="05000000000000000000" pitchFamily="2" charset="2"/>
              </a:rPr>
              <a:t> </a:t>
            </a:r>
            <a:r>
              <a:rPr lang="zh-TW" altLang="en-US" dirty="0">
                <a:sym typeface="Wingdings" panose="05000000000000000000" pitchFamily="2" charset="2"/>
              </a:rPr>
              <a:t>區分出不同的 </a:t>
            </a:r>
            <a:r>
              <a:rPr lang="en-US" altLang="zh-TW" dirty="0" err="1">
                <a:sym typeface="Wingdings" panose="05000000000000000000" pitchFamily="2" charset="2"/>
              </a:rPr>
              <a:t>tpye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17</a:t>
            </a:fld>
            <a:endParaRPr lang="zh-TW" altLang="en-US"/>
          </a:p>
        </p:txBody>
      </p:sp>
    </p:spTree>
    <p:extLst>
      <p:ext uri="{BB962C8B-B14F-4D97-AF65-F5344CB8AC3E}">
        <p14:creationId xmlns:p14="http://schemas.microsoft.com/office/powerpoint/2010/main" val="213444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Sequencing </a:t>
            </a:r>
            <a:r>
              <a:rPr lang="en-US" altLang="zh-TW" dirty="0">
                <a:sym typeface="Wingdings" panose="05000000000000000000" pitchFamily="2" charset="2"/>
              </a:rPr>
              <a:t> </a:t>
            </a:r>
            <a:r>
              <a:rPr lang="zh-TW" altLang="en-US" dirty="0">
                <a:sym typeface="Wingdings" panose="05000000000000000000" pitchFamily="2" charset="2"/>
              </a:rPr>
              <a:t>區分出不同的 </a:t>
            </a:r>
            <a:r>
              <a:rPr lang="en-US" altLang="zh-TW" dirty="0" err="1">
                <a:sym typeface="Wingdings" panose="05000000000000000000" pitchFamily="2" charset="2"/>
              </a:rPr>
              <a:t>tpye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18</a:t>
            </a:fld>
            <a:endParaRPr lang="zh-TW" altLang="en-US"/>
          </a:p>
        </p:txBody>
      </p:sp>
    </p:spTree>
    <p:extLst>
      <p:ext uri="{BB962C8B-B14F-4D97-AF65-F5344CB8AC3E}">
        <p14:creationId xmlns:p14="http://schemas.microsoft.com/office/powerpoint/2010/main" val="3497095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Encode </a:t>
            </a:r>
            <a:r>
              <a:rPr lang="zh-TW" altLang="en-US" dirty="0"/>
              <a:t>完的比較</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19</a:t>
            </a:fld>
            <a:endParaRPr lang="zh-TW" altLang="en-US"/>
          </a:p>
        </p:txBody>
      </p:sp>
    </p:spTree>
    <p:extLst>
      <p:ext uri="{BB962C8B-B14F-4D97-AF65-F5344CB8AC3E}">
        <p14:creationId xmlns:p14="http://schemas.microsoft.com/office/powerpoint/2010/main" val="1072827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14:m>
                  <m:oMath xmlns:m="http://schemas.openxmlformats.org/officeDocument/2006/math">
                    <m:r>
                      <a:rPr lang="en-US" altLang="zh-TW" b="0" i="1" smtClean="0">
                        <a:solidFill>
                          <a:srgbClr val="000000"/>
                        </a:solidFill>
                        <a:latin typeface="Cambria Math" panose="02040503050406030204" pitchFamily="18" charset="0"/>
                      </a:rPr>
                      <m:t>𝑗</m:t>
                    </m:r>
                  </m:oMath>
                </a14:m>
                <a:r>
                  <a:rPr lang="en-US" altLang="zh-TW" dirty="0">
                    <a:solidFill>
                      <a:srgbClr val="000000"/>
                    </a:solidFill>
                    <a:latin typeface="Nunito Light"/>
                  </a:rPr>
                  <a:t> numerical features.</a:t>
                </a:r>
              </a:p>
            </p:txBody>
          </p:sp>
        </mc:Choice>
        <mc:Fallback>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r>
                  <a:rPr lang="en-US" altLang="zh-TW" b="0" i="0">
                    <a:solidFill>
                      <a:srgbClr val="000000"/>
                    </a:solidFill>
                    <a:latin typeface="Cambria Math" panose="02040503050406030204" pitchFamily="18" charset="0"/>
                  </a:rPr>
                  <a:t>𝑗</a:t>
                </a:r>
                <a:r>
                  <a:rPr lang="en-US" altLang="zh-TW" dirty="0">
                    <a:solidFill>
                      <a:srgbClr val="000000"/>
                    </a:solidFill>
                    <a:latin typeface="Nunito Light"/>
                  </a:rPr>
                  <a:t> numerical features.</a:t>
                </a:r>
              </a:p>
            </p:txBody>
          </p:sp>
        </mc:Fallback>
      </mc:AlternateContent>
      <p:sp>
        <p:nvSpPr>
          <p:cNvPr id="4" name="投影片編號版面配置區 3"/>
          <p:cNvSpPr>
            <a:spLocks noGrp="1"/>
          </p:cNvSpPr>
          <p:nvPr>
            <p:ph type="sldNum" sz="quarter" idx="5"/>
          </p:nvPr>
        </p:nvSpPr>
        <p:spPr/>
        <p:txBody>
          <a:bodyPr/>
          <a:lstStyle/>
          <a:p>
            <a:fld id="{E43A0E54-7AE5-4780-B065-D6A1AF3CA3A7}" type="slidenum">
              <a:rPr lang="zh-TW" altLang="en-US" smtClean="0"/>
              <a:t>20</a:t>
            </a:fld>
            <a:endParaRPr lang="zh-TW" altLang="en-US"/>
          </a:p>
        </p:txBody>
      </p:sp>
    </p:spTree>
    <p:extLst>
      <p:ext uri="{BB962C8B-B14F-4D97-AF65-F5344CB8AC3E}">
        <p14:creationId xmlns:p14="http://schemas.microsoft.com/office/powerpoint/2010/main" val="346845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Not needed</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a:t>
            </a:fld>
            <a:endParaRPr lang="zh-TW" altLang="en-US"/>
          </a:p>
        </p:txBody>
      </p:sp>
    </p:spTree>
    <p:extLst>
      <p:ext uri="{BB962C8B-B14F-4D97-AF65-F5344CB8AC3E}">
        <p14:creationId xmlns:p14="http://schemas.microsoft.com/office/powerpoint/2010/main" val="470355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14:m>
                  <m:oMath xmlns:m="http://schemas.openxmlformats.org/officeDocument/2006/math">
                    <m:r>
                      <a:rPr lang="en-US" altLang="zh-TW" b="0" i="1" smtClean="0">
                        <a:solidFill>
                          <a:srgbClr val="000000"/>
                        </a:solidFill>
                        <a:latin typeface="Cambria Math" panose="02040503050406030204" pitchFamily="18" charset="0"/>
                      </a:rPr>
                      <m:t>𝑗</m:t>
                    </m:r>
                  </m:oMath>
                </a14:m>
                <a:r>
                  <a:rPr lang="en-US" altLang="zh-TW" dirty="0">
                    <a:solidFill>
                      <a:srgbClr val="000000"/>
                    </a:solidFill>
                    <a:latin typeface="Nunito Light"/>
                  </a:rPr>
                  <a:t> numerical features.</a:t>
                </a:r>
              </a:p>
            </p:txBody>
          </p:sp>
        </mc:Choice>
        <mc:Fallback>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r>
                  <a:rPr lang="en-US" altLang="zh-TW" b="0" i="0">
                    <a:solidFill>
                      <a:srgbClr val="000000"/>
                    </a:solidFill>
                    <a:latin typeface="Cambria Math" panose="02040503050406030204" pitchFamily="18" charset="0"/>
                  </a:rPr>
                  <a:t>𝑗</a:t>
                </a:r>
                <a:r>
                  <a:rPr lang="en-US" altLang="zh-TW" dirty="0">
                    <a:solidFill>
                      <a:srgbClr val="000000"/>
                    </a:solidFill>
                    <a:latin typeface="Nunito Light"/>
                  </a:rPr>
                  <a:t> numerical features.</a:t>
                </a:r>
              </a:p>
            </p:txBody>
          </p:sp>
        </mc:Fallback>
      </mc:AlternateContent>
      <p:sp>
        <p:nvSpPr>
          <p:cNvPr id="4" name="投影片編號版面配置區 3"/>
          <p:cNvSpPr>
            <a:spLocks noGrp="1"/>
          </p:cNvSpPr>
          <p:nvPr>
            <p:ph type="sldNum" sz="quarter" idx="5"/>
          </p:nvPr>
        </p:nvSpPr>
        <p:spPr/>
        <p:txBody>
          <a:bodyPr/>
          <a:lstStyle/>
          <a:p>
            <a:fld id="{E43A0E54-7AE5-4780-B065-D6A1AF3CA3A7}" type="slidenum">
              <a:rPr lang="zh-TW" altLang="en-US" smtClean="0"/>
              <a:t>21</a:t>
            </a:fld>
            <a:endParaRPr lang="zh-TW" altLang="en-US"/>
          </a:p>
        </p:txBody>
      </p:sp>
    </p:spTree>
    <p:extLst>
      <p:ext uri="{BB962C8B-B14F-4D97-AF65-F5344CB8AC3E}">
        <p14:creationId xmlns:p14="http://schemas.microsoft.com/office/powerpoint/2010/main" val="3422993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別別別</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22</a:t>
            </a:fld>
            <a:endParaRPr lang="zh-TW" altLang="en-US"/>
          </a:p>
        </p:txBody>
      </p:sp>
    </p:spTree>
    <p:extLst>
      <p:ext uri="{BB962C8B-B14F-4D97-AF65-F5344CB8AC3E}">
        <p14:creationId xmlns:p14="http://schemas.microsoft.com/office/powerpoint/2010/main" val="303388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23</a:t>
            </a:fld>
            <a:endParaRPr lang="zh-TW" altLang="en-US"/>
          </a:p>
        </p:txBody>
      </p:sp>
    </p:spTree>
    <p:extLst>
      <p:ext uri="{BB962C8B-B14F-4D97-AF65-F5344CB8AC3E}">
        <p14:creationId xmlns:p14="http://schemas.microsoft.com/office/powerpoint/2010/main" val="1477937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Only categorical feature encoding challenge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24</a:t>
            </a:fld>
            <a:endParaRPr lang="zh-TW" altLang="en-US"/>
          </a:p>
        </p:txBody>
      </p:sp>
    </p:spTree>
    <p:extLst>
      <p:ext uri="{BB962C8B-B14F-4D97-AF65-F5344CB8AC3E}">
        <p14:creationId xmlns:p14="http://schemas.microsoft.com/office/powerpoint/2010/main" val="159051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Abstract </a:t>
            </a:r>
            <a:r>
              <a:rPr lang="en-US" altLang="zh-TW" dirty="0">
                <a:sym typeface="Wingdings" panose="05000000000000000000" pitchFamily="2" charset="2"/>
              </a:rPr>
              <a:t> motivation</a:t>
            </a:r>
          </a:p>
          <a:p>
            <a:endParaRPr lang="en-US" altLang="zh-TW" dirty="0">
              <a:sym typeface="Wingdings" panose="05000000000000000000" pitchFamily="2" charset="2"/>
            </a:endParaRPr>
          </a:p>
          <a:p>
            <a:r>
              <a:rPr lang="zh-TW" altLang="en-US" dirty="0">
                <a:sym typeface="Wingdings" panose="05000000000000000000" pitchFamily="2" charset="2"/>
              </a:rPr>
              <a:t>字少 圖多 </a:t>
            </a:r>
            <a:r>
              <a:rPr lang="en-US" altLang="zh-TW" dirty="0">
                <a:sym typeface="Wingdings" panose="05000000000000000000" pitchFamily="2" charset="2"/>
              </a:rPr>
              <a:t>only for </a:t>
            </a:r>
            <a:r>
              <a:rPr lang="zh-TW" altLang="en-US" dirty="0">
                <a:sym typeface="Wingdings" panose="05000000000000000000" pitchFamily="2" charset="2"/>
              </a:rPr>
              <a:t>解釋</a:t>
            </a:r>
            <a:endParaRPr lang="en-US" altLang="zh-TW" dirty="0">
              <a:sym typeface="Wingdings" panose="05000000000000000000" pitchFamily="2" charset="2"/>
            </a:endParaRPr>
          </a:p>
          <a:p>
            <a:endParaRPr lang="en-US" altLang="zh-TW" dirty="0">
              <a:sym typeface="Wingdings" panose="05000000000000000000" pitchFamily="2" charset="2"/>
            </a:endParaRPr>
          </a:p>
          <a:p>
            <a:r>
              <a:rPr lang="zh-TW" altLang="en-US" dirty="0">
                <a:sym typeface="Wingdings" panose="05000000000000000000" pitchFamily="2" charset="2"/>
              </a:rPr>
              <a:t>新舊資料比較</a:t>
            </a:r>
            <a:endParaRPr lang="en-US" altLang="zh-TW" dirty="0">
              <a:sym typeface="Wingdings" panose="05000000000000000000" pitchFamily="2" charset="2"/>
            </a:endParaRPr>
          </a:p>
          <a:p>
            <a:endParaRPr lang="en-US" altLang="zh-TW" dirty="0">
              <a:sym typeface="Wingdings" panose="05000000000000000000" pitchFamily="2" charset="2"/>
            </a:endParaRPr>
          </a:p>
          <a:p>
            <a:r>
              <a:rPr lang="en-US" altLang="zh-TW" dirty="0">
                <a:sym typeface="Wingdings" panose="05000000000000000000" pitchFamily="2" charset="2"/>
              </a:rPr>
              <a:t>Motivation</a:t>
            </a:r>
            <a:r>
              <a:rPr lang="zh-TW" altLang="en-US" dirty="0">
                <a:sym typeface="Wingdings" panose="05000000000000000000" pitchFamily="2" charset="2"/>
              </a:rPr>
              <a:t> 畫餅解釋</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3</a:t>
            </a:fld>
            <a:endParaRPr lang="zh-TW" altLang="en-US"/>
          </a:p>
        </p:txBody>
      </p:sp>
    </p:spTree>
    <p:extLst>
      <p:ext uri="{BB962C8B-B14F-4D97-AF65-F5344CB8AC3E}">
        <p14:creationId xmlns:p14="http://schemas.microsoft.com/office/powerpoint/2010/main" val="217469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pPr indent="457200">
              <a:lnSpc>
                <a:spcPts val="3359"/>
              </a:lnSpc>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 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altLang="zh-TW" dirty="0">
                <a:solidFill>
                  <a:srgbClr val="000000"/>
                </a:solidFill>
                <a:latin typeface="Nunito Light"/>
              </a:rPr>
              <a:t>Too many features yield the curse of dimensionality.</a:t>
            </a:r>
          </a:p>
          <a:p>
            <a:pPr marL="342900" indent="-342900">
              <a:lnSpc>
                <a:spcPts val="3359"/>
              </a:lnSpc>
              <a:buFont typeface="+mj-lt"/>
              <a:buAutoNum type="arabicPeriod"/>
            </a:pPr>
            <a:r>
              <a:rPr lang="en-US" altLang="zh-TW" dirty="0">
                <a:solidFill>
                  <a:srgbClr val="000000"/>
                </a:solidFill>
                <a:latin typeface="Nunito Light"/>
              </a:rPr>
              <a:t>Numerous 0 can’t calculate the gradient, makes most ML boosting algorithm invalid.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4</a:t>
            </a:fld>
            <a:endParaRPr lang="zh-TW" altLang="en-US"/>
          </a:p>
        </p:txBody>
      </p:sp>
    </p:spTree>
    <p:extLst>
      <p:ext uri="{BB962C8B-B14F-4D97-AF65-F5344CB8AC3E}">
        <p14:creationId xmlns:p14="http://schemas.microsoft.com/office/powerpoint/2010/main" val="4080187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In machine learning, we often stumble upon datasets contains with multiple categorical features. To let the computer understand those categorical data, variable encoding is needed, which helps transform the data. </a:t>
            </a:r>
          </a:p>
          <a:p>
            <a:pPr indent="457200">
              <a:lnSpc>
                <a:spcPts val="3359"/>
              </a:lnSpc>
            </a:pPr>
            <a:r>
              <a:rPr lang="en-US" altLang="zh-TW" dirty="0">
                <a:solidFill>
                  <a:srgbClr val="000000"/>
                </a:solidFill>
                <a:latin typeface="Nunito Light"/>
              </a:rPr>
              <a:t>Until today, many  encoding methods had been created for this such circumstances </a:t>
            </a:r>
          </a:p>
          <a:p>
            <a:pPr indent="457200">
              <a:lnSpc>
                <a:spcPts val="3359"/>
              </a:lnSpc>
            </a:pPr>
            <a:endParaRPr lang="en-US" altLang="zh-TW" dirty="0">
              <a:solidFill>
                <a:srgbClr val="000000"/>
              </a:solidFill>
              <a:latin typeface="Nunito Light"/>
            </a:endParaRPr>
          </a:p>
          <a:p>
            <a:pPr indent="457200">
              <a:lnSpc>
                <a:spcPts val="3359"/>
              </a:lnSpc>
            </a:pPr>
            <a:r>
              <a:rPr lang="en-US" altLang="zh-TW" dirty="0">
                <a:solidFill>
                  <a:srgbClr val="000000"/>
                </a:solidFill>
                <a:latin typeface="Nunito Light"/>
              </a:rPr>
              <a:t>Among all methods,  One Hot encoding is the most commonly used for such scenario for its convenience and efficiency, By creating mutually exclusive dummy variable for each category in each categorical feature.</a:t>
            </a:r>
          </a:p>
          <a:p>
            <a:pPr indent="457200">
              <a:lnSpc>
                <a:spcPts val="3359"/>
              </a:lnSpc>
            </a:pPr>
            <a:r>
              <a:rPr lang="en-US" altLang="zh-TW" dirty="0">
                <a:solidFill>
                  <a:srgbClr val="000000"/>
                </a:solidFill>
                <a:latin typeface="Nunito Light"/>
              </a:rPr>
              <a:t>Yet many problems might come along with it…</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5</a:t>
            </a:fld>
            <a:endParaRPr lang="zh-TW" altLang="en-US"/>
          </a:p>
        </p:txBody>
      </p:sp>
    </p:spTree>
    <p:extLst>
      <p:ext uri="{BB962C8B-B14F-4D97-AF65-F5344CB8AC3E}">
        <p14:creationId xmlns:p14="http://schemas.microsoft.com/office/powerpoint/2010/main" val="381169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In machine learning, we often stumble upon datasets contains with multiple categorical features. To let the computer understand those categorical data, variable encoding is needed, which helps transform the data. </a:t>
            </a:r>
          </a:p>
          <a:p>
            <a:pPr indent="457200">
              <a:lnSpc>
                <a:spcPts val="3359"/>
              </a:lnSpc>
            </a:pPr>
            <a:r>
              <a:rPr lang="en-US" altLang="zh-TW" dirty="0">
                <a:solidFill>
                  <a:srgbClr val="000000"/>
                </a:solidFill>
                <a:latin typeface="Nunito Light"/>
              </a:rPr>
              <a:t>Until today, many  encoding methods had been created for this such circumstances </a:t>
            </a:r>
          </a:p>
          <a:p>
            <a:pPr indent="457200">
              <a:lnSpc>
                <a:spcPts val="3359"/>
              </a:lnSpc>
            </a:pPr>
            <a:endParaRPr lang="en-US" altLang="zh-TW" dirty="0">
              <a:solidFill>
                <a:srgbClr val="000000"/>
              </a:solidFill>
              <a:latin typeface="Nunito Light"/>
            </a:endParaRPr>
          </a:p>
          <a:p>
            <a:pPr indent="457200">
              <a:lnSpc>
                <a:spcPts val="3359"/>
              </a:lnSpc>
            </a:pPr>
            <a:r>
              <a:rPr lang="en-US" altLang="zh-TW" dirty="0">
                <a:solidFill>
                  <a:srgbClr val="000000"/>
                </a:solidFill>
                <a:latin typeface="Nunito Light"/>
              </a:rPr>
              <a:t>Among all methods,  One Hot encoding is the most commonly used for such scenario for its convenience and efficiency, By creating mutually exclusive dummy variable for each category in each categorical feature.</a:t>
            </a:r>
          </a:p>
          <a:p>
            <a:pPr indent="457200">
              <a:lnSpc>
                <a:spcPts val="3359"/>
              </a:lnSpc>
            </a:pPr>
            <a:r>
              <a:rPr lang="en-US" altLang="zh-TW" dirty="0">
                <a:solidFill>
                  <a:srgbClr val="000000"/>
                </a:solidFill>
                <a:latin typeface="Nunito Light"/>
              </a:rPr>
              <a:t>Yet many problems might come along with it…</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6</a:t>
            </a:fld>
            <a:endParaRPr lang="zh-TW" altLang="en-US"/>
          </a:p>
        </p:txBody>
      </p:sp>
    </p:spTree>
    <p:extLst>
      <p:ext uri="{BB962C8B-B14F-4D97-AF65-F5344CB8AC3E}">
        <p14:creationId xmlns:p14="http://schemas.microsoft.com/office/powerpoint/2010/main" val="90983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To ease the sparsity and expanding dimension of the binary features data, we developed a method to handle and transform multiple binary features data back to numerical data. The main idea of improve of the following points</a:t>
            </a:r>
          </a:p>
          <a:p>
            <a:pPr marL="342900" indent="-342900">
              <a:lnSpc>
                <a:spcPts val="3359"/>
              </a:lnSpc>
              <a:buFont typeface="+mj-lt"/>
              <a:buAutoNum type="arabicPeriod"/>
            </a:pPr>
            <a:r>
              <a:rPr lang="en-US" altLang="zh-TW" dirty="0">
                <a:solidFill>
                  <a:srgbClr val="000000"/>
                </a:solidFill>
                <a:latin typeface="Nunito Light"/>
              </a:rPr>
              <a:t>Compress the information of multiple binary features into same numerical features. </a:t>
            </a:r>
          </a:p>
          <a:p>
            <a:pPr marL="342900" indent="-342900">
              <a:lnSpc>
                <a:spcPts val="3359"/>
              </a:lnSpc>
              <a:buFont typeface="+mj-lt"/>
              <a:buAutoNum type="arabicPeriod"/>
            </a:pPr>
            <a:r>
              <a:rPr lang="en-US" altLang="zh-TW" dirty="0">
                <a:solidFill>
                  <a:srgbClr val="000000"/>
                </a:solidFill>
                <a:latin typeface="Nunito Light"/>
              </a:rPr>
              <a:t>Ease sparsity and problem of calculating gradient on binary features.</a:t>
            </a:r>
          </a:p>
          <a:p>
            <a:pPr marL="342900" indent="-342900">
              <a:lnSpc>
                <a:spcPts val="3359"/>
              </a:lnSpc>
              <a:buFont typeface="+mj-lt"/>
              <a:buAutoNum type="arabicPeriod"/>
            </a:pPr>
            <a:r>
              <a:rPr lang="en-US" altLang="zh-TW" dirty="0">
                <a:solidFill>
                  <a:srgbClr val="000000"/>
                </a:solidFill>
                <a:latin typeface="Nunito Light"/>
              </a:rPr>
              <a:t>Generate a neat, thinner numerical data for ML model</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7</a:t>
            </a:fld>
            <a:endParaRPr lang="zh-TW" altLang="en-US"/>
          </a:p>
        </p:txBody>
      </p:sp>
    </p:spTree>
    <p:extLst>
      <p:ext uri="{BB962C8B-B14F-4D97-AF65-F5344CB8AC3E}">
        <p14:creationId xmlns:p14="http://schemas.microsoft.com/office/powerpoint/2010/main" val="222473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可以先不要</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8</a:t>
            </a:fld>
            <a:endParaRPr lang="zh-TW" altLang="en-US"/>
          </a:p>
        </p:txBody>
      </p:sp>
    </p:spTree>
    <p:extLst>
      <p:ext uri="{BB962C8B-B14F-4D97-AF65-F5344CB8AC3E}">
        <p14:creationId xmlns:p14="http://schemas.microsoft.com/office/powerpoint/2010/main" val="2368700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拉開些</a:t>
            </a:r>
            <a:endParaRPr lang="en-US" altLang="zh-TW" dirty="0"/>
          </a:p>
          <a:p>
            <a:r>
              <a:rPr lang="en-US" altLang="zh-TW" dirty="0"/>
              <a:t>Numerical part </a:t>
            </a:r>
            <a:r>
              <a:rPr lang="en-US" altLang="zh-TW" dirty="0">
                <a:sym typeface="Wingdings" panose="05000000000000000000" pitchFamily="2" charset="2"/>
              </a:rPr>
              <a:t></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9</a:t>
            </a:fld>
            <a:endParaRPr lang="zh-TW" altLang="en-US"/>
          </a:p>
        </p:txBody>
      </p:sp>
    </p:spTree>
    <p:extLst>
      <p:ext uri="{BB962C8B-B14F-4D97-AF65-F5344CB8AC3E}">
        <p14:creationId xmlns:p14="http://schemas.microsoft.com/office/powerpoint/2010/main" val="107255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9" name="頁尾版面配置區 3">
            <a:extLst>
              <a:ext uri="{FF2B5EF4-FFF2-40B4-BE49-F238E27FC236}">
                <a16:creationId xmlns:a16="http://schemas.microsoft.com/office/drawing/2014/main" id="{E8D54BF0-CAF3-4BF9-B45E-B062B5243C3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9" name="頁尾版面配置區 3">
            <a:extLst>
              <a:ext uri="{FF2B5EF4-FFF2-40B4-BE49-F238E27FC236}">
                <a16:creationId xmlns:a16="http://schemas.microsoft.com/office/drawing/2014/main" id="{A2499BBD-4E82-4164-A3CF-8AD515FA5FF5}"/>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8" name="頁尾版面配置區 3">
            <a:extLst>
              <a:ext uri="{FF2B5EF4-FFF2-40B4-BE49-F238E27FC236}">
                <a16:creationId xmlns:a16="http://schemas.microsoft.com/office/drawing/2014/main" id="{E8EDBC51-4A2F-4C02-869B-F6EFA5C84BF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chart" Target="../charts/chart10.xml"/><Relationship Id="rId11" Type="http://schemas.openxmlformats.org/officeDocument/2006/relationships/chart" Target="../charts/chart15.xml"/><Relationship Id="rId5" Type="http://schemas.openxmlformats.org/officeDocument/2006/relationships/chart" Target="../charts/chart9.xml"/><Relationship Id="rId10" Type="http://schemas.openxmlformats.org/officeDocument/2006/relationships/chart" Target="../charts/chart14.xml"/><Relationship Id="rId4" Type="http://schemas.openxmlformats.org/officeDocument/2006/relationships/chart" Target="../charts/chart8.xml"/><Relationship Id="rId9" Type="http://schemas.openxmlformats.org/officeDocument/2006/relationships/chart" Target="../charts/char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chart" Target="../charts/chart18.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8" Type="http://schemas.openxmlformats.org/officeDocument/2006/relationships/chart" Target="../charts/chart24.xml"/><Relationship Id="rId3" Type="http://schemas.openxmlformats.org/officeDocument/2006/relationships/chart" Target="../charts/chart19.xml"/><Relationship Id="rId7" Type="http://schemas.openxmlformats.org/officeDocument/2006/relationships/chart" Target="../charts/chart2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chart" Target="../charts/chart2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chart" Target="../charts/char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0.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609674"/>
            <a:ext cx="12192000" cy="4963007"/>
            <a:chOff x="4887692" y="7532384"/>
            <a:chExt cx="12170216" cy="5575300"/>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532384"/>
              <a:ext cx="12170216" cy="5575300"/>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D0C1AC"/>
                </a:solidFill>
              </a:endParaRPr>
            </a:p>
          </p:txBody>
        </p:sp>
      </p:grpSp>
      <p:sp>
        <p:nvSpPr>
          <p:cNvPr id="8" name="標題 1">
            <a:extLst>
              <a:ext uri="{FF2B5EF4-FFF2-40B4-BE49-F238E27FC236}">
                <a16:creationId xmlns:a16="http://schemas.microsoft.com/office/drawing/2014/main" id="{2D584EFC-6376-476C-A5DF-F38A483FDDBE}"/>
              </a:ext>
            </a:extLst>
          </p:cNvPr>
          <p:cNvSpPr txBox="1">
            <a:spLocks/>
          </p:cNvSpPr>
          <p:nvPr/>
        </p:nvSpPr>
        <p:spPr>
          <a:xfrm>
            <a:off x="859984" y="134810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 for Prediction Performance Enhancement</a:t>
            </a:r>
            <a:r>
              <a:rPr lang="zh-TW" altLang="en-US" sz="3600" dirty="0">
                <a:solidFill>
                  <a:schemeClr val="bg2"/>
                </a:solidFill>
                <a:latin typeface="Nunito Bold"/>
              </a:rPr>
              <a:t> </a:t>
            </a:r>
            <a:endParaRPr lang="en-US" altLang="zh-TW" sz="3600" dirty="0">
              <a:solidFill>
                <a:schemeClr val="bg2"/>
              </a:solidFill>
              <a:latin typeface="Nunito Bold"/>
            </a:endParaRPr>
          </a:p>
        </p:txBody>
      </p:sp>
      <p:sp>
        <p:nvSpPr>
          <p:cNvPr id="9" name="TextBox 3">
            <a:extLst>
              <a:ext uri="{FF2B5EF4-FFF2-40B4-BE49-F238E27FC236}">
                <a16:creationId xmlns:a16="http://schemas.microsoft.com/office/drawing/2014/main" id="{C323AD5E-6566-4A99-85E1-EF3D0E4F123A}"/>
              </a:ext>
            </a:extLst>
          </p:cNvPr>
          <p:cNvSpPr txBox="1"/>
          <p:nvPr/>
        </p:nvSpPr>
        <p:spPr>
          <a:xfrm>
            <a:off x="849092" y="4834255"/>
            <a:ext cx="10515600" cy="496290"/>
          </a:xfrm>
          <a:prstGeom prst="rect">
            <a:avLst/>
          </a:prstGeom>
        </p:spPr>
        <p:txBody>
          <a:bodyPr wrap="square" lIns="0" tIns="0" rIns="0" bIns="0" rtlCol="0" anchor="t">
            <a:spAutoFit/>
          </a:bodyPr>
          <a:lstStyle/>
          <a:p>
            <a:pPr algn="r">
              <a:lnSpc>
                <a:spcPts val="4200"/>
              </a:lnSpc>
            </a:pPr>
            <a:r>
              <a:rPr lang="en-US" altLang="zh-TW" sz="2400" dirty="0">
                <a:solidFill>
                  <a:schemeClr val="bg2"/>
                </a:solidFill>
                <a:latin typeface="Nunito Bold"/>
              </a:rPr>
              <a:t>By Yun-Hao Yang</a:t>
            </a:r>
            <a:endParaRPr lang="en-US" sz="2000" dirty="0">
              <a:solidFill>
                <a:schemeClr val="bg2"/>
              </a:solidFill>
              <a:latin typeface="Nunito"/>
            </a:endParaRPr>
          </a:p>
        </p:txBody>
      </p:sp>
      <p:pic>
        <p:nvPicPr>
          <p:cNvPr id="13" name="Picture 6" descr="https://miro.medium.com/max/828/1*vSq_qbgw1xhR86DFMlMgUQ.jpeg">
            <a:extLst>
              <a:ext uri="{FF2B5EF4-FFF2-40B4-BE49-F238E27FC236}">
                <a16:creationId xmlns:a16="http://schemas.microsoft.com/office/drawing/2014/main" id="{16CBD374-4CC2-4C74-849D-C3310FC7E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5353" y="5037202"/>
            <a:ext cx="7886700" cy="57340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a:extLst>
              <a:ext uri="{FF2B5EF4-FFF2-40B4-BE49-F238E27FC236}">
                <a16:creationId xmlns:a16="http://schemas.microsoft.com/office/drawing/2014/main" id="{639AE4E7-FAAE-4EF3-98DB-0FAE36FE5802}"/>
              </a:ext>
            </a:extLst>
          </p:cNvPr>
          <p:cNvGrpSpPr/>
          <p:nvPr/>
        </p:nvGrpSpPr>
        <p:grpSpPr>
          <a:xfrm>
            <a:off x="7980804" y="5671642"/>
            <a:ext cx="4029408" cy="1369415"/>
            <a:chOff x="7571229" y="5726504"/>
            <a:chExt cx="4029408" cy="1369415"/>
          </a:xfrm>
        </p:grpSpPr>
        <p:pic>
          <p:nvPicPr>
            <p:cNvPr id="4" name="圖片 3">
              <a:extLst>
                <a:ext uri="{FF2B5EF4-FFF2-40B4-BE49-F238E27FC236}">
                  <a16:creationId xmlns:a16="http://schemas.microsoft.com/office/drawing/2014/main" id="{B5D036F7-0191-4F2C-958C-5CAA49A999A7}"/>
                </a:ext>
              </a:extLst>
            </p:cNvPr>
            <p:cNvPicPr>
              <a:picLocks noChangeAspect="1"/>
            </p:cNvPicPr>
            <p:nvPr/>
          </p:nvPicPr>
          <p:blipFill>
            <a:blip r:embed="rId5"/>
            <a:stretch>
              <a:fillRect/>
            </a:stretch>
          </p:blipFill>
          <p:spPr>
            <a:xfrm>
              <a:off x="7571229" y="5726504"/>
              <a:ext cx="1369415" cy="1369415"/>
            </a:xfrm>
            <a:prstGeom prst="rect">
              <a:avLst/>
            </a:prstGeom>
          </p:spPr>
        </p:pic>
        <p:pic>
          <p:nvPicPr>
            <p:cNvPr id="1026" name="Picture 2" descr="https://upload.wikimedia.org/wikipedia/zh/thumb/4/4c/National_Taiwan_University_logo.svg/1200px-National_Taiwan_University_logo.svg.png">
              <a:extLst>
                <a:ext uri="{FF2B5EF4-FFF2-40B4-BE49-F238E27FC236}">
                  <a16:creationId xmlns:a16="http://schemas.microsoft.com/office/drawing/2014/main" id="{4532167B-AF1B-45B2-B5AE-9010A5F9C8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5781" y="5992532"/>
              <a:ext cx="755015" cy="755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imanet.jp/wp-content/uploads/APIEMS.png">
              <a:extLst>
                <a:ext uri="{FF2B5EF4-FFF2-40B4-BE49-F238E27FC236}">
                  <a16:creationId xmlns:a16="http://schemas.microsoft.com/office/drawing/2014/main" id="{596B3AEF-378D-4949-8ED6-F54272ED6C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5933" y="6063090"/>
              <a:ext cx="1414704" cy="58651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頁尾版面配置區 3">
            <a:extLst>
              <a:ext uri="{FF2B5EF4-FFF2-40B4-BE49-F238E27FC236}">
                <a16:creationId xmlns:a16="http://schemas.microsoft.com/office/drawing/2014/main" id="{A238A44F-2113-4B94-A589-72A1C4E83809}"/>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68656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0A9722F6-FD00-4123-B8E2-13D9B0937002}"/>
              </a:ext>
            </a:extLst>
          </p:cNvPr>
          <p:cNvGraphicFramePr>
            <a:graphicFrameLocks noGrp="1"/>
          </p:cNvGraphicFramePr>
          <p:nvPr>
            <p:extLst>
              <p:ext uri="{D42A27DB-BD31-4B8C-83A1-F6EECF244321}">
                <p14:modId xmlns:p14="http://schemas.microsoft.com/office/powerpoint/2010/main" val="2109370585"/>
              </p:ext>
            </p:extLst>
          </p:nvPr>
        </p:nvGraphicFramePr>
        <p:xfrm>
          <a:off x="6384777" y="1843694"/>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Toad</a:t>
                      </a:r>
                      <a:endParaRPr lang="zh-TW" altLang="en-US" dirty="0"/>
                    </a:p>
                  </a:txBody>
                  <a:tcPr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Cat</a:t>
                      </a:r>
                      <a:endParaRPr lang="zh-TW" altLang="en-US" dirty="0"/>
                    </a:p>
                  </a:txBody>
                  <a:tcPr anchor="ctr">
                    <a:lnT w="38100" cmpd="sng">
                      <a:noFill/>
                    </a:lnT>
                    <a:lnB w="38100" cmpd="sng">
                      <a:noFill/>
                    </a:lnB>
                    <a:solidFill>
                      <a:srgbClr val="14365D"/>
                    </a:solidFill>
                  </a:tcPr>
                </a:tc>
                <a:tc>
                  <a:txBody>
                    <a:bodyPr/>
                    <a:lstStyle/>
                    <a:p>
                      <a:pPr algn="ctr"/>
                      <a:r>
                        <a:rPr lang="en-US" altLang="zh-TW" dirty="0"/>
                        <a:t>Frog</a:t>
                      </a:r>
                      <a:endParaRPr lang="zh-TW" altLang="en-US" dirty="0"/>
                    </a:p>
                  </a:txBody>
                  <a:tcPr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Cod</a:t>
                      </a:r>
                      <a:endParaRPr lang="zh-TW" altLang="en-US" dirty="0"/>
                    </a:p>
                  </a:txBody>
                  <a:tcPr anchor="ctr">
                    <a:lnT w="38100" cmpd="sng">
                      <a:noFill/>
                    </a:lnT>
                    <a:lnB w="38100" cmpd="sng">
                      <a:noFill/>
                    </a:lnB>
                    <a:solidFill>
                      <a:srgbClr val="14365D"/>
                    </a:solidFill>
                  </a:tcPr>
                </a:tc>
                <a:tc>
                  <a:txBody>
                    <a:bodyPr/>
                    <a:lstStyle/>
                    <a:p>
                      <a:pPr algn="ctr"/>
                      <a:r>
                        <a:rPr lang="en-US" altLang="zh-TW" dirty="0"/>
                        <a:t>Tuna</a:t>
                      </a:r>
                      <a:endParaRPr lang="zh-TW" altLang="en-US" dirty="0"/>
                    </a:p>
                  </a:txBody>
                  <a:tcPr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Cow</a:t>
                      </a:r>
                      <a:endParaRPr lang="zh-TW" altLang="en-US" dirty="0"/>
                    </a:p>
                  </a:txBody>
                  <a:tcPr anchor="ctr">
                    <a:lnT w="38100" cmpd="sng">
                      <a:noFill/>
                    </a:lnT>
                    <a:lnB w="38100" cmpd="sng">
                      <a:noFill/>
                    </a:lnB>
                    <a:solidFill>
                      <a:srgbClr val="14365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47520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sequencing and transforming the binary row data with BCD encode.</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8" name="表格 7">
            <a:extLst>
              <a:ext uri="{FF2B5EF4-FFF2-40B4-BE49-F238E27FC236}">
                <a16:creationId xmlns:a16="http://schemas.microsoft.com/office/drawing/2014/main" id="{DB1CACD2-0C06-4B5F-927C-54C3499983E0}"/>
              </a:ext>
            </a:extLst>
          </p:cNvPr>
          <p:cNvGraphicFramePr>
            <a:graphicFrameLocks noGrp="1"/>
          </p:cNvGraphicFramePr>
          <p:nvPr>
            <p:extLst>
              <p:ext uri="{D42A27DB-BD31-4B8C-83A1-F6EECF244321}">
                <p14:modId xmlns:p14="http://schemas.microsoft.com/office/powerpoint/2010/main" val="3460912550"/>
              </p:ext>
            </p:extLst>
          </p:nvPr>
        </p:nvGraphicFramePr>
        <p:xfrm>
          <a:off x="12353480" y="5092259"/>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129598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1641418312"/>
              </p:ext>
            </p:extLst>
          </p:nvPr>
        </p:nvGraphicFramePr>
        <p:xfrm>
          <a:off x="11172825"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Cow</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1727200297"/>
              </p:ext>
            </p:extLst>
          </p:nvPr>
        </p:nvGraphicFramePr>
        <p:xfrm>
          <a:off x="10135718"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Tuna</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59625379"/>
              </p:ext>
            </p:extLst>
          </p:nvPr>
        </p:nvGraphicFramePr>
        <p:xfrm>
          <a:off x="9098609"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Cod</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3282342801"/>
              </p:ext>
            </p:extLst>
          </p:nvPr>
        </p:nvGraphicFramePr>
        <p:xfrm>
          <a:off x="8061500"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Frog</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3107689093"/>
              </p:ext>
            </p:extLst>
          </p:nvPr>
        </p:nvGraphicFramePr>
        <p:xfrm>
          <a:off x="7024391"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Cat</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2135571787"/>
              </p:ext>
            </p:extLst>
          </p:nvPr>
        </p:nvGraphicFramePr>
        <p:xfrm>
          <a:off x="5987282" y="1865452"/>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Toad</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4F2F3105-EBA7-4A57-B847-B92146762925}"/>
              </a:ext>
            </a:extLst>
          </p:cNvPr>
          <p:cNvSpPr txBox="1"/>
          <p:nvPr/>
        </p:nvSpPr>
        <p:spPr>
          <a:xfrm>
            <a:off x="838200" y="1690688"/>
            <a:ext cx="47520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sequencing and transforming the binary row data with BCD encode.</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highlight>
                  <a:srgbClr val="FFFF00"/>
                </a:highlight>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35736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7037E-7 L -0.02305 -0.03935 C -0.02787 -0.04838 -0.03503 -0.05324 -0.04258 -0.05324 C -0.05104 -0.05324 -0.05795 -0.04838 -0.06276 -0.03935 L -0.08555 3.7037E-7 " pathEditMode="relative" rAng="0" ptsTypes="AAAAA">
                                      <p:cBhvr>
                                        <p:cTn id="6" dur="1000" fill="hold"/>
                                        <p:tgtEl>
                                          <p:spTgt spid="24"/>
                                        </p:tgtEl>
                                        <p:attrNameLst>
                                          <p:attrName>ppt_x</p:attrName>
                                          <p:attrName>ppt_y</p:attrName>
                                        </p:attrNameLst>
                                      </p:cBhvr>
                                      <p:rCtr x="-4284" y="-2662"/>
                                    </p:animMotion>
                                  </p:childTnLst>
                                </p:cTn>
                              </p:par>
                              <p:par>
                                <p:cTn id="7" presetID="37" presetClass="path" presetSubtype="0" accel="50000" decel="50000" fill="hold" nodeType="withEffect">
                                  <p:stCondLst>
                                    <p:cond delay="0"/>
                                  </p:stCondLst>
                                  <p:childTnLst>
                                    <p:animMotion origin="layout" path="M -0.00209 0.0007 L 0.08893 0.04074 C 0.10781 0.04977 0.13632 0.05463 0.1664 0.05463 C 0.20026 0.05463 0.22773 0.04977 0.24648 0.04074 L 0.33802 0.0007 " pathEditMode="relative" rAng="0" ptsTypes="AAAAA">
                                      <p:cBhvr>
                                        <p:cTn id="8" dur="1000" fill="hold"/>
                                        <p:tgtEl>
                                          <p:spTgt spid="23"/>
                                        </p:tgtEl>
                                        <p:attrNameLst>
                                          <p:attrName>ppt_x</p:attrName>
                                          <p:attrName>ppt_y</p:attrName>
                                        </p:attrNameLst>
                                      </p:cBhvr>
                                      <p:rCtr x="17005" y="2685"/>
                                    </p:animMotion>
                                  </p:childTnLst>
                                </p:cTn>
                              </p:par>
                              <p:par>
                                <p:cTn id="9" presetID="37" presetClass="path" presetSubtype="0" accel="50000" decel="50000" fill="hold" nodeType="withEffect">
                                  <p:stCondLst>
                                    <p:cond delay="0"/>
                                  </p:stCondLst>
                                  <p:childTnLst>
                                    <p:animMotion origin="layout" path="M -2.91667E-6 7.40741E-7 L 0.06901 -0.04051 C 0.08347 -0.04954 0.10521 -0.0544 0.12774 -0.0544 C 0.15365 -0.0544 0.17435 -0.04954 0.18881 -0.04051 L 0.25834 7.40741E-7 " pathEditMode="relative" rAng="0" ptsTypes="AAAAA">
                                      <p:cBhvr>
                                        <p:cTn id="10" dur="1000" fill="hold"/>
                                        <p:tgtEl>
                                          <p:spTgt spid="25"/>
                                        </p:tgtEl>
                                        <p:attrNameLst>
                                          <p:attrName>ppt_x</p:attrName>
                                          <p:attrName>ppt_y</p:attrName>
                                        </p:attrNameLst>
                                      </p:cBhvr>
                                      <p:rCtr x="12917" y="-2731"/>
                                    </p:animMotion>
                                  </p:childTnLst>
                                </p:cTn>
                              </p:par>
                              <p:par>
                                <p:cTn id="11" presetID="37" presetClass="path" presetSubtype="0" accel="50000" decel="50000" fill="hold" nodeType="withEffect">
                                  <p:stCondLst>
                                    <p:cond delay="0"/>
                                  </p:stCondLst>
                                  <p:childTnLst>
                                    <p:animMotion origin="layout" path="M -4.79167E-6 7.40741E-7 L -0.02343 0.04005 C -0.02812 0.04907 -0.03541 0.05393 -0.04309 0.05393 C -0.05182 0.05393 -0.05872 0.04907 -0.06341 0.04005 L -0.08658 7.40741E-7 " pathEditMode="relative" rAng="0" ptsTypes="AAAAA">
                                      <p:cBhvr>
                                        <p:cTn id="12" dur="1000" fill="hold"/>
                                        <p:tgtEl>
                                          <p:spTgt spid="26"/>
                                        </p:tgtEl>
                                        <p:attrNameLst>
                                          <p:attrName>ppt_x</p:attrName>
                                          <p:attrName>ppt_y</p:attrName>
                                        </p:attrNameLst>
                                      </p:cBhvr>
                                      <p:rCtr x="-4336" y="2685"/>
                                    </p:animMotion>
                                  </p:childTnLst>
                                </p:cTn>
                              </p:par>
                              <p:par>
                                <p:cTn id="13" presetID="37" presetClass="path" presetSubtype="0" accel="50000" decel="50000" fill="hold" nodeType="withEffect">
                                  <p:stCondLst>
                                    <p:cond delay="0"/>
                                  </p:stCondLst>
                                  <p:childTnLst>
                                    <p:animMotion origin="layout" path="M -4.16667E-6 3.7037E-7 L -0.02317 -0.02222 C -0.02773 -0.02708 -0.03515 -0.02963 -0.04244 -0.02963 C -0.05104 -0.02963 -0.05794 -0.02708 -0.0625 -0.02222 L -0.08528 3.7037E-7 " pathEditMode="relative" rAng="0" ptsTypes="AAAAA">
                                      <p:cBhvr>
                                        <p:cTn id="14" dur="1000" fill="hold"/>
                                        <p:tgtEl>
                                          <p:spTgt spid="27"/>
                                        </p:tgtEl>
                                        <p:attrNameLst>
                                          <p:attrName>ppt_x</p:attrName>
                                          <p:attrName>ppt_y</p:attrName>
                                        </p:attrNameLst>
                                      </p:cBhvr>
                                      <p:rCtr x="-4271" y="-1481"/>
                                    </p:animMotion>
                                  </p:childTnLst>
                                </p:cTn>
                              </p:par>
                              <p:par>
                                <p:cTn id="15" presetID="37" presetClass="path" presetSubtype="0" accel="50000" decel="50000" fill="hold" nodeType="withEffect">
                                  <p:stCondLst>
                                    <p:cond delay="0"/>
                                  </p:stCondLst>
                                  <p:childTnLst>
                                    <p:animMotion origin="layout" path="M -0.01198 7.40741E-7 L -0.10065 0.04005 C -0.11927 0.04907 -0.14661 0.05393 -0.17539 0.05393 C -0.20833 0.05393 -0.2345 0.04907 -0.25286 0.04005 L -0.3401 7.40741E-7 " pathEditMode="relative" rAng="0" ptsTypes="AAAAA">
                                      <p:cBhvr>
                                        <p:cTn id="16" dur="1000" fill="hold"/>
                                        <p:tgtEl>
                                          <p:spTgt spid="22"/>
                                        </p:tgtEl>
                                        <p:attrNameLst>
                                          <p:attrName>ppt_x</p:attrName>
                                          <p:attrName>ppt_y</p:attrName>
                                        </p:attrNameLst>
                                      </p:cBhvr>
                                      <p:rCtr x="-164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2666743781"/>
              </p:ext>
            </p:extLst>
          </p:nvPr>
        </p:nvGraphicFramePr>
        <p:xfrm>
          <a:off x="5987282"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Cat</a:t>
                      </a:r>
                      <a:endParaRPr lang="zh-TW" altLang="en-US" dirty="0"/>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2166264501"/>
              </p:ext>
            </p:extLst>
          </p:nvPr>
        </p:nvGraphicFramePr>
        <p:xfrm>
          <a:off x="11172825"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Frog</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1581445004"/>
              </p:ext>
            </p:extLst>
          </p:nvPr>
        </p:nvGraphicFramePr>
        <p:xfrm>
          <a:off x="7024391"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Cow</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911196447"/>
              </p:ext>
            </p:extLst>
          </p:nvPr>
        </p:nvGraphicFramePr>
        <p:xfrm>
          <a:off x="9098609"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Tuna</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241438890"/>
              </p:ext>
            </p:extLst>
          </p:nvPr>
        </p:nvGraphicFramePr>
        <p:xfrm>
          <a:off x="8061500"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Cod</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687767340"/>
              </p:ext>
            </p:extLst>
          </p:nvPr>
        </p:nvGraphicFramePr>
        <p:xfrm>
          <a:off x="10135718"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Toad</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2F1EA623-4A71-49FB-B808-FE0950E7F1E2}"/>
              </a:ext>
            </a:extLst>
          </p:cNvPr>
          <p:cNvSpPr txBox="1"/>
          <p:nvPr/>
        </p:nvSpPr>
        <p:spPr>
          <a:xfrm>
            <a:off x="838200" y="1690688"/>
            <a:ext cx="47520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sequencing and transforming the binary row data with BCD encode.</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6980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3.33333E-6 7.40741E-7 L 0.02279 0.04005 C 0.02761 0.04907 0.03477 0.05393 0.04232 0.05393 C 0.05078 0.05393 0.05769 0.04907 0.0625 0.04005 L 0.08542 7.40741E-7 " pathEditMode="relative" rAng="0" ptsTypes="AAAAA">
                                      <p:cBhvr>
                                        <p:cTn id="6" dur="1000" fill="hold"/>
                                        <p:tgtEl>
                                          <p:spTgt spid="24"/>
                                        </p:tgtEl>
                                        <p:attrNameLst>
                                          <p:attrName>ppt_x</p:attrName>
                                          <p:attrName>ppt_y</p:attrName>
                                        </p:attrNameLst>
                                      </p:cBhvr>
                                      <p:rCtr x="4271" y="2685"/>
                                    </p:animMotion>
                                  </p:childTnLst>
                                </p:cTn>
                              </p:par>
                              <p:par>
                                <p:cTn id="7" presetID="37" presetClass="path" presetSubtype="0" accel="50000" decel="50000" fill="hold" nodeType="withEffect">
                                  <p:stCondLst>
                                    <p:cond delay="0"/>
                                  </p:stCondLst>
                                  <p:childTnLst>
                                    <p:animMotion origin="layout" path="M 0.00039 7.40741E-7 L -0.0224 -0.03958 C -0.02721 -0.04861 -0.03425 -0.05324 -0.0418 -0.05324 C -0.05026 -0.05324 -0.05703 -0.04861 -0.06185 -0.03958 L -0.08451 7.40741E-7 " pathEditMode="relative" rAng="0" ptsTypes="AAAAA">
                                      <p:cBhvr>
                                        <p:cTn id="8" dur="1000" fill="hold"/>
                                        <p:tgtEl>
                                          <p:spTgt spid="22"/>
                                        </p:tgtEl>
                                        <p:attrNameLst>
                                          <p:attrName>ppt_x</p:attrName>
                                          <p:attrName>ppt_y</p:attrName>
                                        </p:attrNameLst>
                                      </p:cBhvr>
                                      <p:rCtr x="-4245" y="-2662"/>
                                    </p:animMotion>
                                  </p:childTnLst>
                                </p:cTn>
                              </p:par>
                              <p:par>
                                <p:cTn id="9" presetID="37" presetClass="path" presetSubtype="0" accel="50000" decel="50000" fill="hold" nodeType="withEffect">
                                  <p:stCondLst>
                                    <p:cond delay="0"/>
                                  </p:stCondLst>
                                  <p:childTnLst>
                                    <p:animMotion origin="layout" path="M 4.58333E-6 7.40741E-7 L 0.02278 0.04005 C 0.02747 0.04907 0.03463 0.05393 0.04218 0.05393 C 0.05065 0.05393 0.05755 0.04907 0.06224 0.04005 L 0.08515 7.40741E-7 " pathEditMode="relative" rAng="0" ptsTypes="AAAAA">
                                      <p:cBhvr>
                                        <p:cTn id="10" dur="1000" fill="hold"/>
                                        <p:tgtEl>
                                          <p:spTgt spid="26"/>
                                        </p:tgtEl>
                                        <p:attrNameLst>
                                          <p:attrName>ppt_x</p:attrName>
                                          <p:attrName>ppt_y</p:attrName>
                                        </p:attrNameLst>
                                      </p:cBhvr>
                                      <p:rCtr x="4258" y="2685"/>
                                    </p:animMotion>
                                  </p:childTnLst>
                                </p:cTn>
                              </p:par>
                              <p:par>
                                <p:cTn id="11" presetID="37" presetClass="path" presetSubtype="0" accel="50000" decel="50000" fill="hold" nodeType="withEffect">
                                  <p:stCondLst>
                                    <p:cond delay="0"/>
                                  </p:stCondLst>
                                  <p:childTnLst>
                                    <p:animMotion origin="layout" path="M 0.00013 7.40741E-7 L -0.02278 -0.03218 C -0.02747 -0.03935 -0.03463 -0.04282 -0.04219 -0.04282 C -0.05065 -0.04282 -0.05755 -0.03935 -0.06224 -0.03218 L -0.08502 7.40741E-7 " pathEditMode="relative" rAng="0" ptsTypes="AAAAA">
                                      <p:cBhvr>
                                        <p:cTn id="12" dur="1000" fill="hold"/>
                                        <p:tgtEl>
                                          <p:spTgt spid="27"/>
                                        </p:tgtEl>
                                        <p:attrNameLst>
                                          <p:attrName>ppt_x</p:attrName>
                                          <p:attrName>ppt_y</p:attrName>
                                        </p:attrNameLst>
                                      </p:cBhvr>
                                      <p:rCtr x="-4258"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2601439727"/>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Cow</a:t>
                      </a:r>
                      <a:endParaRPr lang="zh-TW" altLang="en-US" dirty="0"/>
                    </a:p>
                  </a:txBody>
                  <a:tcPr anchor="ctr">
                    <a:lnB w="38100" cmpd="sng">
                      <a:noFill/>
                    </a:lnB>
                    <a:solidFill>
                      <a:srgbClr val="C476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Cat</a:t>
                      </a:r>
                      <a:endParaRPr lang="zh-TW" altLang="en-US" dirty="0"/>
                    </a:p>
                  </a:txBody>
                  <a:tcPr anchor="ctr">
                    <a:lnB w="38100" cmpd="sng">
                      <a:noFill/>
                    </a:lnB>
                    <a:solidFill>
                      <a:srgbClr val="C47660"/>
                    </a:solidFill>
                  </a:tcPr>
                </a:tc>
                <a:tc>
                  <a:txBody>
                    <a:bodyPr/>
                    <a:lstStyle/>
                    <a:p>
                      <a:pPr algn="ctr"/>
                      <a:r>
                        <a:rPr lang="en-US" altLang="zh-TW" dirty="0"/>
                        <a:t>Tuna</a:t>
                      </a:r>
                      <a:endParaRPr lang="zh-TW" altLang="en-US" dirty="0"/>
                    </a:p>
                  </a:txBody>
                  <a:tcPr anchor="ctr">
                    <a:lnB w="38100" cmpd="sng">
                      <a:noFill/>
                    </a:lnB>
                    <a:solidFill>
                      <a:srgbClr val="1F49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Cod</a:t>
                      </a:r>
                      <a:endParaRPr lang="zh-TW" altLang="en-US" dirty="0"/>
                    </a:p>
                  </a:txBody>
                  <a:tcPr anchor="ctr">
                    <a:lnB w="38100" cmpd="sng">
                      <a:noFill/>
                    </a:lnB>
                    <a:solidFill>
                      <a:srgbClr val="1F497D"/>
                    </a:solidFill>
                  </a:tcPr>
                </a:tc>
                <a:tc>
                  <a:txBody>
                    <a:bodyPr/>
                    <a:lstStyle/>
                    <a:p>
                      <a:pPr algn="ctr"/>
                      <a:r>
                        <a:rPr lang="en-US" altLang="zh-TW" dirty="0"/>
                        <a:t>Toad</a:t>
                      </a:r>
                      <a:endParaRPr lang="zh-TW" altLang="en-US" dirty="0"/>
                    </a:p>
                  </a:txBody>
                  <a:tcPr anchor="ctr">
                    <a:lnB w="38100" cmpd="sng">
                      <a:noFill/>
                    </a:lnB>
                    <a:solidFill>
                      <a:srgbClr val="D79DA7"/>
                    </a:solidFill>
                  </a:tcPr>
                </a:tc>
                <a:tc>
                  <a:txBody>
                    <a:bodyPr/>
                    <a:lstStyle/>
                    <a:p>
                      <a:pPr algn="ctr"/>
                      <a:r>
                        <a:rPr lang="en-US" altLang="zh-TW" dirty="0"/>
                        <a:t>Frog</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4752000" cy="3448380"/>
          </a:xfrm>
          <a:prstGeom prst="rect">
            <a:avLst/>
          </a:prstGeom>
        </p:spPr>
        <p:txBody>
          <a:bodyPr wrap="square" lIns="0" tIns="0" rIns="0" bIns="0" rtlCol="0" anchor="t">
            <a:spAutoFit/>
          </a:bodyPr>
          <a:lstStyle/>
          <a:p>
            <a:pPr indent="457200">
              <a:lnSpc>
                <a:spcPts val="3359"/>
              </a:lnSpc>
            </a:pPr>
            <a:r>
              <a:rPr lang="en-US" altLang="zh-TW">
                <a:solidFill>
                  <a:srgbClr val="000000"/>
                </a:solidFill>
                <a:latin typeface="Nunito Light"/>
              </a:rPr>
              <a:t>In the research, we propose a method to encode binary data in to numerical data. Via grouping, sequencing and transforming the binary row data with BCD encode.</a:t>
            </a:r>
          </a:p>
          <a:p>
            <a:pPr indent="457200">
              <a:lnSpc>
                <a:spcPts val="3359"/>
              </a:lnSpc>
            </a:pPr>
            <a:endParaRPr lang="en-US" altLang="zh-TW">
              <a:solidFill>
                <a:srgbClr val="000000"/>
              </a:solidFill>
              <a:latin typeface="Nunito Light"/>
            </a:endParaRPr>
          </a:p>
          <a:p>
            <a:pPr marL="342900" indent="-342900">
              <a:lnSpc>
                <a:spcPts val="3359"/>
              </a:lnSpc>
              <a:buFont typeface="+mj-lt"/>
              <a:buAutoNum type="arabicPeriod"/>
            </a:pPr>
            <a:r>
              <a:rPr lang="en-US" altLang="zh-TW">
                <a:solidFill>
                  <a:srgbClr val="000000"/>
                </a:solidFill>
                <a:latin typeface="Nunito Light"/>
              </a:rPr>
              <a:t>Grouping similar, correlated features</a:t>
            </a:r>
          </a:p>
          <a:p>
            <a:pPr marL="342900" indent="-342900">
              <a:lnSpc>
                <a:spcPts val="3359"/>
              </a:lnSpc>
              <a:buFont typeface="+mj-lt"/>
              <a:buAutoNum type="arabicPeriod"/>
            </a:pPr>
            <a:r>
              <a:rPr lang="en-US" altLang="zh-TW">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a:solidFill>
                  <a:srgbClr val="000000"/>
                </a:solidFill>
                <a:latin typeface="Nunito Light"/>
              </a:rPr>
              <a:t>BCD encode on each feature group</a:t>
            </a:r>
            <a:endParaRPr lang="en-US" altLang="zh-TW" dirty="0">
              <a:solidFill>
                <a:srgbClr val="000000"/>
              </a:solidFill>
              <a:latin typeface="Nunito Light"/>
            </a:endParaRPr>
          </a:p>
        </p:txBody>
      </p:sp>
    </p:spTree>
    <p:extLst>
      <p:ext uri="{BB962C8B-B14F-4D97-AF65-F5344CB8AC3E}">
        <p14:creationId xmlns:p14="http://schemas.microsoft.com/office/powerpoint/2010/main" val="40657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183717264"/>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1816100">
                  <a:extLst>
                    <a:ext uri="{9D8B030D-6E8A-4147-A177-3AD203B41FA5}">
                      <a16:colId xmlns:a16="http://schemas.microsoft.com/office/drawing/2014/main" val="925335159"/>
                    </a:ext>
                  </a:extLst>
                </a:gridCol>
                <a:gridCol w="1816100">
                  <a:extLst>
                    <a:ext uri="{9D8B030D-6E8A-4147-A177-3AD203B41FA5}">
                      <a16:colId xmlns:a16="http://schemas.microsoft.com/office/drawing/2014/main" val="1225509667"/>
                    </a:ext>
                  </a:extLst>
                </a:gridCol>
                <a:gridCol w="1816100">
                  <a:extLst>
                    <a:ext uri="{9D8B030D-6E8A-4147-A177-3AD203B41FA5}">
                      <a16:colId xmlns:a16="http://schemas.microsoft.com/office/drawing/2014/main" val="850758534"/>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Mammal</a:t>
                      </a:r>
                      <a:endParaRPr lang="zh-TW" altLang="en-US" dirty="0"/>
                    </a:p>
                  </a:txBody>
                  <a:tcPr anchor="ctr">
                    <a:lnB w="38100" cmpd="sng">
                      <a:noFill/>
                    </a:lnB>
                    <a:solidFill>
                      <a:srgbClr val="C47660"/>
                    </a:solidFill>
                  </a:tcPr>
                </a:tc>
                <a:tc>
                  <a:txBody>
                    <a:bodyPr/>
                    <a:lstStyle/>
                    <a:p>
                      <a:pPr algn="ctr"/>
                      <a:r>
                        <a:rPr lang="en-US" altLang="zh-TW" dirty="0"/>
                        <a:t>Fish</a:t>
                      </a:r>
                      <a:endParaRPr lang="zh-TW" altLang="en-US" dirty="0"/>
                    </a:p>
                  </a:txBody>
                  <a:tcPr anchor="ctr">
                    <a:lnB w="38100" cmpd="sng">
                      <a:noFill/>
                    </a:lnB>
                    <a:solidFill>
                      <a:srgbClr val="1F497D"/>
                    </a:solidFill>
                  </a:tcPr>
                </a:tc>
                <a:tc>
                  <a:txBody>
                    <a:bodyPr/>
                    <a:lstStyle/>
                    <a:p>
                      <a:pPr algn="ctr"/>
                      <a:r>
                        <a:rPr lang="en-US" altLang="zh-TW" dirty="0"/>
                        <a:t>Amphibian</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3</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47520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sequencing and transforming the binary row data with BCD encode.</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highlight>
                  <a:srgbClr val="FFFF00"/>
                </a:highlight>
                <a:latin typeface="Nunito Light"/>
              </a:rPr>
              <a:t>BCD encode on each feature group</a:t>
            </a:r>
          </a:p>
        </p:txBody>
      </p:sp>
    </p:spTree>
    <p:extLst>
      <p:ext uri="{BB962C8B-B14F-4D97-AF65-F5344CB8AC3E}">
        <p14:creationId xmlns:p14="http://schemas.microsoft.com/office/powerpoint/2010/main" val="195023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7EBA1897-204E-4C32-B0B2-2AF89F2EAB31}"/>
              </a:ext>
            </a:extLst>
          </p:cNvPr>
          <p:cNvGrpSpPr/>
          <p:nvPr/>
        </p:nvGrpSpPr>
        <p:grpSpPr>
          <a:xfrm>
            <a:off x="6096000" y="1430594"/>
            <a:ext cx="5760000" cy="5290881"/>
            <a:chOff x="6265766" y="1500031"/>
            <a:chExt cx="5760000" cy="5290881"/>
          </a:xfrm>
        </p:grpSpPr>
        <p:graphicFrame>
          <p:nvGraphicFramePr>
            <p:cNvPr id="19" name="圖表 18">
              <a:extLst>
                <a:ext uri="{FF2B5EF4-FFF2-40B4-BE49-F238E27FC236}">
                  <a16:creationId xmlns:a16="http://schemas.microsoft.com/office/drawing/2014/main" id="{B9BA5E61-E1A1-41FB-A622-F77F63F19FD8}"/>
                </a:ext>
              </a:extLst>
            </p:cNvPr>
            <p:cNvGraphicFramePr>
              <a:graphicFrameLocks/>
            </p:cNvGraphicFramePr>
            <p:nvPr>
              <p:extLst>
                <p:ext uri="{D42A27DB-BD31-4B8C-83A1-F6EECF244321}">
                  <p14:modId xmlns:p14="http://schemas.microsoft.com/office/powerpoint/2010/main" val="4120655864"/>
                </p:ext>
              </p:extLst>
            </p:nvPr>
          </p:nvGraphicFramePr>
          <p:xfrm>
            <a:off x="6265766" y="1500031"/>
            <a:ext cx="5760000" cy="15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圖表 20">
              <a:extLst>
                <a:ext uri="{FF2B5EF4-FFF2-40B4-BE49-F238E27FC236}">
                  <a16:creationId xmlns:a16="http://schemas.microsoft.com/office/drawing/2014/main" id="{7F25C772-2B0D-44BB-BF52-F2B58D188C2C}"/>
                </a:ext>
              </a:extLst>
            </p:cNvPr>
            <p:cNvGraphicFramePr>
              <a:graphicFrameLocks/>
            </p:cNvGraphicFramePr>
            <p:nvPr>
              <p:extLst>
                <p:ext uri="{D42A27DB-BD31-4B8C-83A1-F6EECF244321}">
                  <p14:modId xmlns:p14="http://schemas.microsoft.com/office/powerpoint/2010/main" val="1464222062"/>
                </p:ext>
              </p:extLst>
            </p:nvPr>
          </p:nvGraphicFramePr>
          <p:xfrm>
            <a:off x="6265766" y="3257615"/>
            <a:ext cx="5760000" cy="15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圖表 22">
              <a:extLst>
                <a:ext uri="{FF2B5EF4-FFF2-40B4-BE49-F238E27FC236}">
                  <a16:creationId xmlns:a16="http://schemas.microsoft.com/office/drawing/2014/main" id="{86F86530-889A-4534-A623-9C62357A0585}"/>
                </a:ext>
              </a:extLst>
            </p:cNvPr>
            <p:cNvGraphicFramePr>
              <a:graphicFrameLocks/>
            </p:cNvGraphicFramePr>
            <p:nvPr>
              <p:extLst>
                <p:ext uri="{D42A27DB-BD31-4B8C-83A1-F6EECF244321}">
                  <p14:modId xmlns:p14="http://schemas.microsoft.com/office/powerpoint/2010/main" val="2905877076"/>
                </p:ext>
              </p:extLst>
            </p:nvPr>
          </p:nvGraphicFramePr>
          <p:xfrm>
            <a:off x="6265766" y="4990912"/>
            <a:ext cx="5760000" cy="180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dirty="0"/>
              <a:t>Institute of Industrial Engineering, NTU |  Terry Yang | 2022</a:t>
            </a:r>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4881282"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p:txBody>
      </p:sp>
      <p:grpSp>
        <p:nvGrpSpPr>
          <p:cNvPr id="4" name="群組 3">
            <a:extLst>
              <a:ext uri="{FF2B5EF4-FFF2-40B4-BE49-F238E27FC236}">
                <a16:creationId xmlns:a16="http://schemas.microsoft.com/office/drawing/2014/main" id="{1813DA20-9C5E-4B1C-8078-31EED1D30695}"/>
              </a:ext>
            </a:extLst>
          </p:cNvPr>
          <p:cNvGrpSpPr/>
          <p:nvPr/>
        </p:nvGrpSpPr>
        <p:grpSpPr>
          <a:xfrm>
            <a:off x="12375502" y="4990912"/>
            <a:ext cx="5760002" cy="5063168"/>
            <a:chOff x="6265766" y="1491935"/>
            <a:chExt cx="5760002" cy="5063168"/>
          </a:xfrm>
        </p:grpSpPr>
        <p:graphicFrame>
          <p:nvGraphicFramePr>
            <p:cNvPr id="8" name="圖表 7">
              <a:extLst>
                <a:ext uri="{FF2B5EF4-FFF2-40B4-BE49-F238E27FC236}">
                  <a16:creationId xmlns:a16="http://schemas.microsoft.com/office/drawing/2014/main" id="{B9BA5E61-E1A1-41FB-A622-F77F63F19FD8}"/>
                </a:ext>
              </a:extLst>
            </p:cNvPr>
            <p:cNvGraphicFramePr>
              <a:graphicFrameLocks/>
            </p:cNvGraphicFramePr>
            <p:nvPr>
              <p:extLst>
                <p:ext uri="{D42A27DB-BD31-4B8C-83A1-F6EECF244321}">
                  <p14:modId xmlns:p14="http://schemas.microsoft.com/office/powerpoint/2010/main" val="1915758418"/>
                </p:ext>
              </p:extLst>
            </p:nvPr>
          </p:nvGraphicFramePr>
          <p:xfrm>
            <a:off x="6265766" y="1491935"/>
            <a:ext cx="5760000" cy="15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圖表 9">
              <a:extLst>
                <a:ext uri="{FF2B5EF4-FFF2-40B4-BE49-F238E27FC236}">
                  <a16:creationId xmlns:a16="http://schemas.microsoft.com/office/drawing/2014/main" id="{7F25C772-2B0D-44BB-BF52-F2B58D188C2C}"/>
                </a:ext>
              </a:extLst>
            </p:cNvPr>
            <p:cNvGraphicFramePr>
              <a:graphicFrameLocks/>
            </p:cNvGraphicFramePr>
            <p:nvPr>
              <p:extLst>
                <p:ext uri="{D42A27DB-BD31-4B8C-83A1-F6EECF244321}">
                  <p14:modId xmlns:p14="http://schemas.microsoft.com/office/powerpoint/2010/main" val="2485666859"/>
                </p:ext>
              </p:extLst>
            </p:nvPr>
          </p:nvGraphicFramePr>
          <p:xfrm>
            <a:off x="6265768" y="3249519"/>
            <a:ext cx="5760000" cy="15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圖表 13">
              <a:extLst>
                <a:ext uri="{FF2B5EF4-FFF2-40B4-BE49-F238E27FC236}">
                  <a16:creationId xmlns:a16="http://schemas.microsoft.com/office/drawing/2014/main" id="{86F86530-889A-4534-A623-9C62357A0585}"/>
                </a:ext>
              </a:extLst>
            </p:cNvPr>
            <p:cNvGraphicFramePr>
              <a:graphicFrameLocks/>
            </p:cNvGraphicFramePr>
            <p:nvPr>
              <p:extLst>
                <p:ext uri="{D42A27DB-BD31-4B8C-83A1-F6EECF244321}">
                  <p14:modId xmlns:p14="http://schemas.microsoft.com/office/powerpoint/2010/main" val="3795799289"/>
                </p:ext>
              </p:extLst>
            </p:nvPr>
          </p:nvGraphicFramePr>
          <p:xfrm>
            <a:off x="6265766" y="5007103"/>
            <a:ext cx="5760000" cy="1548000"/>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21115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群組 22">
            <a:extLst>
              <a:ext uri="{FF2B5EF4-FFF2-40B4-BE49-F238E27FC236}">
                <a16:creationId xmlns:a16="http://schemas.microsoft.com/office/drawing/2014/main" id="{850AADF8-9D1F-4E4C-AA80-0DD42E28D51E}"/>
              </a:ext>
            </a:extLst>
          </p:cNvPr>
          <p:cNvGrpSpPr/>
          <p:nvPr/>
        </p:nvGrpSpPr>
        <p:grpSpPr>
          <a:xfrm>
            <a:off x="6421794" y="1808785"/>
            <a:ext cx="5375759" cy="4784926"/>
            <a:chOff x="6265766" y="1503391"/>
            <a:chExt cx="5770206" cy="5136021"/>
          </a:xfrm>
        </p:grpSpPr>
        <p:graphicFrame>
          <p:nvGraphicFramePr>
            <p:cNvPr id="18" name="圖表 17">
              <a:extLst>
                <a:ext uri="{FF2B5EF4-FFF2-40B4-BE49-F238E27FC236}">
                  <a16:creationId xmlns:a16="http://schemas.microsoft.com/office/drawing/2014/main" id="{7DCBE0E4-76B2-414F-95F5-2F295D273667}"/>
                </a:ext>
              </a:extLst>
            </p:cNvPr>
            <p:cNvGraphicFramePr>
              <a:graphicFrameLocks/>
            </p:cNvGraphicFramePr>
            <p:nvPr>
              <p:extLst>
                <p:ext uri="{D42A27DB-BD31-4B8C-83A1-F6EECF244321}">
                  <p14:modId xmlns:p14="http://schemas.microsoft.com/office/powerpoint/2010/main" val="1057892534"/>
                </p:ext>
              </p:extLst>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圖表 19">
              <a:extLst>
                <a:ext uri="{FF2B5EF4-FFF2-40B4-BE49-F238E27FC236}">
                  <a16:creationId xmlns:a16="http://schemas.microsoft.com/office/drawing/2014/main" id="{D6A7FD04-E9DB-4101-8D3C-377E45112EFC}"/>
                </a:ext>
              </a:extLst>
            </p:cNvPr>
            <p:cNvGraphicFramePr>
              <a:graphicFrameLocks/>
            </p:cNvGraphicFramePr>
            <p:nvPr>
              <p:extLst>
                <p:ext uri="{D42A27DB-BD31-4B8C-83A1-F6EECF244321}">
                  <p14:modId xmlns:p14="http://schemas.microsoft.com/office/powerpoint/2010/main" val="1000649851"/>
                </p:ext>
              </p:extLst>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圖表 21">
              <a:extLst>
                <a:ext uri="{FF2B5EF4-FFF2-40B4-BE49-F238E27FC236}">
                  <a16:creationId xmlns:a16="http://schemas.microsoft.com/office/drawing/2014/main" id="{014A46A6-943E-4D5E-A94B-C2F5DB59DD38}"/>
                </a:ext>
              </a:extLst>
            </p:cNvPr>
            <p:cNvGraphicFramePr>
              <a:graphicFrameLocks/>
            </p:cNvGraphicFramePr>
            <p:nvPr>
              <p:extLst>
                <p:ext uri="{D42A27DB-BD31-4B8C-83A1-F6EECF244321}">
                  <p14:modId xmlns:p14="http://schemas.microsoft.com/office/powerpoint/2010/main" val="3745931641"/>
                </p:ext>
              </p:extLst>
            </p:nvPr>
          </p:nvGraphicFramePr>
          <p:xfrm>
            <a:off x="6275972" y="5019412"/>
            <a:ext cx="5760000" cy="162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dirty="0"/>
              <a:t>Institute of Industrial Engineering, NTU |  Terry Yang | 2022</a:t>
            </a:r>
          </a:p>
        </p:txBody>
      </p:sp>
      <p:grpSp>
        <p:nvGrpSpPr>
          <p:cNvPr id="16" name="群組 15">
            <a:extLst>
              <a:ext uri="{FF2B5EF4-FFF2-40B4-BE49-F238E27FC236}">
                <a16:creationId xmlns:a16="http://schemas.microsoft.com/office/drawing/2014/main" id="{40E907C4-DC95-4514-9677-A0C4CCE78A9B}"/>
              </a:ext>
            </a:extLst>
          </p:cNvPr>
          <p:cNvGrpSpPr/>
          <p:nvPr/>
        </p:nvGrpSpPr>
        <p:grpSpPr>
          <a:xfrm>
            <a:off x="12628466" y="4950937"/>
            <a:ext cx="5770206" cy="5063168"/>
            <a:chOff x="6265766" y="1499147"/>
            <a:chExt cx="5770206" cy="5063168"/>
          </a:xfrm>
        </p:grpSpPr>
        <p:graphicFrame>
          <p:nvGraphicFramePr>
            <p:cNvPr id="9" name="圖表 8">
              <a:extLst>
                <a:ext uri="{FF2B5EF4-FFF2-40B4-BE49-F238E27FC236}">
                  <a16:creationId xmlns:a16="http://schemas.microsoft.com/office/drawing/2014/main" id="{7DCBE0E4-76B2-414F-95F5-2F295D273667}"/>
                </a:ext>
              </a:extLst>
            </p:cNvPr>
            <p:cNvGraphicFramePr>
              <a:graphicFrameLocks/>
            </p:cNvGraphicFramePr>
            <p:nvPr>
              <p:extLst>
                <p:ext uri="{D42A27DB-BD31-4B8C-83A1-F6EECF244321}">
                  <p14:modId xmlns:p14="http://schemas.microsoft.com/office/powerpoint/2010/main" val="3375028992"/>
                </p:ext>
              </p:extLst>
            </p:nvPr>
          </p:nvGraphicFramePr>
          <p:xfrm>
            <a:off x="6275972" y="1499147"/>
            <a:ext cx="5760000" cy="15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圖表 12">
              <a:extLst>
                <a:ext uri="{FF2B5EF4-FFF2-40B4-BE49-F238E27FC236}">
                  <a16:creationId xmlns:a16="http://schemas.microsoft.com/office/drawing/2014/main" id="{014A46A6-943E-4D5E-A94B-C2F5DB59DD38}"/>
                </a:ext>
              </a:extLst>
            </p:cNvPr>
            <p:cNvGraphicFramePr>
              <a:graphicFrameLocks/>
            </p:cNvGraphicFramePr>
            <p:nvPr>
              <p:extLst>
                <p:ext uri="{D42A27DB-BD31-4B8C-83A1-F6EECF244321}">
                  <p14:modId xmlns:p14="http://schemas.microsoft.com/office/powerpoint/2010/main" val="121543933"/>
                </p:ext>
              </p:extLst>
            </p:nvPr>
          </p:nvGraphicFramePr>
          <p:xfrm>
            <a:off x="6265766" y="5014315"/>
            <a:ext cx="5760000" cy="15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圖表 10">
              <a:extLst>
                <a:ext uri="{FF2B5EF4-FFF2-40B4-BE49-F238E27FC236}">
                  <a16:creationId xmlns:a16="http://schemas.microsoft.com/office/drawing/2014/main" id="{D6A7FD04-E9DB-4101-8D3C-377E45112EFC}"/>
                </a:ext>
              </a:extLst>
            </p:cNvPr>
            <p:cNvGraphicFramePr>
              <a:graphicFrameLocks/>
            </p:cNvGraphicFramePr>
            <p:nvPr>
              <p:extLst>
                <p:ext uri="{D42A27DB-BD31-4B8C-83A1-F6EECF244321}">
                  <p14:modId xmlns:p14="http://schemas.microsoft.com/office/powerpoint/2010/main" val="3198504947"/>
                </p:ext>
              </p:extLst>
            </p:nvPr>
          </p:nvGraphicFramePr>
          <p:xfrm>
            <a:off x="6275972" y="3256731"/>
            <a:ext cx="5760000" cy="1548000"/>
          </p:xfrm>
          <a:graphic>
            <a:graphicData uri="http://schemas.openxmlformats.org/drawingml/2006/chart">
              <c:chart xmlns:c="http://schemas.openxmlformats.org/drawingml/2006/chart" xmlns:r="http://schemas.openxmlformats.org/officeDocument/2006/relationships" r:id="rId8"/>
            </a:graphicData>
          </a:graphic>
        </p:graphicFrame>
      </p:grpSp>
      <p:grpSp>
        <p:nvGrpSpPr>
          <p:cNvPr id="24" name="群組 23">
            <a:extLst>
              <a:ext uri="{FF2B5EF4-FFF2-40B4-BE49-F238E27FC236}">
                <a16:creationId xmlns:a16="http://schemas.microsoft.com/office/drawing/2014/main" id="{A4EE84D0-AFCA-4ED2-BBF1-7B5330FDCC67}"/>
              </a:ext>
            </a:extLst>
          </p:cNvPr>
          <p:cNvGrpSpPr/>
          <p:nvPr/>
        </p:nvGrpSpPr>
        <p:grpSpPr>
          <a:xfrm>
            <a:off x="336000" y="1819636"/>
            <a:ext cx="5366251" cy="4761505"/>
            <a:chOff x="6265766" y="1500031"/>
            <a:chExt cx="5760000" cy="5110881"/>
          </a:xfrm>
        </p:grpSpPr>
        <p:graphicFrame>
          <p:nvGraphicFramePr>
            <p:cNvPr id="25" name="圖表 24">
              <a:extLst>
                <a:ext uri="{FF2B5EF4-FFF2-40B4-BE49-F238E27FC236}">
                  <a16:creationId xmlns:a16="http://schemas.microsoft.com/office/drawing/2014/main" id="{78E920B3-33E8-4E5F-A063-C0E809FDE2F5}"/>
                </a:ext>
              </a:extLst>
            </p:cNvPr>
            <p:cNvGraphicFramePr>
              <a:graphicFrameLocks/>
            </p:cNvGraphicFramePr>
            <p:nvPr>
              <p:extLst>
                <p:ext uri="{D42A27DB-BD31-4B8C-83A1-F6EECF244321}">
                  <p14:modId xmlns:p14="http://schemas.microsoft.com/office/powerpoint/2010/main" val="692805091"/>
                </p:ext>
              </p:extLst>
            </p:nvPr>
          </p:nvGraphicFramePr>
          <p:xfrm>
            <a:off x="6265766" y="1500031"/>
            <a:ext cx="5760000" cy="1548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6" name="圖表 25">
              <a:extLst>
                <a:ext uri="{FF2B5EF4-FFF2-40B4-BE49-F238E27FC236}">
                  <a16:creationId xmlns:a16="http://schemas.microsoft.com/office/drawing/2014/main" id="{B97CCCD9-107D-4D10-8559-3F140690DE90}"/>
                </a:ext>
              </a:extLst>
            </p:cNvPr>
            <p:cNvGraphicFramePr>
              <a:graphicFrameLocks/>
            </p:cNvGraphicFramePr>
            <p:nvPr>
              <p:extLst>
                <p:ext uri="{D42A27DB-BD31-4B8C-83A1-F6EECF244321}">
                  <p14:modId xmlns:p14="http://schemas.microsoft.com/office/powerpoint/2010/main" val="538820212"/>
                </p:ext>
              </p:extLst>
            </p:nvPr>
          </p:nvGraphicFramePr>
          <p:xfrm>
            <a:off x="6265766" y="3257615"/>
            <a:ext cx="5760000" cy="1548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7" name="圖表 26">
              <a:extLst>
                <a:ext uri="{FF2B5EF4-FFF2-40B4-BE49-F238E27FC236}">
                  <a16:creationId xmlns:a16="http://schemas.microsoft.com/office/drawing/2014/main" id="{446CBD1A-AD45-4FB1-8D20-85811A780633}"/>
                </a:ext>
              </a:extLst>
            </p:cNvPr>
            <p:cNvGraphicFramePr>
              <a:graphicFrameLocks/>
            </p:cNvGraphicFramePr>
            <p:nvPr>
              <p:extLst>
                <p:ext uri="{D42A27DB-BD31-4B8C-83A1-F6EECF244321}">
                  <p14:modId xmlns:p14="http://schemas.microsoft.com/office/powerpoint/2010/main" val="1548653245"/>
                </p:ext>
              </p:extLst>
            </p:nvPr>
          </p:nvGraphicFramePr>
          <p:xfrm>
            <a:off x="6265766" y="4990912"/>
            <a:ext cx="5760000" cy="1620000"/>
          </p:xfrm>
          <a:graphic>
            <a:graphicData uri="http://schemas.openxmlformats.org/drawingml/2006/chart">
              <c:chart xmlns:c="http://schemas.openxmlformats.org/drawingml/2006/chart" xmlns:r="http://schemas.openxmlformats.org/officeDocument/2006/relationships" r:id="rId11"/>
            </a:graphicData>
          </a:graphic>
        </p:graphicFrame>
      </p:grpSp>
    </p:spTree>
    <p:extLst>
      <p:ext uri="{BB962C8B-B14F-4D97-AF65-F5344CB8AC3E}">
        <p14:creationId xmlns:p14="http://schemas.microsoft.com/office/powerpoint/2010/main" val="97877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7" name="TextBox 5">
            <a:extLst>
              <a:ext uri="{FF2B5EF4-FFF2-40B4-BE49-F238E27FC236}">
                <a16:creationId xmlns:a16="http://schemas.microsoft.com/office/drawing/2014/main" id="{0DB6C959-BBB3-4BAD-A8EC-2AF02768FF29}"/>
              </a:ext>
            </a:extLst>
          </p:cNvPr>
          <p:cNvSpPr txBox="1"/>
          <p:nvPr/>
        </p:nvSpPr>
        <p:spPr>
          <a:xfrm>
            <a:off x="838200" y="1690688"/>
            <a:ext cx="5077829"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Secondly, sequencing features in each group by columns’ attributes, For outputting better BCD values after encode. </a:t>
            </a:r>
          </a:p>
          <a:p>
            <a:pPr indent="457200">
              <a:lnSpc>
                <a:spcPts val="3359"/>
              </a:lnSpc>
            </a:pPr>
            <a:endParaRPr lang="en-US" altLang="zh-TW" dirty="0">
              <a:solidFill>
                <a:srgbClr val="000000"/>
              </a:solidFill>
              <a:latin typeface="Nunito Light"/>
            </a:endParaRPr>
          </a:p>
          <a:p>
            <a:pPr marL="342900" indent="-342900">
              <a:lnSpc>
                <a:spcPts val="3359"/>
              </a:lnSpc>
              <a:buFont typeface="+mj-lt"/>
              <a:buAutoNum type="arabicPeriod"/>
            </a:pPr>
            <a:r>
              <a:rPr lang="en-US" altLang="zh-TW" dirty="0">
                <a:solidFill>
                  <a:srgbClr val="000000"/>
                </a:solidFill>
                <a:latin typeface="Nunito Light"/>
              </a:rPr>
              <a:t>Column sum</a:t>
            </a:r>
          </a:p>
          <a:p>
            <a:pPr marL="342900" indent="-342900">
              <a:lnSpc>
                <a:spcPts val="3359"/>
              </a:lnSpc>
              <a:buFont typeface="+mj-lt"/>
              <a:buAutoNum type="arabicPeriod"/>
            </a:pPr>
            <a:r>
              <a:rPr lang="en-US" altLang="zh-TW" dirty="0">
                <a:solidFill>
                  <a:srgbClr val="000000"/>
                </a:solidFill>
                <a:latin typeface="Nunito Light"/>
              </a:rPr>
              <a:t>Gini impurity</a:t>
            </a:r>
          </a:p>
          <a:p>
            <a:pPr marL="342900" indent="-342900">
              <a:lnSpc>
                <a:spcPts val="3359"/>
              </a:lnSpc>
              <a:buFont typeface="+mj-lt"/>
              <a:buAutoNum type="arabicPeriod"/>
            </a:pPr>
            <a:r>
              <a:rPr lang="en-US" altLang="zh-TW" dirty="0">
                <a:solidFill>
                  <a:srgbClr val="000000"/>
                </a:solidFill>
                <a:latin typeface="Nunito Light"/>
              </a:rPr>
              <a:t>Feature importance</a:t>
            </a:r>
          </a:p>
          <a:p>
            <a:pPr marL="342900" indent="-342900">
              <a:lnSpc>
                <a:spcPts val="3359"/>
              </a:lnSpc>
              <a:buFont typeface="+mj-lt"/>
              <a:buAutoNum type="arabicPeriod"/>
            </a:pPr>
            <a:r>
              <a:rPr lang="en-US" altLang="zh-TW" dirty="0">
                <a:solidFill>
                  <a:srgbClr val="000000"/>
                </a:solidFill>
                <a:latin typeface="Nunito Light"/>
              </a:rPr>
              <a:t>GA sequencing</a:t>
            </a:r>
          </a:p>
        </p:txBody>
      </p:sp>
      <p:grpSp>
        <p:nvGrpSpPr>
          <p:cNvPr id="6" name="群組 5">
            <a:extLst>
              <a:ext uri="{FF2B5EF4-FFF2-40B4-BE49-F238E27FC236}">
                <a16:creationId xmlns:a16="http://schemas.microsoft.com/office/drawing/2014/main" id="{E329A0B3-02F0-4B7B-BA75-52C2AAA1CDE7}"/>
              </a:ext>
            </a:extLst>
          </p:cNvPr>
          <p:cNvGrpSpPr/>
          <p:nvPr/>
        </p:nvGrpSpPr>
        <p:grpSpPr>
          <a:xfrm>
            <a:off x="6265766" y="1503391"/>
            <a:ext cx="5770206" cy="5208021"/>
            <a:chOff x="6265766" y="1503391"/>
            <a:chExt cx="5770206" cy="5208021"/>
          </a:xfrm>
        </p:grpSpPr>
        <p:graphicFrame>
          <p:nvGraphicFramePr>
            <p:cNvPr id="8" name="圖表 7">
              <a:extLst>
                <a:ext uri="{FF2B5EF4-FFF2-40B4-BE49-F238E27FC236}">
                  <a16:creationId xmlns:a16="http://schemas.microsoft.com/office/drawing/2014/main" id="{1BD392ED-D840-4A84-B2C8-4472F25565F1}"/>
                </a:ext>
              </a:extLst>
            </p:cNvPr>
            <p:cNvGraphicFramePr>
              <a:graphicFrameLocks/>
            </p:cNvGraphicFramePr>
            <p:nvPr>
              <p:extLst>
                <p:ext uri="{D42A27DB-BD31-4B8C-83A1-F6EECF244321}">
                  <p14:modId xmlns:p14="http://schemas.microsoft.com/office/powerpoint/2010/main" val="1218656523"/>
                </p:ext>
              </p:extLst>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a:extLst>
                <a:ext uri="{FF2B5EF4-FFF2-40B4-BE49-F238E27FC236}">
                  <a16:creationId xmlns:a16="http://schemas.microsoft.com/office/drawing/2014/main" id="{233219BD-24B7-4BB6-B236-00E6C70E9BAD}"/>
                </a:ext>
              </a:extLst>
            </p:cNvPr>
            <p:cNvGraphicFramePr>
              <a:graphicFrameLocks/>
            </p:cNvGraphicFramePr>
            <p:nvPr>
              <p:extLst>
                <p:ext uri="{D42A27DB-BD31-4B8C-83A1-F6EECF244321}">
                  <p14:modId xmlns:p14="http://schemas.microsoft.com/office/powerpoint/2010/main" val="2246526470"/>
                </p:ext>
              </p:extLst>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圖表 9">
              <a:extLst>
                <a:ext uri="{FF2B5EF4-FFF2-40B4-BE49-F238E27FC236}">
                  <a16:creationId xmlns:a16="http://schemas.microsoft.com/office/drawing/2014/main" id="{35864EEB-73B6-4B11-B98F-74043108C52C}"/>
                </a:ext>
              </a:extLst>
            </p:cNvPr>
            <p:cNvGraphicFramePr>
              <a:graphicFrameLocks/>
            </p:cNvGraphicFramePr>
            <p:nvPr>
              <p:extLst>
                <p:ext uri="{D42A27DB-BD31-4B8C-83A1-F6EECF244321}">
                  <p14:modId xmlns:p14="http://schemas.microsoft.com/office/powerpoint/2010/main" val="1922608724"/>
                </p:ext>
              </p:extLst>
            </p:nvPr>
          </p:nvGraphicFramePr>
          <p:xfrm>
            <a:off x="6275972" y="5019412"/>
            <a:ext cx="5760000" cy="1692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239646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pSp>
        <p:nvGrpSpPr>
          <p:cNvPr id="6" name="群組 5">
            <a:extLst>
              <a:ext uri="{FF2B5EF4-FFF2-40B4-BE49-F238E27FC236}">
                <a16:creationId xmlns:a16="http://schemas.microsoft.com/office/drawing/2014/main" id="{E329A0B3-02F0-4B7B-BA75-52C2AAA1CDE7}"/>
              </a:ext>
            </a:extLst>
          </p:cNvPr>
          <p:cNvGrpSpPr/>
          <p:nvPr/>
        </p:nvGrpSpPr>
        <p:grpSpPr>
          <a:xfrm>
            <a:off x="325794" y="1356854"/>
            <a:ext cx="5770206" cy="5136021"/>
            <a:chOff x="6265766" y="1503391"/>
            <a:chExt cx="5770206" cy="5136021"/>
          </a:xfrm>
        </p:grpSpPr>
        <p:graphicFrame>
          <p:nvGraphicFramePr>
            <p:cNvPr id="8" name="圖表 7">
              <a:extLst>
                <a:ext uri="{FF2B5EF4-FFF2-40B4-BE49-F238E27FC236}">
                  <a16:creationId xmlns:a16="http://schemas.microsoft.com/office/drawing/2014/main" id="{1BD392ED-D840-4A84-B2C8-4472F25565F1}"/>
                </a:ext>
              </a:extLst>
            </p:cNvPr>
            <p:cNvGraphicFramePr>
              <a:graphicFrameLocks/>
            </p:cNvGraphicFramePr>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a:extLst>
                <a:ext uri="{FF2B5EF4-FFF2-40B4-BE49-F238E27FC236}">
                  <a16:creationId xmlns:a16="http://schemas.microsoft.com/office/drawing/2014/main" id="{233219BD-24B7-4BB6-B236-00E6C70E9BAD}"/>
                </a:ext>
              </a:extLst>
            </p:cNvPr>
            <p:cNvGraphicFramePr>
              <a:graphicFrameLocks/>
            </p:cNvGraphicFramePr>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圖表 9">
              <a:extLst>
                <a:ext uri="{FF2B5EF4-FFF2-40B4-BE49-F238E27FC236}">
                  <a16:creationId xmlns:a16="http://schemas.microsoft.com/office/drawing/2014/main" id="{35864EEB-73B6-4B11-B98F-74043108C52C}"/>
                </a:ext>
              </a:extLst>
            </p:cNvPr>
            <p:cNvGraphicFramePr>
              <a:graphicFrameLocks/>
            </p:cNvGraphicFramePr>
            <p:nvPr>
              <p:extLst>
                <p:ext uri="{D42A27DB-BD31-4B8C-83A1-F6EECF244321}">
                  <p14:modId xmlns:p14="http://schemas.microsoft.com/office/powerpoint/2010/main" val="3922457215"/>
                </p:ext>
              </p:extLst>
            </p:nvPr>
          </p:nvGraphicFramePr>
          <p:xfrm>
            <a:off x="6275972" y="5019412"/>
            <a:ext cx="5760000" cy="1620000"/>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 name="群組 3">
            <a:extLst>
              <a:ext uri="{FF2B5EF4-FFF2-40B4-BE49-F238E27FC236}">
                <a16:creationId xmlns:a16="http://schemas.microsoft.com/office/drawing/2014/main" id="{C119249D-04C5-4DF5-9BA8-4975AC28F61A}"/>
              </a:ext>
            </a:extLst>
          </p:cNvPr>
          <p:cNvGrpSpPr/>
          <p:nvPr/>
        </p:nvGrpSpPr>
        <p:grpSpPr>
          <a:xfrm>
            <a:off x="6518259" y="1360365"/>
            <a:ext cx="5760000" cy="5132510"/>
            <a:chOff x="6518259" y="1360365"/>
            <a:chExt cx="5760000" cy="5132510"/>
          </a:xfrm>
        </p:grpSpPr>
        <p:graphicFrame>
          <p:nvGraphicFramePr>
            <p:cNvPr id="13" name="圖表 12">
              <a:extLst>
                <a:ext uri="{FF2B5EF4-FFF2-40B4-BE49-F238E27FC236}">
                  <a16:creationId xmlns:a16="http://schemas.microsoft.com/office/drawing/2014/main" id="{7547CCA5-7481-4D9B-AAB2-47517CAE4AE0}"/>
                </a:ext>
              </a:extLst>
            </p:cNvPr>
            <p:cNvGraphicFramePr>
              <a:graphicFrameLocks/>
            </p:cNvGraphicFramePr>
            <p:nvPr>
              <p:extLst>
                <p:ext uri="{D42A27DB-BD31-4B8C-83A1-F6EECF244321}">
                  <p14:modId xmlns:p14="http://schemas.microsoft.com/office/powerpoint/2010/main" val="987671100"/>
                </p:ext>
              </p:extLst>
            </p:nvPr>
          </p:nvGraphicFramePr>
          <p:xfrm>
            <a:off x="6518259" y="1360365"/>
            <a:ext cx="5760000" cy="16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圖表 14">
              <a:extLst>
                <a:ext uri="{FF2B5EF4-FFF2-40B4-BE49-F238E27FC236}">
                  <a16:creationId xmlns:a16="http://schemas.microsoft.com/office/drawing/2014/main" id="{766A494E-02CC-45BB-8C0B-1DF53A6644D8}"/>
                </a:ext>
              </a:extLst>
            </p:cNvPr>
            <p:cNvGraphicFramePr>
              <a:graphicFrameLocks/>
            </p:cNvGraphicFramePr>
            <p:nvPr>
              <p:extLst>
                <p:ext uri="{D42A27DB-BD31-4B8C-83A1-F6EECF244321}">
                  <p14:modId xmlns:p14="http://schemas.microsoft.com/office/powerpoint/2010/main" val="3652916585"/>
                </p:ext>
              </p:extLst>
            </p:nvPr>
          </p:nvGraphicFramePr>
          <p:xfrm>
            <a:off x="6518259" y="3116620"/>
            <a:ext cx="5760000" cy="16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圖表 16">
              <a:extLst>
                <a:ext uri="{FF2B5EF4-FFF2-40B4-BE49-F238E27FC236}">
                  <a16:creationId xmlns:a16="http://schemas.microsoft.com/office/drawing/2014/main" id="{3A6219A3-8EB9-46BD-9F31-D3F19A65043E}"/>
                </a:ext>
              </a:extLst>
            </p:cNvPr>
            <p:cNvGraphicFramePr>
              <a:graphicFrameLocks/>
            </p:cNvGraphicFramePr>
            <p:nvPr>
              <p:extLst>
                <p:ext uri="{D42A27DB-BD31-4B8C-83A1-F6EECF244321}">
                  <p14:modId xmlns:p14="http://schemas.microsoft.com/office/powerpoint/2010/main" val="3771390147"/>
                </p:ext>
              </p:extLst>
            </p:nvPr>
          </p:nvGraphicFramePr>
          <p:xfrm>
            <a:off x="6518259" y="4872875"/>
            <a:ext cx="5760000" cy="1620000"/>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14291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pSp>
        <p:nvGrpSpPr>
          <p:cNvPr id="4" name="群組 3">
            <a:extLst>
              <a:ext uri="{FF2B5EF4-FFF2-40B4-BE49-F238E27FC236}">
                <a16:creationId xmlns:a16="http://schemas.microsoft.com/office/drawing/2014/main" id="{963D80CC-CCAF-42CE-95C2-5F8406777978}"/>
              </a:ext>
            </a:extLst>
          </p:cNvPr>
          <p:cNvGrpSpPr/>
          <p:nvPr/>
        </p:nvGrpSpPr>
        <p:grpSpPr>
          <a:xfrm>
            <a:off x="12489232" y="4830924"/>
            <a:ext cx="6872824" cy="4670818"/>
            <a:chOff x="9179975" y="1478124"/>
            <a:chExt cx="6872824" cy="4670818"/>
          </a:xfrm>
        </p:grpSpPr>
        <p:pic>
          <p:nvPicPr>
            <p:cNvPr id="12" name="圖片 11">
              <a:extLst>
                <a:ext uri="{FF2B5EF4-FFF2-40B4-BE49-F238E27FC236}">
                  <a16:creationId xmlns:a16="http://schemas.microsoft.com/office/drawing/2014/main" id="{1B501BA9-B05F-4C70-AB7B-B49907E64614}"/>
                </a:ext>
              </a:extLst>
            </p:cNvPr>
            <p:cNvPicPr>
              <a:picLocks noChangeAspect="1"/>
            </p:cNvPicPr>
            <p:nvPr/>
          </p:nvPicPr>
          <p:blipFill rotWithShape="1">
            <a:blip r:embed="rId3"/>
            <a:srcRect b="75515"/>
            <a:stretch/>
          </p:blipFill>
          <p:spPr>
            <a:xfrm>
              <a:off x="9179975" y="1478124"/>
              <a:ext cx="6871057" cy="1115361"/>
            </a:xfrm>
            <a:prstGeom prst="rect">
              <a:avLst/>
            </a:prstGeom>
          </p:spPr>
        </p:pic>
        <p:pic>
          <p:nvPicPr>
            <p:cNvPr id="15" name="圖片 14">
              <a:extLst>
                <a:ext uri="{FF2B5EF4-FFF2-40B4-BE49-F238E27FC236}">
                  <a16:creationId xmlns:a16="http://schemas.microsoft.com/office/drawing/2014/main" id="{24E45D33-0BBB-4BDB-A69A-99C8F4C46AC5}"/>
                </a:ext>
              </a:extLst>
            </p:cNvPr>
            <p:cNvPicPr>
              <a:picLocks noChangeAspect="1"/>
            </p:cNvPicPr>
            <p:nvPr/>
          </p:nvPicPr>
          <p:blipFill rotWithShape="1">
            <a:blip r:embed="rId3"/>
            <a:srcRect t="28444" b="37808"/>
            <a:stretch/>
          </p:blipFill>
          <p:spPr>
            <a:xfrm>
              <a:off x="9181742" y="2915596"/>
              <a:ext cx="6871057" cy="1537299"/>
            </a:xfrm>
            <a:prstGeom prst="rect">
              <a:avLst/>
            </a:prstGeom>
          </p:spPr>
        </p:pic>
        <p:pic>
          <p:nvPicPr>
            <p:cNvPr id="16" name="圖片 15">
              <a:extLst>
                <a:ext uri="{FF2B5EF4-FFF2-40B4-BE49-F238E27FC236}">
                  <a16:creationId xmlns:a16="http://schemas.microsoft.com/office/drawing/2014/main" id="{ABAA1031-90DD-4C29-B1D0-33094AB1ADCA}"/>
                </a:ext>
              </a:extLst>
            </p:cNvPr>
            <p:cNvPicPr>
              <a:picLocks noChangeAspect="1"/>
            </p:cNvPicPr>
            <p:nvPr/>
          </p:nvPicPr>
          <p:blipFill rotWithShape="1">
            <a:blip r:embed="rId3"/>
            <a:srcRect t="66252"/>
            <a:stretch/>
          </p:blipFill>
          <p:spPr>
            <a:xfrm>
              <a:off x="9181742" y="4611644"/>
              <a:ext cx="6871057" cy="1537298"/>
            </a:xfrm>
            <a:prstGeom prst="rect">
              <a:avLst/>
            </a:prstGeom>
          </p:spPr>
        </p:pic>
      </p:grpSp>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3531440910"/>
              </p:ext>
            </p:extLst>
          </p:nvPr>
        </p:nvGraphicFramePr>
        <p:xfrm>
          <a:off x="976849" y="1690689"/>
          <a:ext cx="457200" cy="4577709"/>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525903">
                <a:tc>
                  <a:txBody>
                    <a:bodyPr/>
                    <a:lstStyle/>
                    <a:p>
                      <a:pPr algn="ctr"/>
                      <a:r>
                        <a:rPr lang="en-US" altLang="zh-TW" dirty="0"/>
                        <a:t>Original</a:t>
                      </a:r>
                      <a:endParaRPr lang="zh-TW" altLang="en-US"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5259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Column sum</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5259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Impurity</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grpSp>
        <p:nvGrpSpPr>
          <p:cNvPr id="5" name="群組 4">
            <a:extLst>
              <a:ext uri="{FF2B5EF4-FFF2-40B4-BE49-F238E27FC236}">
                <a16:creationId xmlns:a16="http://schemas.microsoft.com/office/drawing/2014/main" id="{E7F29B20-6CE1-438E-8CFF-8AA149C66564}"/>
              </a:ext>
            </a:extLst>
          </p:cNvPr>
          <p:cNvGrpSpPr/>
          <p:nvPr/>
        </p:nvGrpSpPr>
        <p:grpSpPr>
          <a:xfrm>
            <a:off x="1717078" y="1488981"/>
            <a:ext cx="5760000" cy="3224100"/>
            <a:chOff x="2150286" y="1478124"/>
            <a:chExt cx="5760000" cy="3224100"/>
          </a:xfrm>
        </p:grpSpPr>
        <p:graphicFrame>
          <p:nvGraphicFramePr>
            <p:cNvPr id="8" name="圖表 7">
              <a:extLst>
                <a:ext uri="{FF2B5EF4-FFF2-40B4-BE49-F238E27FC236}">
                  <a16:creationId xmlns:a16="http://schemas.microsoft.com/office/drawing/2014/main" id="{E3CFEA53-1063-45D6-9387-0777DD27EFF3}"/>
                </a:ext>
              </a:extLst>
            </p:cNvPr>
            <p:cNvGraphicFramePr>
              <a:graphicFrameLocks/>
            </p:cNvGraphicFramePr>
            <p:nvPr>
              <p:extLst>
                <p:ext uri="{D42A27DB-BD31-4B8C-83A1-F6EECF244321}">
                  <p14:modId xmlns:p14="http://schemas.microsoft.com/office/powerpoint/2010/main" val="1227383465"/>
                </p:ext>
              </p:extLst>
            </p:nvPr>
          </p:nvGraphicFramePr>
          <p:xfrm>
            <a:off x="2150286" y="1478124"/>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a:extLst>
                <a:ext uri="{FF2B5EF4-FFF2-40B4-BE49-F238E27FC236}">
                  <a16:creationId xmlns:a16="http://schemas.microsoft.com/office/drawing/2014/main" id="{DB47D00F-F6FE-48CC-BDA1-24F0504AC23C}"/>
                </a:ext>
              </a:extLst>
            </p:cNvPr>
            <p:cNvGraphicFramePr>
              <a:graphicFrameLocks/>
            </p:cNvGraphicFramePr>
            <p:nvPr>
              <p:extLst>
                <p:ext uri="{D42A27DB-BD31-4B8C-83A1-F6EECF244321}">
                  <p14:modId xmlns:p14="http://schemas.microsoft.com/office/powerpoint/2010/main" val="625920805"/>
                </p:ext>
              </p:extLst>
            </p:nvPr>
          </p:nvGraphicFramePr>
          <p:xfrm>
            <a:off x="2150286" y="3082224"/>
            <a:ext cx="5760000" cy="1620000"/>
          </p:xfrm>
          <a:graphic>
            <a:graphicData uri="http://schemas.openxmlformats.org/drawingml/2006/chart">
              <c:chart xmlns:c="http://schemas.openxmlformats.org/drawingml/2006/chart" xmlns:r="http://schemas.openxmlformats.org/officeDocument/2006/relationships" r:id="rId5"/>
            </a:graphicData>
          </a:graphic>
        </p:graphicFrame>
      </p:grpSp>
      <p:graphicFrame>
        <p:nvGraphicFramePr>
          <p:cNvPr id="19" name="圖表 18">
            <a:extLst>
              <a:ext uri="{FF2B5EF4-FFF2-40B4-BE49-F238E27FC236}">
                <a16:creationId xmlns:a16="http://schemas.microsoft.com/office/drawing/2014/main" id="{4E3591E9-66F5-4FDD-B253-635B77235935}"/>
              </a:ext>
            </a:extLst>
          </p:cNvPr>
          <p:cNvGraphicFramePr>
            <a:graphicFrameLocks/>
          </p:cNvGraphicFramePr>
          <p:nvPr>
            <p:extLst>
              <p:ext uri="{D42A27DB-BD31-4B8C-83A1-F6EECF244321}">
                <p14:modId xmlns:p14="http://schemas.microsoft.com/office/powerpoint/2010/main" val="3971875411"/>
              </p:ext>
            </p:extLst>
          </p:nvPr>
        </p:nvGraphicFramePr>
        <p:xfrm>
          <a:off x="1717078" y="4724715"/>
          <a:ext cx="5760000" cy="162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2253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E7E7E7"/>
        </a:solidFill>
        <a:effectLst/>
      </p:bgPr>
    </p:bg>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9F1B886-7F56-4E0F-91ED-F16544743C39}"/>
              </a:ext>
            </a:extLst>
          </p:cNvPr>
          <p:cNvGrpSpPr/>
          <p:nvPr/>
        </p:nvGrpSpPr>
        <p:grpSpPr>
          <a:xfrm>
            <a:off x="-464720" y="-2071"/>
            <a:ext cx="12772833" cy="6860071"/>
            <a:chOff x="-238221" y="-2071"/>
            <a:chExt cx="12772833" cy="6860071"/>
          </a:xfrm>
        </p:grpSpPr>
        <p:pic>
          <p:nvPicPr>
            <p:cNvPr id="11" name="Picture 4" descr="https://miro.medium.com/max/828/1*vSq_qbgw1xhR86DFMlMgUQ.jpeg">
              <a:extLst>
                <a:ext uri="{FF2B5EF4-FFF2-40B4-BE49-F238E27FC236}">
                  <a16:creationId xmlns:a16="http://schemas.microsoft.com/office/drawing/2014/main" id="{5EB97C2F-996A-4F22-A270-4142502593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532"/>
            <a:stretch/>
          </p:blipFill>
          <p:spPr bwMode="auto">
            <a:xfrm>
              <a:off x="-52608" y="2071"/>
              <a:ext cx="7535627" cy="6855929"/>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7765A02-189A-46AE-A0C0-4CF6CB15B9AE}"/>
                </a:ext>
              </a:extLst>
            </p:cNvPr>
            <p:cNvSpPr/>
            <p:nvPr/>
          </p:nvSpPr>
          <p:spPr>
            <a:xfrm>
              <a:off x="-238221" y="-2071"/>
              <a:ext cx="12772833" cy="6858000"/>
            </a:xfrm>
            <a:prstGeom prst="rect">
              <a:avLst/>
            </a:prstGeom>
            <a:solidFill>
              <a:srgbClr val="1436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2723823"/>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Motivation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pic>
        <p:nvPicPr>
          <p:cNvPr id="1026" name="Picture 2" descr="https://cdn-icons-png.flaticon.com/512/2362/2362335.png">
            <a:extLst>
              <a:ext uri="{FF2B5EF4-FFF2-40B4-BE49-F238E27FC236}">
                <a16:creationId xmlns:a16="http://schemas.microsoft.com/office/drawing/2014/main" id="{B05D9561-3467-4416-9510-1219C3305B8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598112" y="4806427"/>
            <a:ext cx="3099846" cy="3099846"/>
          </a:xfrm>
          <a:prstGeom prst="rect">
            <a:avLst/>
          </a:prstGeom>
          <a:noFill/>
          <a:extLst>
            <a:ext uri="{909E8E84-426E-40DD-AFC4-6F175D3DCCD1}">
              <a14:hiddenFill xmlns:a14="http://schemas.microsoft.com/office/drawing/2010/main">
                <a:solidFill>
                  <a:srgbClr val="FFFFFF"/>
                </a:solidFill>
              </a14:hiddenFill>
            </a:ext>
          </a:extLst>
        </p:spPr>
      </p:pic>
      <p:sp>
        <p:nvSpPr>
          <p:cNvPr id="9" name="頁尾版面配置區 3">
            <a:extLst>
              <a:ext uri="{FF2B5EF4-FFF2-40B4-BE49-F238E27FC236}">
                <a16:creationId xmlns:a16="http://schemas.microsoft.com/office/drawing/2014/main" id="{50D73C31-1D63-4D5B-BB8B-0955B918981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40190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7" name="表格 6">
            <a:extLst>
              <a:ext uri="{FF2B5EF4-FFF2-40B4-BE49-F238E27FC236}">
                <a16:creationId xmlns:a16="http://schemas.microsoft.com/office/drawing/2014/main" id="{0B49A5ED-7889-4417-A6ED-E28245E7399F}"/>
              </a:ext>
            </a:extLst>
          </p:cNvPr>
          <p:cNvGraphicFramePr>
            <a:graphicFrameLocks noGrp="1"/>
          </p:cNvGraphicFramePr>
          <p:nvPr>
            <p:extLst>
              <p:ext uri="{D42A27DB-BD31-4B8C-83A1-F6EECF244321}">
                <p14:modId xmlns:p14="http://schemas.microsoft.com/office/powerpoint/2010/main" val="3910070369"/>
              </p:ext>
            </p:extLst>
          </p:nvPr>
        </p:nvGraphicFramePr>
        <p:xfrm>
          <a:off x="7326092" y="1690688"/>
          <a:ext cx="4208683" cy="4379664"/>
        </p:xfrm>
        <a:graphic>
          <a:graphicData uri="http://schemas.openxmlformats.org/drawingml/2006/table">
            <a:tbl>
              <a:tblPr/>
              <a:tblGrid>
                <a:gridCol w="1160683">
                  <a:extLst>
                    <a:ext uri="{9D8B030D-6E8A-4147-A177-3AD203B41FA5}">
                      <a16:colId xmlns:a16="http://schemas.microsoft.com/office/drawing/2014/main" val="1476190736"/>
                    </a:ext>
                  </a:extLst>
                </a:gridCol>
                <a:gridCol w="762000">
                  <a:extLst>
                    <a:ext uri="{9D8B030D-6E8A-4147-A177-3AD203B41FA5}">
                      <a16:colId xmlns:a16="http://schemas.microsoft.com/office/drawing/2014/main" val="3595054322"/>
                    </a:ext>
                  </a:extLst>
                </a:gridCol>
                <a:gridCol w="762000">
                  <a:extLst>
                    <a:ext uri="{9D8B030D-6E8A-4147-A177-3AD203B41FA5}">
                      <a16:colId xmlns:a16="http://schemas.microsoft.com/office/drawing/2014/main" val="3231528010"/>
                    </a:ext>
                  </a:extLst>
                </a:gridCol>
                <a:gridCol w="762000">
                  <a:extLst>
                    <a:ext uri="{9D8B030D-6E8A-4147-A177-3AD203B41FA5}">
                      <a16:colId xmlns:a16="http://schemas.microsoft.com/office/drawing/2014/main" val="642696343"/>
                    </a:ext>
                  </a:extLst>
                </a:gridCol>
                <a:gridCol w="762000">
                  <a:extLst>
                    <a:ext uri="{9D8B030D-6E8A-4147-A177-3AD203B41FA5}">
                      <a16:colId xmlns:a16="http://schemas.microsoft.com/office/drawing/2014/main" val="3985578125"/>
                    </a:ext>
                  </a:extLst>
                </a:gridCol>
              </a:tblGrid>
              <a:tr h="362611">
                <a:tc rowSpan="2">
                  <a:txBody>
                    <a:bodyPr/>
                    <a:lstStyle/>
                    <a:p>
                      <a:pPr algn="ctr"/>
                      <a:r>
                        <a:rPr lang="en-US" sz="1800" b="1" dirty="0">
                          <a:solidFill>
                            <a:schemeClr val="bg1"/>
                          </a:solidFill>
                          <a:effectLst/>
                        </a:rPr>
                        <a:t>Decimal</a:t>
                      </a:r>
                    </a:p>
                    <a:p>
                      <a:pPr algn="ctr"/>
                      <a:r>
                        <a:rPr lang="en-US" sz="1800" b="1" dirty="0">
                          <a:solidFill>
                            <a:schemeClr val="bg1"/>
                          </a:solidFill>
                          <a:effectLst/>
                        </a:rPr>
                        <a:t>digit</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4365C"/>
                    </a:solidFill>
                  </a:tcPr>
                </a:tc>
                <a:tc gridSpan="4">
                  <a:txBody>
                    <a:bodyPr/>
                    <a:lstStyle/>
                    <a:p>
                      <a:pPr algn="ctr"/>
                      <a:r>
                        <a:rPr lang="en-US" sz="1800" b="1" dirty="0">
                          <a:solidFill>
                            <a:schemeClr val="bg1"/>
                          </a:solidFill>
                          <a:effectLst/>
                        </a:rPr>
                        <a:t>BCD</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30336726"/>
                  </a:ext>
                </a:extLst>
              </a:tr>
              <a:tr h="362611">
                <a:tc vMerge="1">
                  <a:txBody>
                    <a:bodyPr/>
                    <a:lstStyle/>
                    <a:p>
                      <a:endParaRPr lang="zh-TW" altLang="en-US"/>
                    </a:p>
                  </a:txBody>
                  <a:tcPr/>
                </a:tc>
                <a:tc>
                  <a:txBody>
                    <a:bodyPr/>
                    <a:lstStyle/>
                    <a:p>
                      <a:pPr algn="ctr"/>
                      <a:r>
                        <a:rPr lang="en-US" altLang="zh-TW" sz="1800" b="1" dirty="0">
                          <a:solidFill>
                            <a:schemeClr val="bg1"/>
                          </a:solidFill>
                          <a:effectLst/>
                        </a:rPr>
                        <a:t>8</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1</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extLst>
                  <a:ext uri="{0D108BD9-81ED-4DB2-BD59-A6C34878D82A}">
                    <a16:rowId xmlns:a16="http://schemas.microsoft.com/office/drawing/2014/main" val="1466844381"/>
                  </a:ext>
                </a:extLst>
              </a:tr>
              <a:tr h="362611">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4010021"/>
                  </a:ext>
                </a:extLst>
              </a:tr>
              <a:tr h="362611">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183451969"/>
                  </a:ext>
                </a:extLst>
              </a:tr>
              <a:tr h="362611">
                <a:tc>
                  <a:txBody>
                    <a:bodyPr/>
                    <a:lstStyle/>
                    <a:p>
                      <a:pPr algn="ctr"/>
                      <a:r>
                        <a:rPr lang="en-US" altLang="zh-TW" sz="1800" dirty="0">
                          <a:effectLst/>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419900526"/>
                  </a:ext>
                </a:extLst>
              </a:tr>
              <a:tr h="362611">
                <a:tc>
                  <a:txBody>
                    <a:bodyPr/>
                    <a:lstStyle/>
                    <a:p>
                      <a:pPr algn="ctr"/>
                      <a:r>
                        <a:rPr lang="en-US" altLang="zh-TW" sz="1800" dirty="0">
                          <a:effectLst/>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5996302"/>
                  </a:ext>
                </a:extLst>
              </a:tr>
              <a:tr h="362611">
                <a:tc>
                  <a:txBody>
                    <a:bodyPr/>
                    <a:lstStyle/>
                    <a:p>
                      <a:pPr algn="ctr"/>
                      <a:r>
                        <a:rPr lang="en-US" altLang="zh-TW" sz="1800" dirty="0">
                          <a:effectLst/>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283486416"/>
                  </a:ext>
                </a:extLst>
              </a:tr>
              <a:tr h="362611">
                <a:tc>
                  <a:txBody>
                    <a:bodyPr/>
                    <a:lstStyle/>
                    <a:p>
                      <a:pPr algn="ctr"/>
                      <a:r>
                        <a:rPr lang="en-US" altLang="zh-TW" sz="1800" dirty="0">
                          <a:effectLst/>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41865078"/>
                  </a:ext>
                </a:extLst>
              </a:tr>
              <a:tr h="362611">
                <a:tc>
                  <a:txBody>
                    <a:bodyPr/>
                    <a:lstStyle/>
                    <a:p>
                      <a:pPr algn="ctr"/>
                      <a:r>
                        <a:rPr lang="en-US" altLang="zh-TW" sz="1800" dirty="0">
                          <a:effectLst/>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66368507"/>
                  </a:ext>
                </a:extLst>
              </a:tr>
              <a:tr h="362611">
                <a:tc>
                  <a:txBody>
                    <a:bodyPr/>
                    <a:lstStyle/>
                    <a:p>
                      <a:pPr algn="ctr"/>
                      <a:r>
                        <a:rPr lang="en-US" altLang="zh-TW" sz="1800" dirty="0">
                          <a:effectLst/>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232209790"/>
                  </a:ext>
                </a:extLst>
              </a:tr>
              <a:tr h="362611">
                <a:tc>
                  <a:txBody>
                    <a:bodyPr/>
                    <a:lstStyle/>
                    <a:p>
                      <a:pPr algn="ctr"/>
                      <a:r>
                        <a:rPr lang="en-US" altLang="zh-TW" sz="1800" dirty="0">
                          <a:effectLst/>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511105959"/>
                  </a:ext>
                </a:extLst>
              </a:tr>
              <a:tr h="362611">
                <a:tc>
                  <a:txBody>
                    <a:bodyPr/>
                    <a:lstStyle/>
                    <a:p>
                      <a:pPr algn="ctr"/>
                      <a:r>
                        <a:rPr lang="en-US" altLang="zh-TW" sz="1800" dirty="0">
                          <a:effectLst/>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053736329"/>
                  </a:ext>
                </a:extLst>
              </a:tr>
            </a:tbl>
          </a:graphicData>
        </a:graphic>
      </p:graphicFrame>
      <p:pic>
        <p:nvPicPr>
          <p:cNvPr id="10" name="圖片 9"/>
          <p:cNvPicPr>
            <a:picLocks noChangeAspect="1"/>
          </p:cNvPicPr>
          <p:nvPr/>
        </p:nvPicPr>
        <p:blipFill>
          <a:blip r:embed="rId3"/>
          <a:stretch>
            <a:fillRect/>
          </a:stretch>
        </p:blipFill>
        <p:spPr>
          <a:xfrm>
            <a:off x="-10867139" y="10403062"/>
            <a:ext cx="32808679" cy="2000529"/>
          </a:xfrm>
          <a:prstGeom prst="rect">
            <a:avLst/>
          </a:prstGeom>
        </p:spPr>
      </p:pic>
      <p:graphicFrame>
        <p:nvGraphicFramePr>
          <p:cNvPr id="6" name="表格 5">
            <a:extLst>
              <a:ext uri="{FF2B5EF4-FFF2-40B4-BE49-F238E27FC236}">
                <a16:creationId xmlns:a16="http://schemas.microsoft.com/office/drawing/2014/main" id="{45584F0D-FE84-4B90-BA18-ED83919C3947}"/>
              </a:ext>
            </a:extLst>
          </p:cNvPr>
          <p:cNvGraphicFramePr>
            <a:graphicFrameLocks noGrp="1"/>
          </p:cNvGraphicFramePr>
          <p:nvPr>
            <p:extLst>
              <p:ext uri="{D42A27DB-BD31-4B8C-83A1-F6EECF244321}">
                <p14:modId xmlns:p14="http://schemas.microsoft.com/office/powerpoint/2010/main" val="2513991068"/>
              </p:ext>
            </p:extLst>
          </p:nvPr>
        </p:nvGraphicFramePr>
        <p:xfrm>
          <a:off x="552280" y="4241552"/>
          <a:ext cx="6345115" cy="1828800"/>
        </p:xfrm>
        <a:graphic>
          <a:graphicData uri="http://schemas.openxmlformats.org/drawingml/2006/table">
            <a:tbl>
              <a:tblPr firstRow="1" bandRow="1">
                <a:tableStyleId>{5C22544A-7EE6-4342-B048-85BDC9FD1C3A}</a:tableStyleId>
              </a:tblPr>
              <a:tblGrid>
                <a:gridCol w="833491">
                  <a:extLst>
                    <a:ext uri="{9D8B030D-6E8A-4147-A177-3AD203B41FA5}">
                      <a16:colId xmlns:a16="http://schemas.microsoft.com/office/drawing/2014/main" val="3827106312"/>
                    </a:ext>
                  </a:extLst>
                </a:gridCol>
                <a:gridCol w="208280">
                  <a:extLst>
                    <a:ext uri="{9D8B030D-6E8A-4147-A177-3AD203B41FA5}">
                      <a16:colId xmlns:a16="http://schemas.microsoft.com/office/drawing/2014/main" val="2515672625"/>
                    </a:ext>
                  </a:extLst>
                </a:gridCol>
                <a:gridCol w="738691">
                  <a:extLst>
                    <a:ext uri="{9D8B030D-6E8A-4147-A177-3AD203B41FA5}">
                      <a16:colId xmlns:a16="http://schemas.microsoft.com/office/drawing/2014/main" val="1113343572"/>
                    </a:ext>
                  </a:extLst>
                </a:gridCol>
                <a:gridCol w="738691">
                  <a:extLst>
                    <a:ext uri="{9D8B030D-6E8A-4147-A177-3AD203B41FA5}">
                      <a16:colId xmlns:a16="http://schemas.microsoft.com/office/drawing/2014/main" val="3140305760"/>
                    </a:ext>
                  </a:extLst>
                </a:gridCol>
                <a:gridCol w="738691">
                  <a:extLst>
                    <a:ext uri="{9D8B030D-6E8A-4147-A177-3AD203B41FA5}">
                      <a16:colId xmlns:a16="http://schemas.microsoft.com/office/drawing/2014/main" val="1549161987"/>
                    </a:ext>
                  </a:extLst>
                </a:gridCol>
                <a:gridCol w="738691">
                  <a:extLst>
                    <a:ext uri="{9D8B030D-6E8A-4147-A177-3AD203B41FA5}">
                      <a16:colId xmlns:a16="http://schemas.microsoft.com/office/drawing/2014/main" val="2578220832"/>
                    </a:ext>
                  </a:extLst>
                </a:gridCol>
                <a:gridCol w="738691">
                  <a:extLst>
                    <a:ext uri="{9D8B030D-6E8A-4147-A177-3AD203B41FA5}">
                      <a16:colId xmlns:a16="http://schemas.microsoft.com/office/drawing/2014/main" val="3371019163"/>
                    </a:ext>
                  </a:extLst>
                </a:gridCol>
                <a:gridCol w="738691">
                  <a:extLst>
                    <a:ext uri="{9D8B030D-6E8A-4147-A177-3AD203B41FA5}">
                      <a16:colId xmlns:a16="http://schemas.microsoft.com/office/drawing/2014/main" val="130766282"/>
                    </a:ext>
                  </a:extLst>
                </a:gridCol>
                <a:gridCol w="208280">
                  <a:extLst>
                    <a:ext uri="{9D8B030D-6E8A-4147-A177-3AD203B41FA5}">
                      <a16:colId xmlns:a16="http://schemas.microsoft.com/office/drawing/2014/main" val="2174359228"/>
                    </a:ext>
                  </a:extLst>
                </a:gridCol>
                <a:gridCol w="662918">
                  <a:extLst>
                    <a:ext uri="{9D8B030D-6E8A-4147-A177-3AD203B41FA5}">
                      <a16:colId xmlns:a16="http://schemas.microsoft.com/office/drawing/2014/main" val="1204810608"/>
                    </a:ext>
                  </a:extLst>
                </a:gridCol>
              </a:tblGrid>
              <a:tr h="250247">
                <a:tc rowSpan="2">
                  <a:txBody>
                    <a:bodyPr/>
                    <a:lstStyle/>
                    <a:p>
                      <a:pPr algn="ctr"/>
                      <a:r>
                        <a:rPr lang="en-US" altLang="zh-TW" sz="1400" dirty="0"/>
                        <a:t>BCD</a:t>
                      </a:r>
                      <a:endParaRPr lang="zh-TW" altLang="en-US" sz="140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7030A0"/>
                    </a:solidFill>
                  </a:tcPr>
                </a:tc>
                <a:tc>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F8F8F8"/>
                    </a:solidFill>
                  </a:tcPr>
                </a:tc>
                <a:tc gridSpan="6">
                  <a:txBody>
                    <a:bodyPr/>
                    <a:lstStyle/>
                    <a:p>
                      <a:pPr algn="ctr"/>
                      <a:r>
                        <a:rPr lang="en-US" altLang="zh-TW" sz="1400" dirty="0"/>
                        <a:t>Sorted Column Group</a:t>
                      </a:r>
                      <a:endParaRPr lang="zh-TW"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14365D"/>
                    </a:solidFill>
                  </a:tcP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F8F8F8"/>
                    </a:solidFill>
                  </a:tcPr>
                </a:tc>
                <a:tc rowSpan="2">
                  <a:txBody>
                    <a:bodyPr/>
                    <a:lstStyle/>
                    <a:p>
                      <a:pPr algn="ctr"/>
                      <a:r>
                        <a:rPr lang="en-US" altLang="zh-TW" sz="1400" dirty="0"/>
                        <a:t>Type</a:t>
                      </a:r>
                      <a:endParaRPr lang="zh-TW" altLang="en-US" sz="1400"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rgbClr val="C47660"/>
                    </a:solidFill>
                  </a:tcPr>
                </a:tc>
                <a:extLst>
                  <a:ext uri="{0D108BD9-81ED-4DB2-BD59-A6C34878D82A}">
                    <a16:rowId xmlns:a16="http://schemas.microsoft.com/office/drawing/2014/main" val="2717286739"/>
                  </a:ext>
                </a:extLst>
              </a:tr>
              <a:tr h="250247">
                <a:tc vMerge="1">
                  <a:txBody>
                    <a:bodyPr/>
                    <a:lstStyle/>
                    <a:p>
                      <a:pPr algn="ctr"/>
                      <a:endParaRPr lang="zh-TW" altLang="en-US" sz="1400" dirty="0"/>
                    </a:p>
                  </a:txBody>
                  <a:tcPr anchor="ctr"/>
                </a:tc>
                <a:tc rowSpan="4">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8F8F8"/>
                    </a:solidFill>
                  </a:tcPr>
                </a:tc>
                <a:tc>
                  <a:txBody>
                    <a:bodyPr/>
                    <a:lstStyle/>
                    <a:p>
                      <a:pPr algn="ctr"/>
                      <a:r>
                        <a:rPr lang="en-US" altLang="zh-TW" sz="1400" dirty="0">
                          <a:solidFill>
                            <a:schemeClr val="bg1"/>
                          </a:solidFill>
                        </a:rPr>
                        <a:t>Blue</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a:txBody>
                    <a:bodyPr/>
                    <a:lstStyle/>
                    <a:p>
                      <a:pPr algn="ctr"/>
                      <a:r>
                        <a:rPr lang="en-US" altLang="zh-TW" sz="1400" dirty="0">
                          <a:solidFill>
                            <a:schemeClr val="bg1"/>
                          </a:solidFill>
                        </a:rPr>
                        <a:t>Tuna </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a:txBody>
                    <a:bodyPr/>
                    <a:lstStyle/>
                    <a:p>
                      <a:pPr algn="ctr"/>
                      <a:r>
                        <a:rPr lang="en-US" altLang="zh-TW" sz="1400" dirty="0">
                          <a:solidFill>
                            <a:schemeClr val="bg1"/>
                          </a:solidFill>
                        </a:rPr>
                        <a:t>Tiny </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a:txBody>
                    <a:bodyPr/>
                    <a:lstStyle/>
                    <a:p>
                      <a:pPr algn="ctr"/>
                      <a:r>
                        <a:rPr lang="en-US" altLang="zh-TW" sz="1400" dirty="0">
                          <a:solidFill>
                            <a:schemeClr val="bg1"/>
                          </a:solidFill>
                        </a:rPr>
                        <a:t>Toad</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a:txBody>
                    <a:bodyPr/>
                    <a:lstStyle/>
                    <a:p>
                      <a:pPr algn="ctr"/>
                      <a:r>
                        <a:rPr lang="en-US" altLang="zh-TW" sz="1400" dirty="0">
                          <a:solidFill>
                            <a:schemeClr val="bg1"/>
                          </a:solidFill>
                        </a:rPr>
                        <a:t>Green</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a:txBody>
                    <a:bodyPr/>
                    <a:lstStyle/>
                    <a:p>
                      <a:pPr algn="ctr"/>
                      <a:r>
                        <a:rPr lang="en-US" altLang="zh-TW" sz="1400" dirty="0">
                          <a:solidFill>
                            <a:schemeClr val="bg1"/>
                          </a:solidFill>
                        </a:rPr>
                        <a:t>Cod</a:t>
                      </a:r>
                      <a:endParaRPr lang="zh-TW" altLang="en-U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1F497D"/>
                    </a:solidFill>
                  </a:tcPr>
                </a:tc>
                <a:tc rowSpan="4">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8F8F8"/>
                    </a:solidFill>
                  </a:tcPr>
                </a:tc>
                <a:tc vMerge="1">
                  <a:txBody>
                    <a:bodyPr/>
                    <a:lstStyle/>
                    <a:p>
                      <a:pPr algn="ctr"/>
                      <a:endParaRPr lang="zh-TW" altLang="en-US" sz="1400" dirty="0"/>
                    </a:p>
                  </a:txBody>
                  <a:tcPr anchor="ctr"/>
                </a:tc>
                <a:extLst>
                  <a:ext uri="{0D108BD9-81ED-4DB2-BD59-A6C34878D82A}">
                    <a16:rowId xmlns:a16="http://schemas.microsoft.com/office/drawing/2014/main" val="2419398934"/>
                  </a:ext>
                </a:extLst>
              </a:tr>
              <a:tr h="300297">
                <a:tc>
                  <a:txBody>
                    <a:bodyPr/>
                    <a:lstStyle/>
                    <a:p>
                      <a:pPr marL="0" algn="ctr" defTabSz="914400" rtl="0" eaLnBrk="1" latinLnBrk="0" hangingPunct="1"/>
                      <a:r>
                        <a:rPr lang="en-US" altLang="zh-TW" sz="1400" kern="1200" dirty="0">
                          <a:solidFill>
                            <a:schemeClr val="dk1"/>
                          </a:solidFill>
                          <a:latin typeface="+mn-lt"/>
                          <a:ea typeface="+mn-ea"/>
                          <a:cs typeface="+mn-cs"/>
                        </a:rPr>
                        <a:t>33</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vMerge="1">
                  <a:txBody>
                    <a:bodyPr/>
                    <a:lstStyle/>
                    <a:p>
                      <a:endParaRPr lang="zh-TW" altLang="en-US" dirty="0"/>
                    </a:p>
                  </a:txBody>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vMerge="1">
                  <a:txBody>
                    <a:bodyPr/>
                    <a:lstStyle/>
                    <a:p>
                      <a:pPr algn="ctr"/>
                      <a:endParaRPr lang="zh-TW" altLang="en-US" sz="1600" dirty="0"/>
                    </a:p>
                  </a:txBody>
                  <a:tcPr anchor="ctr"/>
                </a:tc>
                <a:tc>
                  <a:txBody>
                    <a:bodyPr/>
                    <a:lstStyle/>
                    <a:p>
                      <a:pPr marL="0" algn="ctr" defTabSz="914400" rtl="0" eaLnBrk="1" latinLnBrk="0" hangingPunct="1"/>
                      <a:r>
                        <a:rPr lang="en-US" altLang="zh-TW" sz="1400" kern="1200" dirty="0">
                          <a:solidFill>
                            <a:schemeClr val="dk1"/>
                          </a:solidFill>
                          <a:latin typeface="+mn-lt"/>
                          <a:ea typeface="+mn-ea"/>
                          <a:cs typeface="+mn-cs"/>
                        </a:rPr>
                        <a:t>Good</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71040335"/>
                  </a:ext>
                </a:extLst>
              </a:tr>
              <a:tr h="300297">
                <a:tc>
                  <a:txBody>
                    <a:bodyPr/>
                    <a:lstStyle/>
                    <a:p>
                      <a:pPr marL="0" algn="ctr" defTabSz="914400" rtl="0" eaLnBrk="1" latinLnBrk="0" hangingPunct="1"/>
                      <a:r>
                        <a:rPr lang="en-US" altLang="zh-TW" sz="1400" kern="1200" dirty="0">
                          <a:solidFill>
                            <a:schemeClr val="dk1"/>
                          </a:solidFill>
                          <a:latin typeface="+mn-lt"/>
                          <a:ea typeface="+mn-ea"/>
                          <a:cs typeface="+mn-cs"/>
                        </a:rPr>
                        <a:t>36</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vMerge="1">
                  <a:txBody>
                    <a:bodyPr/>
                    <a:lstStyle/>
                    <a:p>
                      <a:endParaRPr lang="zh-TW" altLang="en-US" dirty="0"/>
                    </a:p>
                  </a:txBody>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vMerge="1">
                  <a:txBody>
                    <a:bodyPr/>
                    <a:lstStyle/>
                    <a:p>
                      <a:pPr algn="ctr"/>
                      <a:endParaRPr lang="zh-TW" altLang="en-US" sz="1600" dirty="0"/>
                    </a:p>
                  </a:txBody>
                  <a:tcPr anchor="ctr"/>
                </a:tc>
                <a:tc>
                  <a:txBody>
                    <a:bodyPr/>
                    <a:lstStyle/>
                    <a:p>
                      <a:pPr marL="0" algn="ctr" defTabSz="914400" rtl="0" eaLnBrk="1" latinLnBrk="0" hangingPunct="1"/>
                      <a:r>
                        <a:rPr lang="en-US" altLang="zh-TW" sz="1400" kern="1200" dirty="0">
                          <a:solidFill>
                            <a:schemeClr val="dk1"/>
                          </a:solidFill>
                          <a:latin typeface="+mn-lt"/>
                          <a:ea typeface="+mn-ea"/>
                          <a:cs typeface="+mn-cs"/>
                        </a:rPr>
                        <a:t>Good</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46201239"/>
                  </a:ext>
                </a:extLst>
              </a:tr>
              <a:tr h="300297">
                <a:tc>
                  <a:txBody>
                    <a:bodyPr/>
                    <a:lstStyle/>
                    <a:p>
                      <a:pPr marL="0" algn="ctr" defTabSz="914400" rtl="0" eaLnBrk="1" latinLnBrk="0" hangingPunct="1"/>
                      <a:r>
                        <a:rPr lang="en-US" altLang="zh-TW" sz="1400" kern="1200" dirty="0">
                          <a:solidFill>
                            <a:schemeClr val="dk1"/>
                          </a:solidFill>
                          <a:latin typeface="+mn-lt"/>
                          <a:ea typeface="+mn-ea"/>
                          <a:cs typeface="+mn-cs"/>
                        </a:rPr>
                        <a:t>26</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vMerge="1">
                  <a:txBody>
                    <a:bodyPr/>
                    <a:lstStyle/>
                    <a:p>
                      <a:endParaRPr lang="zh-TW" altLang="en-US" dirty="0"/>
                    </a:p>
                  </a:txBody>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tc vMerge="1">
                  <a:txBody>
                    <a:bodyPr/>
                    <a:lstStyle/>
                    <a:p>
                      <a:pPr algn="ctr"/>
                      <a:endParaRPr lang="zh-TW" altLang="en-US" sz="1600" dirty="0"/>
                    </a:p>
                  </a:txBody>
                  <a:tcPr anchor="ctr"/>
                </a:tc>
                <a:tc>
                  <a:txBody>
                    <a:bodyPr/>
                    <a:lstStyle/>
                    <a:p>
                      <a:pPr marL="0" algn="ctr" defTabSz="914400" rtl="0" eaLnBrk="1" latinLnBrk="0" hangingPunct="1"/>
                      <a:r>
                        <a:rPr lang="en-US" altLang="zh-TW" sz="1400" kern="1200" dirty="0">
                          <a:solidFill>
                            <a:schemeClr val="dk1"/>
                          </a:solidFill>
                          <a:latin typeface="+mn-lt"/>
                          <a:ea typeface="+mn-ea"/>
                          <a:cs typeface="+mn-cs"/>
                        </a:rPr>
                        <a:t>Bad</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rgbClr val="FECECE"/>
                    </a:solidFill>
                  </a:tcPr>
                </a:tc>
                <a:extLst>
                  <a:ext uri="{0D108BD9-81ED-4DB2-BD59-A6C34878D82A}">
                    <a16:rowId xmlns:a16="http://schemas.microsoft.com/office/drawing/2014/main" val="153525746"/>
                  </a:ext>
                </a:extLst>
              </a:tr>
              <a:tr h="300297">
                <a:tc>
                  <a:txBody>
                    <a:bodyPr/>
                    <a:lstStyle/>
                    <a:p>
                      <a:pPr marL="0" algn="ctr" defTabSz="914400" rtl="0" eaLnBrk="1" latinLnBrk="0" hangingPunct="1"/>
                      <a:r>
                        <a:rPr lang="en-US" altLang="zh-TW" sz="1400" kern="1200" dirty="0">
                          <a:solidFill>
                            <a:schemeClr val="dk1"/>
                          </a:solidFill>
                          <a:latin typeface="+mn-lt"/>
                          <a:ea typeface="+mn-ea"/>
                          <a:cs typeface="+mn-cs"/>
                        </a:rPr>
                        <a:t>14</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8F8F8"/>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1</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0</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tc>
                  <a:txBody>
                    <a:bodyPr/>
                    <a:lstStyle/>
                    <a:p>
                      <a:pPr marL="0" algn="ctr" defTabSz="914400" rtl="0" eaLnBrk="1" latinLnBrk="0" hangingPunct="1"/>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8F8F8"/>
                    </a:solidFill>
                  </a:tcPr>
                </a:tc>
                <a:tc>
                  <a:txBody>
                    <a:bodyPr/>
                    <a:lstStyle/>
                    <a:p>
                      <a:pPr marL="0" algn="ctr" defTabSz="914400" rtl="0" eaLnBrk="1" latinLnBrk="0" hangingPunct="1"/>
                      <a:r>
                        <a:rPr lang="en-US" altLang="zh-TW" sz="1400" kern="1200" dirty="0">
                          <a:solidFill>
                            <a:schemeClr val="dk1"/>
                          </a:solidFill>
                          <a:latin typeface="+mn-lt"/>
                          <a:ea typeface="+mn-ea"/>
                          <a:cs typeface="+mn-cs"/>
                        </a:rPr>
                        <a:t>Bad</a:t>
                      </a:r>
                      <a:endParaRPr lang="zh-TW" altLang="en-US" sz="14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ECECE"/>
                    </a:solidFill>
                  </a:tcPr>
                </a:tc>
                <a:extLst>
                  <a:ext uri="{0D108BD9-81ED-4DB2-BD59-A6C34878D82A}">
                    <a16:rowId xmlns:a16="http://schemas.microsoft.com/office/drawing/2014/main" val="2473226556"/>
                  </a:ext>
                </a:extLst>
              </a:tr>
            </a:tbl>
          </a:graphicData>
        </a:graphic>
      </p:graphicFrame>
      <p:graphicFrame>
        <p:nvGraphicFramePr>
          <p:cNvPr id="11" name="圖表 10">
            <a:extLst>
              <a:ext uri="{FF2B5EF4-FFF2-40B4-BE49-F238E27FC236}">
                <a16:creationId xmlns:a16="http://schemas.microsoft.com/office/drawing/2014/main" id="{4CD95CED-384A-43BA-8839-88C2F7CE8021}"/>
              </a:ext>
            </a:extLst>
          </p:cNvPr>
          <p:cNvGraphicFramePr>
            <a:graphicFrameLocks/>
          </p:cNvGraphicFramePr>
          <p:nvPr>
            <p:extLst>
              <p:ext uri="{D42A27DB-BD31-4B8C-83A1-F6EECF244321}">
                <p14:modId xmlns:p14="http://schemas.microsoft.com/office/powerpoint/2010/main" val="3964168057"/>
              </p:ext>
            </p:extLst>
          </p:nvPr>
        </p:nvGraphicFramePr>
        <p:xfrm>
          <a:off x="1299889" y="2473935"/>
          <a:ext cx="4849899" cy="162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402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7" name="表格 6">
            <a:extLst>
              <a:ext uri="{FF2B5EF4-FFF2-40B4-BE49-F238E27FC236}">
                <a16:creationId xmlns:a16="http://schemas.microsoft.com/office/drawing/2014/main" id="{0B49A5ED-7889-4417-A6ED-E28245E7399F}"/>
              </a:ext>
            </a:extLst>
          </p:cNvPr>
          <p:cNvGraphicFramePr>
            <a:graphicFrameLocks noGrp="1"/>
          </p:cNvGraphicFramePr>
          <p:nvPr>
            <p:extLst/>
          </p:nvPr>
        </p:nvGraphicFramePr>
        <p:xfrm>
          <a:off x="7326092" y="1690688"/>
          <a:ext cx="4208683" cy="4379664"/>
        </p:xfrm>
        <a:graphic>
          <a:graphicData uri="http://schemas.openxmlformats.org/drawingml/2006/table">
            <a:tbl>
              <a:tblPr/>
              <a:tblGrid>
                <a:gridCol w="1160683">
                  <a:extLst>
                    <a:ext uri="{9D8B030D-6E8A-4147-A177-3AD203B41FA5}">
                      <a16:colId xmlns:a16="http://schemas.microsoft.com/office/drawing/2014/main" val="1476190736"/>
                    </a:ext>
                  </a:extLst>
                </a:gridCol>
                <a:gridCol w="762000">
                  <a:extLst>
                    <a:ext uri="{9D8B030D-6E8A-4147-A177-3AD203B41FA5}">
                      <a16:colId xmlns:a16="http://schemas.microsoft.com/office/drawing/2014/main" val="3595054322"/>
                    </a:ext>
                  </a:extLst>
                </a:gridCol>
                <a:gridCol w="762000">
                  <a:extLst>
                    <a:ext uri="{9D8B030D-6E8A-4147-A177-3AD203B41FA5}">
                      <a16:colId xmlns:a16="http://schemas.microsoft.com/office/drawing/2014/main" val="3231528010"/>
                    </a:ext>
                  </a:extLst>
                </a:gridCol>
                <a:gridCol w="762000">
                  <a:extLst>
                    <a:ext uri="{9D8B030D-6E8A-4147-A177-3AD203B41FA5}">
                      <a16:colId xmlns:a16="http://schemas.microsoft.com/office/drawing/2014/main" val="642696343"/>
                    </a:ext>
                  </a:extLst>
                </a:gridCol>
                <a:gridCol w="762000">
                  <a:extLst>
                    <a:ext uri="{9D8B030D-6E8A-4147-A177-3AD203B41FA5}">
                      <a16:colId xmlns:a16="http://schemas.microsoft.com/office/drawing/2014/main" val="3985578125"/>
                    </a:ext>
                  </a:extLst>
                </a:gridCol>
              </a:tblGrid>
              <a:tr h="362611">
                <a:tc rowSpan="2">
                  <a:txBody>
                    <a:bodyPr/>
                    <a:lstStyle/>
                    <a:p>
                      <a:pPr algn="ctr"/>
                      <a:r>
                        <a:rPr lang="en-US" sz="1800" b="1" dirty="0">
                          <a:solidFill>
                            <a:schemeClr val="bg1"/>
                          </a:solidFill>
                          <a:effectLst/>
                        </a:rPr>
                        <a:t>Decimal</a:t>
                      </a:r>
                    </a:p>
                    <a:p>
                      <a:pPr algn="ctr"/>
                      <a:r>
                        <a:rPr lang="en-US" sz="1800" b="1" dirty="0">
                          <a:solidFill>
                            <a:schemeClr val="bg1"/>
                          </a:solidFill>
                          <a:effectLst/>
                        </a:rPr>
                        <a:t>digit</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4365C"/>
                    </a:solidFill>
                  </a:tcPr>
                </a:tc>
                <a:tc gridSpan="4">
                  <a:txBody>
                    <a:bodyPr/>
                    <a:lstStyle/>
                    <a:p>
                      <a:pPr algn="ctr"/>
                      <a:r>
                        <a:rPr lang="en-US" sz="1800" b="1" dirty="0">
                          <a:solidFill>
                            <a:schemeClr val="bg1"/>
                          </a:solidFill>
                          <a:effectLst/>
                        </a:rPr>
                        <a:t>BCD</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30336726"/>
                  </a:ext>
                </a:extLst>
              </a:tr>
              <a:tr h="362611">
                <a:tc vMerge="1">
                  <a:txBody>
                    <a:bodyPr/>
                    <a:lstStyle/>
                    <a:p>
                      <a:endParaRPr lang="zh-TW" altLang="en-US"/>
                    </a:p>
                  </a:txBody>
                  <a:tcPr/>
                </a:tc>
                <a:tc>
                  <a:txBody>
                    <a:bodyPr/>
                    <a:lstStyle/>
                    <a:p>
                      <a:pPr algn="ctr"/>
                      <a:r>
                        <a:rPr lang="en-US" altLang="zh-TW" sz="1800" b="1" dirty="0">
                          <a:solidFill>
                            <a:schemeClr val="bg1"/>
                          </a:solidFill>
                          <a:effectLst/>
                        </a:rPr>
                        <a:t>8</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1</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extLst>
                  <a:ext uri="{0D108BD9-81ED-4DB2-BD59-A6C34878D82A}">
                    <a16:rowId xmlns:a16="http://schemas.microsoft.com/office/drawing/2014/main" val="1466844381"/>
                  </a:ext>
                </a:extLst>
              </a:tr>
              <a:tr h="362611">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4010021"/>
                  </a:ext>
                </a:extLst>
              </a:tr>
              <a:tr h="362611">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183451969"/>
                  </a:ext>
                </a:extLst>
              </a:tr>
              <a:tr h="362611">
                <a:tc>
                  <a:txBody>
                    <a:bodyPr/>
                    <a:lstStyle/>
                    <a:p>
                      <a:pPr algn="ctr"/>
                      <a:r>
                        <a:rPr lang="en-US" altLang="zh-TW" sz="1800" dirty="0">
                          <a:effectLst/>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419900526"/>
                  </a:ext>
                </a:extLst>
              </a:tr>
              <a:tr h="362611">
                <a:tc>
                  <a:txBody>
                    <a:bodyPr/>
                    <a:lstStyle/>
                    <a:p>
                      <a:pPr algn="ctr"/>
                      <a:r>
                        <a:rPr lang="en-US" altLang="zh-TW" sz="1800" dirty="0">
                          <a:effectLst/>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5996302"/>
                  </a:ext>
                </a:extLst>
              </a:tr>
              <a:tr h="362611">
                <a:tc>
                  <a:txBody>
                    <a:bodyPr/>
                    <a:lstStyle/>
                    <a:p>
                      <a:pPr algn="ctr"/>
                      <a:r>
                        <a:rPr lang="en-US" altLang="zh-TW" sz="1800" dirty="0">
                          <a:effectLst/>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283486416"/>
                  </a:ext>
                </a:extLst>
              </a:tr>
              <a:tr h="362611">
                <a:tc>
                  <a:txBody>
                    <a:bodyPr/>
                    <a:lstStyle/>
                    <a:p>
                      <a:pPr algn="ctr"/>
                      <a:r>
                        <a:rPr lang="en-US" altLang="zh-TW" sz="1800" dirty="0">
                          <a:effectLst/>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41865078"/>
                  </a:ext>
                </a:extLst>
              </a:tr>
              <a:tr h="362611">
                <a:tc>
                  <a:txBody>
                    <a:bodyPr/>
                    <a:lstStyle/>
                    <a:p>
                      <a:pPr algn="ctr"/>
                      <a:r>
                        <a:rPr lang="en-US" altLang="zh-TW" sz="1800" dirty="0">
                          <a:effectLst/>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66368507"/>
                  </a:ext>
                </a:extLst>
              </a:tr>
              <a:tr h="362611">
                <a:tc>
                  <a:txBody>
                    <a:bodyPr/>
                    <a:lstStyle/>
                    <a:p>
                      <a:pPr algn="ctr"/>
                      <a:r>
                        <a:rPr lang="en-US" altLang="zh-TW" sz="1800" dirty="0">
                          <a:effectLst/>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232209790"/>
                  </a:ext>
                </a:extLst>
              </a:tr>
              <a:tr h="362611">
                <a:tc>
                  <a:txBody>
                    <a:bodyPr/>
                    <a:lstStyle/>
                    <a:p>
                      <a:pPr algn="ctr"/>
                      <a:r>
                        <a:rPr lang="en-US" altLang="zh-TW" sz="1800" dirty="0">
                          <a:effectLst/>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511105959"/>
                  </a:ext>
                </a:extLst>
              </a:tr>
              <a:tr h="362611">
                <a:tc>
                  <a:txBody>
                    <a:bodyPr/>
                    <a:lstStyle/>
                    <a:p>
                      <a:pPr algn="ctr"/>
                      <a:r>
                        <a:rPr lang="en-US" altLang="zh-TW" sz="1800" dirty="0">
                          <a:effectLst/>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053736329"/>
                  </a:ext>
                </a:extLst>
              </a:tr>
            </a:tbl>
          </a:graphicData>
        </a:graphic>
      </p:graphicFrame>
      <p:pic>
        <p:nvPicPr>
          <p:cNvPr id="10" name="圖片 9"/>
          <p:cNvPicPr>
            <a:picLocks noChangeAspect="1"/>
          </p:cNvPicPr>
          <p:nvPr/>
        </p:nvPicPr>
        <p:blipFill>
          <a:blip r:embed="rId3"/>
          <a:stretch>
            <a:fillRect/>
          </a:stretch>
        </p:blipFill>
        <p:spPr>
          <a:xfrm>
            <a:off x="-10867139" y="10403062"/>
            <a:ext cx="32808679" cy="2000529"/>
          </a:xfrm>
          <a:prstGeom prst="rect">
            <a:avLst/>
          </a:prstGeom>
        </p:spPr>
      </p:pic>
      <p:graphicFrame>
        <p:nvGraphicFramePr>
          <p:cNvPr id="8" name="圖表 7">
            <a:extLst>
              <a:ext uri="{FF2B5EF4-FFF2-40B4-BE49-F238E27FC236}">
                <a16:creationId xmlns:a16="http://schemas.microsoft.com/office/drawing/2014/main" id="{F0D83050-3E1A-4E85-B4B3-C25A5D5BB82C}"/>
              </a:ext>
            </a:extLst>
          </p:cNvPr>
          <p:cNvGraphicFramePr>
            <a:graphicFrameLocks/>
          </p:cNvGraphicFramePr>
          <p:nvPr>
            <p:extLst>
              <p:ext uri="{D42A27DB-BD31-4B8C-83A1-F6EECF244321}">
                <p14:modId xmlns:p14="http://schemas.microsoft.com/office/powerpoint/2010/main" val="452016357"/>
              </p:ext>
            </p:extLst>
          </p:nvPr>
        </p:nvGraphicFramePr>
        <p:xfrm>
          <a:off x="838200" y="1528685"/>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圖表 11">
            <a:extLst>
              <a:ext uri="{FF2B5EF4-FFF2-40B4-BE49-F238E27FC236}">
                <a16:creationId xmlns:a16="http://schemas.microsoft.com/office/drawing/2014/main" id="{7D963CA1-13D5-4904-B72C-093BE2674C97}"/>
              </a:ext>
            </a:extLst>
          </p:cNvPr>
          <p:cNvGraphicFramePr>
            <a:graphicFrameLocks/>
          </p:cNvGraphicFramePr>
          <p:nvPr>
            <p:extLst>
              <p:ext uri="{D42A27DB-BD31-4B8C-83A1-F6EECF244321}">
                <p14:modId xmlns:p14="http://schemas.microsoft.com/office/powerpoint/2010/main" val="3896319127"/>
              </p:ext>
            </p:extLst>
          </p:nvPr>
        </p:nvGraphicFramePr>
        <p:xfrm>
          <a:off x="838199" y="3123900"/>
          <a:ext cx="5760000" cy="16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圖表 13">
            <a:extLst>
              <a:ext uri="{FF2B5EF4-FFF2-40B4-BE49-F238E27FC236}">
                <a16:creationId xmlns:a16="http://schemas.microsoft.com/office/drawing/2014/main" id="{02A9DC17-0FB7-4B30-8A96-AB2D313E22AF}"/>
              </a:ext>
            </a:extLst>
          </p:cNvPr>
          <p:cNvGraphicFramePr>
            <a:graphicFrameLocks/>
          </p:cNvGraphicFramePr>
          <p:nvPr>
            <p:extLst>
              <p:ext uri="{D42A27DB-BD31-4B8C-83A1-F6EECF244321}">
                <p14:modId xmlns:p14="http://schemas.microsoft.com/office/powerpoint/2010/main" val="887918245"/>
              </p:ext>
            </p:extLst>
          </p:nvPr>
        </p:nvGraphicFramePr>
        <p:xfrm>
          <a:off x="838199" y="4764595"/>
          <a:ext cx="5760000" cy="162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2956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82D29A2-7206-461D-8806-0A2CD9AD4758}"/>
              </a:ext>
            </a:extLst>
          </p:cNvPr>
          <p:cNvPicPr>
            <a:picLocks noChangeAspect="1"/>
          </p:cNvPicPr>
          <p:nvPr/>
        </p:nvPicPr>
        <p:blipFill>
          <a:blip r:embed="rId3"/>
          <a:stretch>
            <a:fillRect/>
          </a:stretch>
        </p:blipFill>
        <p:spPr>
          <a:xfrm>
            <a:off x="6941226" y="2175170"/>
            <a:ext cx="4995324" cy="3632963"/>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mc:AlternateContent xmlns:mc="http://schemas.openxmlformats.org/markup-compatibility/2006" xmlns:a14="http://schemas.microsoft.com/office/drawing/2010/main">
        <mc:Choice Requires="a14">
          <p:sp>
            <p:nvSpPr>
              <p:cNvPr id="5" name="TextBox 5">
                <a:extLst>
                  <a:ext uri="{FF2B5EF4-FFF2-40B4-BE49-F238E27FC236}">
                    <a16:creationId xmlns:a16="http://schemas.microsoft.com/office/drawing/2014/main" id="{7F7C9441-81D9-4B03-9DEF-44C4A674E0E2}"/>
                  </a:ext>
                </a:extLst>
              </p:cNvPr>
              <p:cNvSpPr txBox="1"/>
              <p:nvPr/>
            </p:nvSpPr>
            <p:spPr>
              <a:xfrm>
                <a:off x="838198" y="1690688"/>
                <a:ext cx="5430521" cy="4360168"/>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However, mostly the original binary data is sparse, not every 8421BCD</a:t>
                </a:r>
                <a:r>
                  <a:rPr lang="zh-TW" altLang="en-US" dirty="0">
                    <a:solidFill>
                      <a:srgbClr val="000000"/>
                    </a:solidFill>
                    <a:latin typeface="Nunito Light"/>
                  </a:rPr>
                  <a:t> </a:t>
                </a:r>
                <a:r>
                  <a:rPr lang="en-US" altLang="zh-TW" dirty="0">
                    <a:solidFill>
                      <a:srgbClr val="000000"/>
                    </a:solidFill>
                    <a:latin typeface="Nunito Light"/>
                  </a:rPr>
                  <a:t>scenario will appear. And if there are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features in one group, the range of BCD encoded data will within </a:t>
                </a:r>
                <a14:m>
                  <m:oMath xmlns:m="http://schemas.openxmlformats.org/officeDocument/2006/math">
                    <m:d>
                      <m:dPr>
                        <m:begChr m:val="{"/>
                        <m:endChr m:val="}"/>
                        <m:ctrlPr>
                          <a:rPr lang="en-US" altLang="zh-TW" i="1">
                            <a:solidFill>
                              <a:schemeClr val="dk1"/>
                            </a:solidFill>
                            <a:latin typeface="Cambria Math" panose="02040503050406030204" pitchFamily="18" charset="0"/>
                            <a:ea typeface="Cambria Math" panose="02040503050406030204" pitchFamily="18" charset="0"/>
                          </a:rPr>
                        </m:ctrlPr>
                      </m:dPr>
                      <m:e>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a:solidFill>
                              <a:schemeClr val="dk1"/>
                            </a:solidFill>
                            <a:latin typeface="Cambria Math" panose="02040503050406030204" pitchFamily="18" charset="0"/>
                            <a:ea typeface="Cambria Math" panose="02040503050406030204" pitchFamily="18" charset="0"/>
                          </a:rPr>
                          <m:t>∈</m:t>
                        </m:r>
                        <m:r>
                          <a:rPr lang="en-US" altLang="zh-TW" i="1">
                            <a:solidFill>
                              <a:schemeClr val="dk1"/>
                            </a:solidFill>
                            <a:latin typeface="Cambria Math" panose="02040503050406030204" pitchFamily="18" charset="0"/>
                            <a:ea typeface="Cambria Math" panose="02040503050406030204" pitchFamily="18" charset="0"/>
                          </a:rPr>
                          <m:t>ℝ</m:t>
                        </m:r>
                        <m:r>
                          <a:rPr lang="en-US" altLang="zh-TW" i="1">
                            <a:solidFill>
                              <a:schemeClr val="dk1"/>
                            </a:solidFill>
                            <a:latin typeface="Cambria Math" panose="02040503050406030204" pitchFamily="18" charset="0"/>
                            <a:ea typeface="Cambria Math" panose="02040503050406030204" pitchFamily="18" charset="0"/>
                          </a:rPr>
                          <m:t> | 0≤</m:t>
                        </m:r>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smtClean="0">
                            <a:solidFill>
                              <a:schemeClr val="dk1"/>
                            </a:solidFill>
                            <a:latin typeface="Cambria Math" panose="02040503050406030204" pitchFamily="18" charset="0"/>
                            <a:ea typeface="Cambria Math" panose="02040503050406030204" pitchFamily="18" charset="0"/>
                          </a:rPr>
                          <m:t>&lt;</m:t>
                        </m:r>
                        <m:sSup>
                          <m:sSupPr>
                            <m:ctrlPr>
                              <a:rPr lang="en-US" altLang="zh-TW" i="1">
                                <a:solidFill>
                                  <a:schemeClr val="dk1"/>
                                </a:solidFill>
                                <a:latin typeface="Cambria Math" panose="02040503050406030204" pitchFamily="18" charset="0"/>
                                <a:ea typeface="Cambria Math" panose="02040503050406030204" pitchFamily="18" charset="0"/>
                              </a:rPr>
                            </m:ctrlPr>
                          </m:sSupPr>
                          <m:e>
                            <m:r>
                              <a:rPr lang="en-US" altLang="zh-TW" i="1">
                                <a:solidFill>
                                  <a:schemeClr val="dk1"/>
                                </a:solidFill>
                                <a:latin typeface="Cambria Math" panose="02040503050406030204" pitchFamily="18" charset="0"/>
                                <a:ea typeface="Cambria Math" panose="02040503050406030204" pitchFamily="18" charset="0"/>
                              </a:rPr>
                              <m:t>2</m:t>
                            </m:r>
                          </m:e>
                          <m:sup>
                            <m:r>
                              <a:rPr lang="en-US" altLang="zh-TW" i="1">
                                <a:solidFill>
                                  <a:schemeClr val="dk1"/>
                                </a:solidFill>
                                <a:latin typeface="Cambria Math" panose="02040503050406030204" pitchFamily="18" charset="0"/>
                                <a:ea typeface="Cambria Math" panose="02040503050406030204" pitchFamily="18" charset="0"/>
                              </a:rPr>
                              <m:t>𝑘</m:t>
                            </m:r>
                          </m:sup>
                        </m:sSup>
                        <m:r>
                          <a:rPr lang="en-US" altLang="zh-TW" b="0" i="1" smtClean="0">
                            <a:solidFill>
                              <a:schemeClr val="dk1"/>
                            </a:solidFill>
                            <a:latin typeface="Cambria Math" panose="02040503050406030204" pitchFamily="18" charset="0"/>
                            <a:ea typeface="Cambria Math" panose="02040503050406030204" pitchFamily="18" charset="0"/>
                          </a:rPr>
                          <m:t>−1</m:t>
                        </m:r>
                      </m:e>
                    </m:d>
                  </m:oMath>
                </a14:m>
                <a:r>
                  <a:rPr lang="en-US" altLang="zh-TW" dirty="0">
                    <a:solidFill>
                      <a:srgbClr val="000000"/>
                    </a:solidFill>
                    <a:latin typeface="Nunito Light"/>
                  </a:rPr>
                  <a:t>. </a:t>
                </a:r>
              </a:p>
              <a:p>
                <a:pPr indent="457200">
                  <a:lnSpc>
                    <a:spcPts val="3359"/>
                  </a:lnSpc>
                </a:pPr>
                <a:r>
                  <a:rPr lang="en-US" altLang="zh-TW" dirty="0">
                    <a:solidFill>
                      <a:srgbClr val="000000"/>
                    </a:solidFill>
                    <a:latin typeface="Nunito Light"/>
                  </a:rPr>
                  <a:t>This cause the encoded data expand in range when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is large, making both Euclidean distance calculation complicated and the sparsity between samples. A simple way to solve it is replace the BCD code with its ranking within the new feature.</a:t>
                </a:r>
              </a:p>
              <a:p>
                <a:pPr indent="457200">
                  <a:lnSpc>
                    <a:spcPts val="3359"/>
                  </a:lnSpc>
                </a:pPr>
                <a:endParaRPr lang="en-US" altLang="zh-TW" dirty="0">
                  <a:solidFill>
                    <a:srgbClr val="000000"/>
                  </a:solidFill>
                  <a:latin typeface="Nunito Light"/>
                </a:endParaRPr>
              </a:p>
            </p:txBody>
          </p:sp>
        </mc:Choice>
        <mc:Fallback xmlns="">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198" y="1690688"/>
                <a:ext cx="5430521" cy="4360168"/>
              </a:xfrm>
              <a:prstGeom prst="rect">
                <a:avLst/>
              </a:prstGeom>
              <a:blipFill>
                <a:blip r:embed="rId4"/>
                <a:stretch>
                  <a:fillRect l="-2581" r="-3255"/>
                </a:stretch>
              </a:blipFill>
            </p:spPr>
            <p:txBody>
              <a:bodyPr/>
              <a:lstStyle/>
              <a:p>
                <a:r>
                  <a:rPr lang="en-US">
                    <a:noFill/>
                  </a:rPr>
                  <a:t> </a:t>
                </a:r>
              </a:p>
            </p:txBody>
          </p:sp>
        </mc:Fallback>
      </mc:AlternateContent>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57824070"/>
              </p:ext>
            </p:extLst>
          </p:nvPr>
        </p:nvGraphicFramePr>
        <p:xfrm>
          <a:off x="6595057" y="2175170"/>
          <a:ext cx="457200" cy="303764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012548">
                <a:tc>
                  <a:txBody>
                    <a:bodyPr/>
                    <a:lstStyle/>
                    <a:p>
                      <a:pPr algn="ctr"/>
                      <a:r>
                        <a:rPr lang="en-US" altLang="zh-TW" sz="1400" dirty="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106348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FF689A8-6C62-4E01-8E90-283E47C2DDFE}"/>
              </a:ext>
            </a:extLst>
          </p:cNvPr>
          <p:cNvPicPr>
            <a:picLocks noChangeAspect="1"/>
          </p:cNvPicPr>
          <p:nvPr/>
        </p:nvPicPr>
        <p:blipFill>
          <a:blip r:embed="rId3"/>
          <a:stretch>
            <a:fillRect/>
          </a:stretch>
        </p:blipFill>
        <p:spPr>
          <a:xfrm>
            <a:off x="1325123" y="1612652"/>
            <a:ext cx="9347957" cy="439366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aphicFrame>
        <p:nvGraphicFramePr>
          <p:cNvPr id="19" name="表格 18">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1690025019"/>
              </p:ext>
            </p:extLst>
          </p:nvPr>
        </p:nvGraphicFramePr>
        <p:xfrm>
          <a:off x="973333" y="1617769"/>
          <a:ext cx="457200" cy="4387605"/>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462535">
                <a:tc>
                  <a:txBody>
                    <a:bodyPr/>
                    <a:lstStyle/>
                    <a:p>
                      <a:pPr algn="ctr"/>
                      <a:r>
                        <a:rPr lang="en-US" altLang="zh-TW" sz="1400" dirty="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233017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a:xfrm>
            <a:off x="838200" y="365125"/>
            <a:ext cx="10515600" cy="1325563"/>
          </a:xfrm>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5257800" cy="2576346"/>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Case study, we compare classification results  with the commonly used variable encoding method under different datasets.</a:t>
            </a:r>
          </a:p>
          <a:p>
            <a:pPr marL="342900" indent="-342900">
              <a:lnSpc>
                <a:spcPts val="3359"/>
              </a:lnSpc>
              <a:buFont typeface="+mj-lt"/>
              <a:buAutoNum type="arabicPeriod"/>
            </a:pPr>
            <a:r>
              <a:rPr lang="en-US" altLang="zh-TW" dirty="0">
                <a:solidFill>
                  <a:srgbClr val="000000"/>
                </a:solidFill>
                <a:latin typeface="Nunito Light"/>
              </a:rPr>
              <a:t>Generated continuous data</a:t>
            </a:r>
          </a:p>
          <a:p>
            <a:pPr marL="342900" indent="-342900">
              <a:lnSpc>
                <a:spcPts val="3359"/>
              </a:lnSpc>
              <a:buFont typeface="+mj-lt"/>
              <a:buAutoNum type="arabicPeriod"/>
            </a:pPr>
            <a:r>
              <a:rPr lang="en-US" altLang="zh-TW" dirty="0">
                <a:solidFill>
                  <a:srgbClr val="000000"/>
                </a:solidFill>
                <a:latin typeface="Nunito Light"/>
              </a:rPr>
              <a:t>Kaggle dataset</a:t>
            </a:r>
          </a:p>
          <a:p>
            <a:pPr indent="457200">
              <a:lnSpc>
                <a:spcPts val="3359"/>
              </a:lnSpc>
            </a:pPr>
            <a:endParaRPr lang="en-US" altLang="zh-TW" dirty="0">
              <a:solidFill>
                <a:srgbClr val="000000"/>
              </a:solidFill>
              <a:latin typeface="Nunito Light"/>
            </a:endParaRPr>
          </a:p>
        </p:txBody>
      </p:sp>
      <p:grpSp>
        <p:nvGrpSpPr>
          <p:cNvPr id="7" name="群組 6">
            <a:extLst>
              <a:ext uri="{FF2B5EF4-FFF2-40B4-BE49-F238E27FC236}">
                <a16:creationId xmlns:a16="http://schemas.microsoft.com/office/drawing/2014/main" id="{4091AF51-1292-44A9-B727-C5E0263D418B}"/>
              </a:ext>
            </a:extLst>
          </p:cNvPr>
          <p:cNvGrpSpPr/>
          <p:nvPr/>
        </p:nvGrpSpPr>
        <p:grpSpPr>
          <a:xfrm>
            <a:off x="7326091" y="1863408"/>
            <a:ext cx="4585332" cy="2062663"/>
            <a:chOff x="7326092" y="2233847"/>
            <a:chExt cx="4585332" cy="2062663"/>
          </a:xfrm>
        </p:grpSpPr>
        <p:pic>
          <p:nvPicPr>
            <p:cNvPr id="5" name="圖片 4">
              <a:extLst>
                <a:ext uri="{FF2B5EF4-FFF2-40B4-BE49-F238E27FC236}">
                  <a16:creationId xmlns:a16="http://schemas.microsoft.com/office/drawing/2014/main" id="{FD64C0F8-DBEF-41BB-8397-0B0F8C89F415}"/>
                </a:ext>
              </a:extLst>
            </p:cNvPr>
            <p:cNvPicPr>
              <a:picLocks noChangeAspect="1"/>
            </p:cNvPicPr>
            <p:nvPr/>
          </p:nvPicPr>
          <p:blipFill rotWithShape="1">
            <a:blip r:embed="rId3"/>
            <a:srcRect b="17801"/>
            <a:stretch/>
          </p:blipFill>
          <p:spPr>
            <a:xfrm>
              <a:off x="7326092" y="2233847"/>
              <a:ext cx="4585332" cy="997439"/>
            </a:xfrm>
            <a:prstGeom prst="rect">
              <a:avLst/>
            </a:prstGeom>
          </p:spPr>
        </p:pic>
        <p:pic>
          <p:nvPicPr>
            <p:cNvPr id="6" name="圖片 5">
              <a:extLst>
                <a:ext uri="{FF2B5EF4-FFF2-40B4-BE49-F238E27FC236}">
                  <a16:creationId xmlns:a16="http://schemas.microsoft.com/office/drawing/2014/main" id="{3FEEDA47-ADE8-4169-93D9-82086EE8FA2B}"/>
                </a:ext>
              </a:extLst>
            </p:cNvPr>
            <p:cNvPicPr>
              <a:picLocks noChangeAspect="1"/>
            </p:cNvPicPr>
            <p:nvPr/>
          </p:nvPicPr>
          <p:blipFill rotWithShape="1">
            <a:blip r:embed="rId4"/>
            <a:srcRect b="18312"/>
            <a:stretch/>
          </p:blipFill>
          <p:spPr>
            <a:xfrm>
              <a:off x="7326092" y="3309072"/>
              <a:ext cx="4585332" cy="987438"/>
            </a:xfrm>
            <a:prstGeom prst="rect">
              <a:avLst/>
            </a:prstGeom>
          </p:spPr>
        </p:pic>
      </p:grpSp>
    </p:spTree>
    <p:extLst>
      <p:ext uri="{BB962C8B-B14F-4D97-AF65-F5344CB8AC3E}">
        <p14:creationId xmlns:p14="http://schemas.microsoft.com/office/powerpoint/2010/main" val="1215055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Conclusion &amp; Future work</a:t>
            </a:r>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8900886"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this research, we develop a method to encode binary feature data into numerical data, which can compress the binary features information to reduce dimension while remaining a certain level in ML model classification performance.</a:t>
            </a:r>
          </a:p>
          <a:p>
            <a:pPr indent="457200">
              <a:lnSpc>
                <a:spcPts val="3359"/>
              </a:lnSpc>
            </a:pPr>
            <a:r>
              <a:rPr lang="en-US" altLang="zh-TW" dirty="0">
                <a:solidFill>
                  <a:srgbClr val="000000"/>
                </a:solidFill>
                <a:latin typeface="Nunito Light"/>
              </a:rPr>
              <a:t>More over, after the experiments though multiple kinds of datasets, few interesting things was discovered</a:t>
            </a:r>
          </a:p>
          <a:p>
            <a:pPr marL="342900" indent="-342900">
              <a:lnSpc>
                <a:spcPts val="3359"/>
              </a:lnSpc>
              <a:buFont typeface="+mj-lt"/>
              <a:buAutoNum type="arabicPeriod"/>
            </a:pPr>
            <a:r>
              <a:rPr lang="en-US" altLang="zh-TW" dirty="0">
                <a:solidFill>
                  <a:srgbClr val="000000"/>
                </a:solidFill>
                <a:latin typeface="Nunito Light"/>
              </a:rPr>
              <a:t>Default group form the categorical data often perform better than other feature selected group.</a:t>
            </a:r>
          </a:p>
          <a:p>
            <a:pPr marL="342900" indent="-342900">
              <a:lnSpc>
                <a:spcPts val="3359"/>
              </a:lnSpc>
              <a:buFont typeface="+mj-lt"/>
              <a:buAutoNum type="arabicPeriod"/>
            </a:pPr>
            <a:r>
              <a:rPr lang="en-US" altLang="zh-TW" dirty="0">
                <a:solidFill>
                  <a:srgbClr val="000000"/>
                </a:solidFill>
                <a:latin typeface="Nunito Light"/>
              </a:rPr>
              <a:t>Sequencing grouped features effects on ML model performance.</a:t>
            </a:r>
          </a:p>
          <a:p>
            <a:pPr indent="457200">
              <a:lnSpc>
                <a:spcPts val="3359"/>
              </a:lnSpc>
            </a:pPr>
            <a:endParaRPr lang="en-US" altLang="zh-TW" dirty="0">
              <a:solidFill>
                <a:srgbClr val="000000"/>
              </a:solidFill>
              <a:latin typeface="Nunito Light"/>
            </a:endParaRPr>
          </a:p>
        </p:txBody>
      </p:sp>
      <p:sp>
        <p:nvSpPr>
          <p:cNvPr id="5" name="頁尾版面配置區 3">
            <a:extLst>
              <a:ext uri="{FF2B5EF4-FFF2-40B4-BE49-F238E27FC236}">
                <a16:creationId xmlns:a16="http://schemas.microsoft.com/office/drawing/2014/main" id="{22B09E84-371C-4B02-8008-D28A1BCC0E0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35988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7603BC1B-032D-417F-9691-8BB5A55C0068}"/>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graphicFrame>
        <p:nvGraphicFramePr>
          <p:cNvPr id="7" name="表格 6">
            <a:extLst>
              <a:ext uri="{FF2B5EF4-FFF2-40B4-BE49-F238E27FC236}">
                <a16:creationId xmlns:a16="http://schemas.microsoft.com/office/drawing/2014/main" id="{84E74C75-A1CB-4627-9C3F-E7CF5E90FA7D}"/>
              </a:ext>
            </a:extLst>
          </p:cNvPr>
          <p:cNvGraphicFramePr>
            <a:graphicFrameLocks noGrp="1"/>
          </p:cNvGraphicFramePr>
          <p:nvPr>
            <p:extLst>
              <p:ext uri="{D42A27DB-BD31-4B8C-83A1-F6EECF244321}">
                <p14:modId xmlns:p14="http://schemas.microsoft.com/office/powerpoint/2010/main" val="1774458658"/>
              </p:ext>
            </p:extLst>
          </p:nvPr>
        </p:nvGraphicFramePr>
        <p:xfrm>
          <a:off x="8724855" y="5030786"/>
          <a:ext cx="1683945" cy="1325564"/>
        </p:xfrm>
        <a:graphic>
          <a:graphicData uri="http://schemas.openxmlformats.org/drawingml/2006/table">
            <a:tbl>
              <a:tblPr firstRow="1" bandRow="1">
                <a:tableStyleId>{5C22544A-7EE6-4342-B048-85BDC9FD1C3A}</a:tableStyleId>
              </a:tblPr>
              <a:tblGrid>
                <a:gridCol w="561315">
                  <a:extLst>
                    <a:ext uri="{9D8B030D-6E8A-4147-A177-3AD203B41FA5}">
                      <a16:colId xmlns:a16="http://schemas.microsoft.com/office/drawing/2014/main" val="290678282"/>
                    </a:ext>
                  </a:extLst>
                </a:gridCol>
                <a:gridCol w="561315">
                  <a:extLst>
                    <a:ext uri="{9D8B030D-6E8A-4147-A177-3AD203B41FA5}">
                      <a16:colId xmlns:a16="http://schemas.microsoft.com/office/drawing/2014/main" val="3787689201"/>
                    </a:ext>
                  </a:extLst>
                </a:gridCol>
                <a:gridCol w="561315">
                  <a:extLst>
                    <a:ext uri="{9D8B030D-6E8A-4147-A177-3AD203B41FA5}">
                      <a16:colId xmlns:a16="http://schemas.microsoft.com/office/drawing/2014/main" val="3083395486"/>
                    </a:ext>
                  </a:extLst>
                </a:gridCol>
              </a:tblGrid>
              <a:tr h="331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84AB8F"/>
                          </a:solidFill>
                          <a:latin typeface="Times New Roman" panose="02020603050405020304" pitchFamily="18" charset="0"/>
                          <a:cs typeface="Times New Roman" panose="02020603050405020304" pitchFamily="18" charset="0"/>
                        </a:rPr>
                        <a:t>■</a:t>
                      </a:r>
                      <a:endParaRPr lang="zh-TW" altLang="en-US" sz="1600" dirty="0">
                        <a:solidFill>
                          <a:srgbClr val="84AB8F"/>
                        </a:solidFill>
                      </a:endParaRPr>
                    </a:p>
                  </a:txBody>
                  <a:tcPr marL="82848" marR="82848" marT="41424" marB="4142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05A22"/>
                          </a:solidFill>
                          <a:latin typeface="Times New Roman" panose="02020603050405020304" pitchFamily="18" charset="0"/>
                          <a:cs typeface="Times New Roman" panose="02020603050405020304" pitchFamily="18" charset="0"/>
                        </a:rPr>
                        <a:t>▲</a:t>
                      </a:r>
                      <a:endParaRPr lang="zh-TW" altLang="en-US" sz="1600" dirty="0">
                        <a:solidFill>
                          <a:srgbClr val="F05A22"/>
                        </a:solidFill>
                      </a:endParaRPr>
                    </a:p>
                  </a:txBody>
                  <a:tcPr marL="82848" marR="82848" marT="41424" marB="4142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FD966"/>
                          </a:solidFill>
                          <a:latin typeface="Times New Roman" panose="02020603050405020304" pitchFamily="18" charset="0"/>
                          <a:cs typeface="Times New Roman" panose="02020603050405020304" pitchFamily="18" charset="0"/>
                        </a:rPr>
                        <a:t>●</a:t>
                      </a:r>
                      <a:endParaRPr lang="zh-TW" altLang="en-US" sz="1600" dirty="0">
                        <a:solidFill>
                          <a:srgbClr val="FFD966"/>
                        </a:solidFill>
                      </a:endParaRPr>
                    </a:p>
                  </a:txBody>
                  <a:tcPr marL="82848" marR="82848" marT="41424" marB="4142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31391">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sz="1600" dirty="0"/>
                        <a:t>1</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31391">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sz="1600" dirty="0"/>
                        <a:t>1</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31391">
                <a:tc>
                  <a:txBody>
                    <a:bodyPr/>
                    <a:lstStyle/>
                    <a:p>
                      <a:pPr algn="ctr"/>
                      <a:r>
                        <a:rPr lang="en-US" altLang="zh-TW" sz="1600" dirty="0"/>
                        <a:t>1</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dirty="0"/>
                        <a:t>0</a:t>
                      </a:r>
                      <a:endParaRPr lang="zh-TW" altLang="en-US" sz="1600" dirty="0"/>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 name="表格 7">
            <a:extLst>
              <a:ext uri="{FF2B5EF4-FFF2-40B4-BE49-F238E27FC236}">
                <a16:creationId xmlns:a16="http://schemas.microsoft.com/office/drawing/2014/main" id="{901C64D6-4AA4-46F7-B081-61A43410210B}"/>
              </a:ext>
            </a:extLst>
          </p:cNvPr>
          <p:cNvGraphicFramePr>
            <a:graphicFrameLocks noGrp="1"/>
          </p:cNvGraphicFramePr>
          <p:nvPr>
            <p:extLst>
              <p:ext uri="{D42A27DB-BD31-4B8C-83A1-F6EECF244321}">
                <p14:modId xmlns:p14="http://schemas.microsoft.com/office/powerpoint/2010/main" val="857261144"/>
              </p:ext>
            </p:extLst>
          </p:nvPr>
        </p:nvGraphicFramePr>
        <p:xfrm>
          <a:off x="8710208" y="711143"/>
          <a:ext cx="1683945" cy="1325564"/>
        </p:xfrm>
        <a:graphic>
          <a:graphicData uri="http://schemas.openxmlformats.org/drawingml/2006/table">
            <a:tbl>
              <a:tblPr firstRow="1" bandRow="1">
                <a:tableStyleId>{5C22544A-7EE6-4342-B048-85BDC9FD1C3A}</a:tableStyleId>
              </a:tblPr>
              <a:tblGrid>
                <a:gridCol w="1683945">
                  <a:extLst>
                    <a:ext uri="{9D8B030D-6E8A-4147-A177-3AD203B41FA5}">
                      <a16:colId xmlns:a16="http://schemas.microsoft.com/office/drawing/2014/main" val="290678282"/>
                    </a:ext>
                  </a:extLst>
                </a:gridCol>
              </a:tblGrid>
              <a:tr h="331391">
                <a:tc>
                  <a:txBody>
                    <a:bodyPr/>
                    <a:lstStyle/>
                    <a:p>
                      <a:pPr algn="ctr"/>
                      <a:r>
                        <a:rPr lang="en-US" altLang="zh-TW" sz="1600" dirty="0">
                          <a:solidFill>
                            <a:schemeClr val="tx1"/>
                          </a:solidFill>
                        </a:rPr>
                        <a:t>Shape</a:t>
                      </a:r>
                      <a:endParaRPr lang="zh-TW" altLang="en-US" sz="1600" dirty="0">
                        <a:solidFill>
                          <a:schemeClr val="tx1"/>
                        </a:solidFill>
                      </a:endParaRPr>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31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84AB8F"/>
                          </a:solidFill>
                          <a:latin typeface="Times New Roman" panose="02020603050405020304" pitchFamily="18" charset="0"/>
                          <a:cs typeface="Times New Roman" panose="02020603050405020304" pitchFamily="18" charset="0"/>
                        </a:rPr>
                        <a:t>■</a:t>
                      </a:r>
                      <a:endParaRPr lang="zh-TW" altLang="en-US" sz="1600" dirty="0">
                        <a:solidFill>
                          <a:srgbClr val="84AB8F"/>
                        </a:solidFill>
                      </a:endParaRPr>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31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05A22"/>
                          </a:solidFill>
                          <a:latin typeface="Times New Roman" panose="02020603050405020304" pitchFamily="18" charset="0"/>
                          <a:cs typeface="Times New Roman" panose="02020603050405020304" pitchFamily="18" charset="0"/>
                        </a:rPr>
                        <a:t>▲</a:t>
                      </a:r>
                      <a:endParaRPr lang="zh-TW" altLang="en-US" sz="1600" dirty="0">
                        <a:solidFill>
                          <a:srgbClr val="F05A22"/>
                        </a:solidFill>
                      </a:endParaRPr>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31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FD966"/>
                          </a:solidFill>
                          <a:latin typeface="Times New Roman" panose="02020603050405020304" pitchFamily="18" charset="0"/>
                          <a:cs typeface="Times New Roman" panose="02020603050405020304" pitchFamily="18" charset="0"/>
                        </a:rPr>
                        <a:t>●</a:t>
                      </a:r>
                      <a:endParaRPr lang="zh-TW" altLang="en-US" sz="1600" dirty="0">
                        <a:solidFill>
                          <a:srgbClr val="FFD966"/>
                        </a:solidFill>
                      </a:endParaRPr>
                    </a:p>
                  </a:txBody>
                  <a:tcPr marL="82848" marR="82848" marT="41424" marB="41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pSp>
        <p:nvGrpSpPr>
          <p:cNvPr id="9" name="群組 8">
            <a:extLst>
              <a:ext uri="{FF2B5EF4-FFF2-40B4-BE49-F238E27FC236}">
                <a16:creationId xmlns:a16="http://schemas.microsoft.com/office/drawing/2014/main" id="{A1A1A39C-C268-493A-9A93-AB16AC11BAC6}"/>
              </a:ext>
            </a:extLst>
          </p:cNvPr>
          <p:cNvGrpSpPr/>
          <p:nvPr/>
        </p:nvGrpSpPr>
        <p:grpSpPr>
          <a:xfrm>
            <a:off x="8778210" y="2279683"/>
            <a:ext cx="1577234" cy="2298633"/>
            <a:chOff x="6298311" y="1441310"/>
            <a:chExt cx="2363052" cy="3443869"/>
          </a:xfrm>
        </p:grpSpPr>
        <p:grpSp>
          <p:nvGrpSpPr>
            <p:cNvPr id="10" name="群組 9">
              <a:extLst>
                <a:ext uri="{FF2B5EF4-FFF2-40B4-BE49-F238E27FC236}">
                  <a16:creationId xmlns:a16="http://schemas.microsoft.com/office/drawing/2014/main" id="{5AFCF6CD-C78B-4495-99FA-8628EF9CD60B}"/>
                </a:ext>
              </a:extLst>
            </p:cNvPr>
            <p:cNvGrpSpPr/>
            <p:nvPr/>
          </p:nvGrpSpPr>
          <p:grpSpPr>
            <a:xfrm>
              <a:off x="6298311" y="1441310"/>
              <a:ext cx="2363052" cy="3443869"/>
              <a:chOff x="6642058" y="1640098"/>
              <a:chExt cx="2008401" cy="2927007"/>
            </a:xfrm>
          </p:grpSpPr>
          <p:grpSp>
            <p:nvGrpSpPr>
              <p:cNvPr id="12" name="群組 11">
                <a:extLst>
                  <a:ext uri="{FF2B5EF4-FFF2-40B4-BE49-F238E27FC236}">
                    <a16:creationId xmlns:a16="http://schemas.microsoft.com/office/drawing/2014/main" id="{1265701B-B18D-46D5-87EF-5DDCFC1EEA8E}"/>
                  </a:ext>
                </a:extLst>
              </p:cNvPr>
              <p:cNvGrpSpPr/>
              <p:nvPr/>
            </p:nvGrpSpPr>
            <p:grpSpPr>
              <a:xfrm>
                <a:off x="6738752" y="1640098"/>
                <a:ext cx="1900815" cy="1215380"/>
                <a:chOff x="6711562" y="1405487"/>
                <a:chExt cx="1900815" cy="1215380"/>
              </a:xfrm>
            </p:grpSpPr>
            <p:sp>
              <p:nvSpPr>
                <p:cNvPr id="30" name="等腰三角形 29">
                  <a:extLst>
                    <a:ext uri="{FF2B5EF4-FFF2-40B4-BE49-F238E27FC236}">
                      <a16:creationId xmlns:a16="http://schemas.microsoft.com/office/drawing/2014/main" id="{E2EC4BDD-9F65-439C-B974-20C80C1B0230}"/>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等腰三角形 30">
                  <a:extLst>
                    <a:ext uri="{FF2B5EF4-FFF2-40B4-BE49-F238E27FC236}">
                      <a16:creationId xmlns:a16="http://schemas.microsoft.com/office/drawing/2014/main" id="{8E75F8A2-F3FB-42A7-9FED-9573E94BB591}"/>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51D10955-E99D-4034-9905-93F14A0A9452}"/>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F577FA5E-46FC-43EC-86CA-42D84042949D}"/>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2749F149-707A-4133-8E47-41FB6A513D86}"/>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D7459A80-3A90-44F0-B101-AB49515C958A}"/>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等腰三角形 35">
                  <a:extLst>
                    <a:ext uri="{FF2B5EF4-FFF2-40B4-BE49-F238E27FC236}">
                      <a16:creationId xmlns:a16="http://schemas.microsoft.com/office/drawing/2014/main" id="{96C36323-F9F4-4F72-9C4E-A13058AA4812}"/>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22145399-1242-45C9-A9B5-185013747FDE}"/>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E6F53233-6A71-4EE6-AC37-2F3E63F337EF}"/>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a:extLst>
                    <a:ext uri="{FF2B5EF4-FFF2-40B4-BE49-F238E27FC236}">
                      <a16:creationId xmlns:a16="http://schemas.microsoft.com/office/drawing/2014/main" id="{C6995A0D-5662-48CE-BD14-AB6B84135B1C}"/>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C8CF2C1F-23AB-4266-A3F6-B501039168F4}"/>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等腰三角形 40">
                  <a:extLst>
                    <a:ext uri="{FF2B5EF4-FFF2-40B4-BE49-F238E27FC236}">
                      <a16:creationId xmlns:a16="http://schemas.microsoft.com/office/drawing/2014/main" id="{58F65BF7-BEFC-4FC1-9440-749419E4C4CF}"/>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等腰三角形 41">
                  <a:extLst>
                    <a:ext uri="{FF2B5EF4-FFF2-40B4-BE49-F238E27FC236}">
                      <a16:creationId xmlns:a16="http://schemas.microsoft.com/office/drawing/2014/main" id="{923415C3-E52E-4B4B-9C29-D9CE4EE7AA25}"/>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等腰三角形 42">
                  <a:extLst>
                    <a:ext uri="{FF2B5EF4-FFF2-40B4-BE49-F238E27FC236}">
                      <a16:creationId xmlns:a16="http://schemas.microsoft.com/office/drawing/2014/main" id="{0870422C-F0B6-455C-BFDD-874EE894AF61}"/>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等腰三角形 43">
                  <a:extLst>
                    <a:ext uri="{FF2B5EF4-FFF2-40B4-BE49-F238E27FC236}">
                      <a16:creationId xmlns:a16="http://schemas.microsoft.com/office/drawing/2014/main" id="{02EF0699-AA62-45D5-8993-8CDF9AB263C8}"/>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等腰三角形 44">
                  <a:extLst>
                    <a:ext uri="{FF2B5EF4-FFF2-40B4-BE49-F238E27FC236}">
                      <a16:creationId xmlns:a16="http://schemas.microsoft.com/office/drawing/2014/main" id="{C5974E1B-449E-44C4-88A1-306B0835221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D6011AE3-65B3-47FB-B233-81058FEF29DE}"/>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D64CF43F-F35D-40E4-8F29-67ABB6729FD4}"/>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4DA2FECE-921E-40E0-9905-B742DFD040D8}"/>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F2EA68AF-B379-41CD-A59C-4FDAFF779752}"/>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99DDFEB8-CFD8-4EEE-8DC7-ED5DDE293D2D}"/>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a:extLst>
                    <a:ext uri="{FF2B5EF4-FFF2-40B4-BE49-F238E27FC236}">
                      <a16:creationId xmlns:a16="http://schemas.microsoft.com/office/drawing/2014/main" id="{6BAFD80F-F116-4F6E-86C5-820A54AC1C57}"/>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450F6DA0-AE43-4EC2-B217-8AD87D2FB599}"/>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等腰三角形 52">
                  <a:extLst>
                    <a:ext uri="{FF2B5EF4-FFF2-40B4-BE49-F238E27FC236}">
                      <a16:creationId xmlns:a16="http://schemas.microsoft.com/office/drawing/2014/main" id="{178FB303-5263-456E-86A6-DC000C4A1B42}"/>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等腰三角形 53">
                  <a:extLst>
                    <a:ext uri="{FF2B5EF4-FFF2-40B4-BE49-F238E27FC236}">
                      <a16:creationId xmlns:a16="http://schemas.microsoft.com/office/drawing/2014/main" id="{1F0DCE7E-9A6D-4E9A-AA07-1AC56C7D6EB8}"/>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6A0E3E7-EDD8-47C8-9F96-38FE6522C39B}"/>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a:extLst>
                    <a:ext uri="{FF2B5EF4-FFF2-40B4-BE49-F238E27FC236}">
                      <a16:creationId xmlns:a16="http://schemas.microsoft.com/office/drawing/2014/main" id="{B437CDAA-2752-4B69-8C98-2D2F04150A6B}"/>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B1EECF2A-A695-4966-AFA1-61D3A797D622}"/>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3" name="群組 12">
                <a:extLst>
                  <a:ext uri="{FF2B5EF4-FFF2-40B4-BE49-F238E27FC236}">
                    <a16:creationId xmlns:a16="http://schemas.microsoft.com/office/drawing/2014/main" id="{DE019B77-26FF-4A74-B40E-A209DD778EC4}"/>
                  </a:ext>
                </a:extLst>
              </p:cNvPr>
              <p:cNvGrpSpPr/>
              <p:nvPr/>
            </p:nvGrpSpPr>
            <p:grpSpPr>
              <a:xfrm>
                <a:off x="6880309" y="3811148"/>
                <a:ext cx="1523242" cy="755957"/>
                <a:chOff x="6876925" y="3553747"/>
                <a:chExt cx="1523242" cy="755957"/>
              </a:xfrm>
            </p:grpSpPr>
            <p:sp>
              <p:nvSpPr>
                <p:cNvPr id="20" name="矩形 19">
                  <a:extLst>
                    <a:ext uri="{FF2B5EF4-FFF2-40B4-BE49-F238E27FC236}">
                      <a16:creationId xmlns:a16="http://schemas.microsoft.com/office/drawing/2014/main" id="{C3DBA90F-0090-4687-9C3C-99397671FA3A}"/>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ED71C54E-C96D-4986-B91E-5D72732DEE61}"/>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9D54C004-22B1-465B-9D21-B76550F2D8DE}"/>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3" name="群組 22">
                  <a:extLst>
                    <a:ext uri="{FF2B5EF4-FFF2-40B4-BE49-F238E27FC236}">
                      <a16:creationId xmlns:a16="http://schemas.microsoft.com/office/drawing/2014/main" id="{6038EDC1-DBFE-49D2-88F9-6ADA90B2521D}"/>
                    </a:ext>
                  </a:extLst>
                </p:cNvPr>
                <p:cNvGrpSpPr/>
                <p:nvPr/>
              </p:nvGrpSpPr>
              <p:grpSpPr>
                <a:xfrm>
                  <a:off x="7542042" y="3572485"/>
                  <a:ext cx="196850" cy="737219"/>
                  <a:chOff x="7542042" y="3572485"/>
                  <a:chExt cx="196850" cy="737219"/>
                </a:xfrm>
              </p:grpSpPr>
              <p:sp>
                <p:nvSpPr>
                  <p:cNvPr id="27" name="橢圓 26">
                    <a:extLst>
                      <a:ext uri="{FF2B5EF4-FFF2-40B4-BE49-F238E27FC236}">
                        <a16:creationId xmlns:a16="http://schemas.microsoft.com/office/drawing/2014/main" id="{C757D07F-D320-42FB-82B2-26740167E54A}"/>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014E20EB-3605-4EE6-93FD-D3F01F8AC3F6}"/>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60953C35-5F1A-4608-960C-875C94D42A92}"/>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等腰三角形 23">
                  <a:extLst>
                    <a:ext uri="{FF2B5EF4-FFF2-40B4-BE49-F238E27FC236}">
                      <a16:creationId xmlns:a16="http://schemas.microsoft.com/office/drawing/2014/main" id="{28CE27AD-425D-4C51-8734-FDF0B6C8F236}"/>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等腰三角形 24">
                  <a:extLst>
                    <a:ext uri="{FF2B5EF4-FFF2-40B4-BE49-F238E27FC236}">
                      <a16:creationId xmlns:a16="http://schemas.microsoft.com/office/drawing/2014/main" id="{FA1BD03E-1725-499E-AD9D-50E5A903C64C}"/>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等腰三角形 25">
                  <a:extLst>
                    <a:ext uri="{FF2B5EF4-FFF2-40B4-BE49-F238E27FC236}">
                      <a16:creationId xmlns:a16="http://schemas.microsoft.com/office/drawing/2014/main" id="{05E13A99-07B4-481C-9585-1C15D0647B6C}"/>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a:extLst>
                  <a:ext uri="{FF2B5EF4-FFF2-40B4-BE49-F238E27FC236}">
                    <a16:creationId xmlns:a16="http://schemas.microsoft.com/office/drawing/2014/main" id="{63BF5961-7B69-4E61-AE02-DCB2AE8D71D4}"/>
                  </a:ext>
                </a:extLst>
              </p:cNvPr>
              <p:cNvGrpSpPr/>
              <p:nvPr/>
            </p:nvGrpSpPr>
            <p:grpSpPr>
              <a:xfrm>
                <a:off x="6642058" y="2676873"/>
                <a:ext cx="2008401" cy="1054099"/>
                <a:chOff x="6638674" y="2419472"/>
                <a:chExt cx="2008401" cy="1054099"/>
              </a:xfrm>
            </p:grpSpPr>
            <p:sp>
              <p:nvSpPr>
                <p:cNvPr id="15" name="手繪多邊形: 圖案 14">
                  <a:extLst>
                    <a:ext uri="{FF2B5EF4-FFF2-40B4-BE49-F238E27FC236}">
                      <a16:creationId xmlns:a16="http://schemas.microsoft.com/office/drawing/2014/main" id="{7A5B266F-02A5-4F2B-9C71-9E0519416E93}"/>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6" name="群組 15">
                  <a:extLst>
                    <a:ext uri="{FF2B5EF4-FFF2-40B4-BE49-F238E27FC236}">
                      <a16:creationId xmlns:a16="http://schemas.microsoft.com/office/drawing/2014/main" id="{D0862751-1731-47F5-B941-D9411B091A3E}"/>
                    </a:ext>
                  </a:extLst>
                </p:cNvPr>
                <p:cNvGrpSpPr/>
                <p:nvPr/>
              </p:nvGrpSpPr>
              <p:grpSpPr>
                <a:xfrm>
                  <a:off x="6638674" y="2485750"/>
                  <a:ext cx="2008401" cy="53940"/>
                  <a:chOff x="6360555" y="1917949"/>
                  <a:chExt cx="1989453" cy="53940"/>
                </a:xfrm>
              </p:grpSpPr>
              <p:sp>
                <p:nvSpPr>
                  <p:cNvPr id="17" name="矩形 16">
                    <a:extLst>
                      <a:ext uri="{FF2B5EF4-FFF2-40B4-BE49-F238E27FC236}">
                        <a16:creationId xmlns:a16="http://schemas.microsoft.com/office/drawing/2014/main" id="{F731D859-CC75-4394-8F41-1591DD38B235}"/>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矩形 17">
                    <a:extLst>
                      <a:ext uri="{FF2B5EF4-FFF2-40B4-BE49-F238E27FC236}">
                        <a16:creationId xmlns:a16="http://schemas.microsoft.com/office/drawing/2014/main" id="{FDD85779-DB83-4C69-93EA-B5FFE138D197}"/>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19" name="矩形 18">
                    <a:extLst>
                      <a:ext uri="{FF2B5EF4-FFF2-40B4-BE49-F238E27FC236}">
                        <a16:creationId xmlns:a16="http://schemas.microsoft.com/office/drawing/2014/main" id="{59E41050-69D2-4E33-9DDF-1A21371FDDEE}"/>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sp>
          <p:nvSpPr>
            <p:cNvPr id="11" name="文字方塊 10">
              <a:extLst>
                <a:ext uri="{FF2B5EF4-FFF2-40B4-BE49-F238E27FC236}">
                  <a16:creationId xmlns:a16="http://schemas.microsoft.com/office/drawing/2014/main" id="{1BFE20BB-1FBD-483E-826D-E97752E30AB7}"/>
                </a:ext>
              </a:extLst>
            </p:cNvPr>
            <p:cNvSpPr txBox="1"/>
            <p:nvPr/>
          </p:nvSpPr>
          <p:spPr>
            <a:xfrm>
              <a:off x="6499340" y="2832133"/>
              <a:ext cx="1955327" cy="456918"/>
            </a:xfrm>
            <a:prstGeom prst="rect">
              <a:avLst/>
            </a:prstGeom>
            <a:noFill/>
          </p:spPr>
          <p:txBody>
            <a:bodyPr wrap="square" rtlCol="0">
              <a:spAutoFit/>
            </a:bodyPr>
            <a:lstStyle/>
            <a:p>
              <a:pPr algn="ctr"/>
              <a:r>
                <a:rPr lang="en-US" altLang="zh-TW" sz="1600" b="1" dirty="0">
                  <a:solidFill>
                    <a:srgbClr val="F8F8F8"/>
                  </a:solidFill>
                  <a:latin typeface="Nunito Bold" panose="02020500000000000000" charset="0"/>
                </a:rPr>
                <a:t>ENCODER</a:t>
              </a:r>
              <a:endParaRPr lang="zh-TW" altLang="en-US" sz="1600" b="1" dirty="0">
                <a:solidFill>
                  <a:srgbClr val="F8F8F8"/>
                </a:solidFill>
                <a:latin typeface="Nunito Bold" panose="02020500000000000000" charset="0"/>
              </a:endParaRPr>
            </a:p>
          </p:txBody>
        </p:sp>
      </p:grpSp>
      <p:sp>
        <p:nvSpPr>
          <p:cNvPr id="58" name="頁尾版面配置區 3">
            <a:extLst>
              <a:ext uri="{FF2B5EF4-FFF2-40B4-BE49-F238E27FC236}">
                <a16:creationId xmlns:a16="http://schemas.microsoft.com/office/drawing/2014/main" id="{4B29A0D5-7187-4662-B82E-B3B34328FA1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pic>
        <p:nvPicPr>
          <p:cNvPr id="2050" name="Picture 2">
            <a:extLst>
              <a:ext uri="{FF2B5EF4-FFF2-40B4-BE49-F238E27FC236}">
                <a16:creationId xmlns:a16="http://schemas.microsoft.com/office/drawing/2014/main" id="{1EBFF08F-2FEB-4112-9D0B-5CD6B8F69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921" y="1105828"/>
            <a:ext cx="2984664" cy="497444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
            <a:extLst>
              <a:ext uri="{FF2B5EF4-FFF2-40B4-BE49-F238E27FC236}">
                <a16:creationId xmlns:a16="http://schemas.microsoft.com/office/drawing/2014/main" id="{3364BDC7-AE10-47A1-A5DE-7C4598812036}"/>
              </a:ext>
            </a:extLst>
          </p:cNvPr>
          <p:cNvSpPr txBox="1"/>
          <p:nvPr/>
        </p:nvSpPr>
        <p:spPr>
          <a:xfrm>
            <a:off x="838201" y="2081320"/>
            <a:ext cx="3981822" cy="2576346"/>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Variable encoding is need for transforming the categorical data.</a:t>
            </a:r>
            <a:r>
              <a:rPr lang="zh-TW" altLang="en-US" dirty="0">
                <a:solidFill>
                  <a:srgbClr val="000000"/>
                </a:solidFill>
                <a:latin typeface="Nunito Light"/>
              </a:rPr>
              <a:t> </a:t>
            </a:r>
            <a:r>
              <a:rPr lang="en-US" altLang="zh-TW" dirty="0">
                <a:solidFill>
                  <a:srgbClr val="000000"/>
                </a:solidFill>
                <a:latin typeface="Nunito Light"/>
              </a:rPr>
              <a:t>Many encoding method had been invented to fulfill such task. Among all, One hot encoding is the one of the most commonly used method.</a:t>
            </a:r>
          </a:p>
        </p:txBody>
      </p:sp>
    </p:spTree>
    <p:extLst>
      <p:ext uri="{BB962C8B-B14F-4D97-AF65-F5344CB8AC3E}">
        <p14:creationId xmlns:p14="http://schemas.microsoft.com/office/powerpoint/2010/main" val="406345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a:extLst>
              <a:ext uri="{FF2B5EF4-FFF2-40B4-BE49-F238E27FC236}">
                <a16:creationId xmlns:a16="http://schemas.microsoft.com/office/drawing/2014/main" id="{F5295016-E1A9-4A59-BB42-17AA4DD0E808}"/>
              </a:ext>
            </a:extLst>
          </p:cNvPr>
          <p:cNvGraphicFramePr>
            <a:graphicFrameLocks noGrp="1"/>
          </p:cNvGraphicFramePr>
          <p:nvPr>
            <p:extLst>
              <p:ext uri="{D42A27DB-BD31-4B8C-83A1-F6EECF244321}">
                <p14:modId xmlns:p14="http://schemas.microsoft.com/office/powerpoint/2010/main" val="1477067849"/>
              </p:ext>
            </p:extLst>
          </p:nvPr>
        </p:nvGraphicFramePr>
        <p:xfrm>
          <a:off x="667133" y="1542844"/>
          <a:ext cx="1441067" cy="2090190"/>
        </p:xfrm>
        <a:graphic>
          <a:graphicData uri="http://schemas.openxmlformats.org/drawingml/2006/table">
            <a:tbl>
              <a:tblPr firstRow="1" bandRow="1">
                <a:tableStyleId>{5C22544A-7EE6-4342-B048-85BDC9FD1C3A}</a:tableStyleId>
              </a:tblPr>
              <a:tblGrid>
                <a:gridCol w="304417">
                  <a:extLst>
                    <a:ext uri="{9D8B030D-6E8A-4147-A177-3AD203B41FA5}">
                      <a16:colId xmlns:a16="http://schemas.microsoft.com/office/drawing/2014/main" val="1274242888"/>
                    </a:ext>
                  </a:extLst>
                </a:gridCol>
                <a:gridCol w="1136650">
                  <a:extLst>
                    <a:ext uri="{9D8B030D-6E8A-4147-A177-3AD203B41FA5}">
                      <a16:colId xmlns:a16="http://schemas.microsoft.com/office/drawing/2014/main" val="1965267738"/>
                    </a:ext>
                  </a:extLst>
                </a:gridCol>
              </a:tblGrid>
              <a:tr h="418038">
                <a:tc rowSpan="5">
                  <a:txBody>
                    <a:bodyPr/>
                    <a:lstStyle/>
                    <a:p>
                      <a:pPr algn="ctr"/>
                      <a:r>
                        <a:rPr lang="en-US" altLang="zh-TW" sz="1600" b="1" kern="1200" dirty="0">
                          <a:solidFill>
                            <a:schemeClr val="lt1"/>
                          </a:solidFill>
                          <a:latin typeface="+mn-lt"/>
                          <a:ea typeface="+mn-ea"/>
                          <a:cs typeface="+mn-cs"/>
                        </a:rPr>
                        <a:t>Categorical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C00000"/>
                    </a:solidFill>
                  </a:tcPr>
                </a:tc>
                <a:tc>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mpd="sng">
                      <a:noFill/>
                    </a:lnB>
                    <a:solidFill>
                      <a:srgbClr val="C47660"/>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Cow</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C0000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Tuna</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Frog</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pic>
        <p:nvPicPr>
          <p:cNvPr id="7" name="圖片 6">
            <a:extLst>
              <a:ext uri="{FF2B5EF4-FFF2-40B4-BE49-F238E27FC236}">
                <a16:creationId xmlns:a16="http://schemas.microsoft.com/office/drawing/2014/main" id="{5B9B7661-907F-4899-BC8A-F23840AC8ECF}"/>
              </a:ext>
            </a:extLst>
          </p:cNvPr>
          <p:cNvPicPr>
            <a:picLocks noChangeAspect="1"/>
          </p:cNvPicPr>
          <p:nvPr/>
        </p:nvPicPr>
        <p:blipFill rotWithShape="1">
          <a:blip r:embed="rId3"/>
          <a:srcRect l="4354" r="35947" b="30208"/>
          <a:stretch/>
        </p:blipFill>
        <p:spPr>
          <a:xfrm>
            <a:off x="6882653" y="3223633"/>
            <a:ext cx="4471147" cy="3229860"/>
          </a:xfrm>
          <a:prstGeom prst="rect">
            <a:avLst/>
          </a:prstGeom>
        </p:spPr>
      </p:pic>
      <p:sp>
        <p:nvSpPr>
          <p:cNvPr id="8" name="標題 1">
            <a:extLst>
              <a:ext uri="{FF2B5EF4-FFF2-40B4-BE49-F238E27FC236}">
                <a16:creationId xmlns:a16="http://schemas.microsoft.com/office/drawing/2014/main" id="{93010EFE-F7EE-4161-9847-9CA62B997FB6}"/>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pic>
        <p:nvPicPr>
          <p:cNvPr id="11" name="圖片 10">
            <a:extLst>
              <a:ext uri="{FF2B5EF4-FFF2-40B4-BE49-F238E27FC236}">
                <a16:creationId xmlns:a16="http://schemas.microsoft.com/office/drawing/2014/main" id="{47F62B32-5405-4725-9BE9-5506D893FC30}"/>
              </a:ext>
            </a:extLst>
          </p:cNvPr>
          <p:cNvPicPr>
            <a:picLocks noChangeAspect="1"/>
          </p:cNvPicPr>
          <p:nvPr/>
        </p:nvPicPr>
        <p:blipFill rotWithShape="1">
          <a:blip r:embed="rId4"/>
          <a:srcRect t="14838" b="22004"/>
          <a:stretch/>
        </p:blipFill>
        <p:spPr>
          <a:xfrm>
            <a:off x="7009265" y="1859818"/>
            <a:ext cx="4344535" cy="1325563"/>
          </a:xfrm>
          <a:prstGeom prst="rect">
            <a:avLst/>
          </a:prstGeom>
        </p:spPr>
      </p:pic>
      <p:graphicFrame>
        <p:nvGraphicFramePr>
          <p:cNvPr id="14" name="表格 13">
            <a:extLst>
              <a:ext uri="{FF2B5EF4-FFF2-40B4-BE49-F238E27FC236}">
                <a16:creationId xmlns:a16="http://schemas.microsoft.com/office/drawing/2014/main" id="{1A88C061-ACB1-4B27-AD58-FFC06FDCD7C6}"/>
              </a:ext>
            </a:extLst>
          </p:cNvPr>
          <p:cNvGraphicFramePr>
            <a:graphicFrameLocks noGrp="1"/>
          </p:cNvGraphicFramePr>
          <p:nvPr>
            <p:extLst>
              <p:ext uri="{D42A27DB-BD31-4B8C-83A1-F6EECF244321}">
                <p14:modId xmlns:p14="http://schemas.microsoft.com/office/powerpoint/2010/main" val="2575092962"/>
              </p:ext>
            </p:extLst>
          </p:nvPr>
        </p:nvGraphicFramePr>
        <p:xfrm>
          <a:off x="667133" y="3848122"/>
          <a:ext cx="4980422" cy="2508228"/>
        </p:xfrm>
        <a:graphic>
          <a:graphicData uri="http://schemas.openxmlformats.org/drawingml/2006/table">
            <a:tbl>
              <a:tblPr firstRow="1" bandRow="1">
                <a:tableStyleId>{5C22544A-7EE6-4342-B048-85BDC9FD1C3A}</a:tableStyleId>
              </a:tblPr>
              <a:tblGrid>
                <a:gridCol w="313942">
                  <a:extLst>
                    <a:ext uri="{9D8B030D-6E8A-4147-A177-3AD203B41FA5}">
                      <a16:colId xmlns:a16="http://schemas.microsoft.com/office/drawing/2014/main" val="3433940825"/>
                    </a:ext>
                  </a:extLst>
                </a:gridCol>
                <a:gridCol w="583310">
                  <a:extLst>
                    <a:ext uri="{9D8B030D-6E8A-4147-A177-3AD203B41FA5}">
                      <a16:colId xmlns:a16="http://schemas.microsoft.com/office/drawing/2014/main" val="2260549720"/>
                    </a:ext>
                  </a:extLst>
                </a:gridCol>
                <a:gridCol w="583310">
                  <a:extLst>
                    <a:ext uri="{9D8B030D-6E8A-4147-A177-3AD203B41FA5}">
                      <a16:colId xmlns:a16="http://schemas.microsoft.com/office/drawing/2014/main" val="1617252258"/>
                    </a:ext>
                  </a:extLst>
                </a:gridCol>
                <a:gridCol w="583310">
                  <a:extLst>
                    <a:ext uri="{9D8B030D-6E8A-4147-A177-3AD203B41FA5}">
                      <a16:colId xmlns:a16="http://schemas.microsoft.com/office/drawing/2014/main" val="3515302988"/>
                    </a:ext>
                  </a:extLst>
                </a:gridCol>
                <a:gridCol w="583310">
                  <a:extLst>
                    <a:ext uri="{9D8B030D-6E8A-4147-A177-3AD203B41FA5}">
                      <a16:colId xmlns:a16="http://schemas.microsoft.com/office/drawing/2014/main" val="2275823469"/>
                    </a:ext>
                  </a:extLst>
                </a:gridCol>
                <a:gridCol w="583310">
                  <a:extLst>
                    <a:ext uri="{9D8B030D-6E8A-4147-A177-3AD203B41FA5}">
                      <a16:colId xmlns:a16="http://schemas.microsoft.com/office/drawing/2014/main" val="1225509667"/>
                    </a:ext>
                  </a:extLst>
                </a:gridCol>
                <a:gridCol w="583310">
                  <a:extLst>
                    <a:ext uri="{9D8B030D-6E8A-4147-A177-3AD203B41FA5}">
                      <a16:colId xmlns:a16="http://schemas.microsoft.com/office/drawing/2014/main" val="850758534"/>
                    </a:ext>
                  </a:extLst>
                </a:gridCol>
                <a:gridCol w="583310">
                  <a:extLst>
                    <a:ext uri="{9D8B030D-6E8A-4147-A177-3AD203B41FA5}">
                      <a16:colId xmlns:a16="http://schemas.microsoft.com/office/drawing/2014/main" val="2414541375"/>
                    </a:ext>
                  </a:extLst>
                </a:gridCol>
                <a:gridCol w="583310">
                  <a:extLst>
                    <a:ext uri="{9D8B030D-6E8A-4147-A177-3AD203B41FA5}">
                      <a16:colId xmlns:a16="http://schemas.microsoft.com/office/drawing/2014/main" val="3785933044"/>
                    </a:ext>
                  </a:extLst>
                </a:gridCol>
              </a:tblGrid>
              <a:tr h="418038">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t>Binary</a:t>
                      </a:r>
                      <a:endParaRPr lang="zh-TW" altLang="en-US" sz="1600" dirty="0"/>
                    </a:p>
                  </a:txBody>
                  <a:tcPr marL="60078" marR="60078" marT="30040" marB="30040" vert="eaVert" anchor="ctr">
                    <a:lnL w="38100" cap="flat" cmpd="sng" algn="ctr">
                      <a:solidFill>
                        <a:srgbClr val="1F4E79"/>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1F4E79"/>
                      </a:solidFill>
                      <a:prstDash val="solid"/>
                      <a:round/>
                      <a:headEnd type="none" w="med" len="med"/>
                      <a:tailEnd type="none" w="med" len="med"/>
                    </a:lnT>
                    <a:lnB w="38100" cap="flat" cmpd="sng" algn="ctr">
                      <a:solidFill>
                        <a:srgbClr val="1F4E79"/>
                      </a:solidFill>
                      <a:prstDash val="solid"/>
                      <a:round/>
                      <a:headEnd type="none" w="med" len="med"/>
                      <a:tailEnd type="none" w="med" len="med"/>
                    </a:lnB>
                    <a:solidFill>
                      <a:srgbClr val="1F4E79"/>
                    </a:solidFill>
                  </a:tcPr>
                </a:tc>
                <a:tc gridSpan="8">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R w="38100" cap="flat" cmpd="sng" algn="ctr">
                      <a:solidFill>
                        <a:srgbClr val="14365D"/>
                      </a:solidFill>
                      <a:prstDash val="solid"/>
                      <a:round/>
                      <a:headEnd type="none" w="med" len="med"/>
                      <a:tailEnd type="none" w="med" len="med"/>
                    </a:lnR>
                    <a:lnT w="38100" cap="flat" cmpd="sng" algn="ctr">
                      <a:solidFill>
                        <a:srgbClr val="1F4E79"/>
                      </a:solidFill>
                      <a:prstDash val="solid"/>
                      <a:round/>
                      <a:headEnd type="none" w="med" len="med"/>
                      <a:tailEnd type="none" w="med" len="med"/>
                    </a:lnT>
                    <a:lnB w="38100" cmpd="sng">
                      <a:noFill/>
                    </a:lnB>
                    <a:solidFill>
                      <a:srgbClr val="C476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F8F8F8"/>
                    </a:solidFill>
                  </a:tcPr>
                </a:tc>
                <a:extLst>
                  <a:ext uri="{0D108BD9-81ED-4DB2-BD59-A6C34878D82A}">
                    <a16:rowId xmlns:a16="http://schemas.microsoft.com/office/drawing/2014/main" val="3658844198"/>
                  </a:ext>
                </a:extLst>
              </a:tr>
              <a:tr h="418038">
                <a:tc vMerge="1">
                  <a:txBody>
                    <a:bodyPr/>
                    <a:lstStyle/>
                    <a:p>
                      <a:pPr algn="ct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Tuna</a:t>
                      </a:r>
                      <a:endParaRPr lang="zh-TW" altLang="en-US" sz="1200" b="1" dirty="0">
                        <a:solidFill>
                          <a:schemeClr val="bg1"/>
                        </a:solidFill>
                      </a:endParaRPr>
                    </a:p>
                  </a:txBody>
                  <a:tcPr marL="60078" marR="60078" marT="30040" marB="30040" anchor="ctr">
                    <a:lnL w="12700" cap="flat" cmpd="sng" algn="ctr">
                      <a:noFill/>
                      <a:prstDash val="solid"/>
                      <a:round/>
                      <a:headEnd type="none" w="med" len="med"/>
                      <a:tailEnd type="none" w="med" len="med"/>
                    </a:lnL>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Frog</a:t>
                      </a:r>
                      <a:endParaRPr lang="zh-TW" altLang="en-US" sz="1200" dirty="0"/>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Goat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Dog</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endParaRPr lang="zh-TW" altLang="en-US" sz="1200" dirty="0">
                        <a:solidFill>
                          <a:schemeClr val="tx1"/>
                        </a:solidFill>
                      </a:endParaRPr>
                    </a:p>
                  </a:txBody>
                  <a:tcPr marL="60078" marR="60078" marT="30040" marB="30040" anchor="ctr">
                    <a:lnT w="38100" cmpd="sng">
                      <a:noFill/>
                    </a:lnT>
                    <a:lnB w="38100" cap="flat" cmpd="sng" algn="ctr">
                      <a:solidFill>
                        <a:srgbClr val="1F4E79"/>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Cow</a:t>
                      </a:r>
                      <a:endParaRPr lang="zh-TW" altLang="en-US" sz="1200" b="1" dirty="0">
                        <a:solidFill>
                          <a:schemeClr val="bg1"/>
                        </a:solidFill>
                      </a:endParaRPr>
                    </a:p>
                  </a:txBody>
                  <a:tcPr marL="60078" marR="60078" marT="30040" marB="30040" anchor="ctr">
                    <a:lnR w="38100" cap="flat" cmpd="sng" algn="ctr">
                      <a:solidFill>
                        <a:srgbClr val="14365D"/>
                      </a:solidFill>
                      <a:prstDash val="solid"/>
                      <a:round/>
                      <a:headEnd type="none" w="med" len="med"/>
                      <a:tailEnd type="none" w="med" len="med"/>
                    </a:lnR>
                    <a:lnT w="38100" cmpd="sng">
                      <a:noFill/>
                    </a:lnT>
                    <a:lnB w="38100" cmpd="sng">
                      <a:noFill/>
                    </a:lnB>
                    <a:solidFill>
                      <a:srgbClr val="14365D"/>
                    </a:solidFill>
                  </a:tcPr>
                </a:tc>
                <a:extLst>
                  <a:ext uri="{0D108BD9-81ED-4DB2-BD59-A6C34878D82A}">
                    <a16:rowId xmlns:a16="http://schemas.microsoft.com/office/drawing/2014/main" val="423804943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4365D"/>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4365D"/>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4365D"/>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4365D"/>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pSp>
        <p:nvGrpSpPr>
          <p:cNvPr id="16" name="群組 15">
            <a:extLst>
              <a:ext uri="{FF2B5EF4-FFF2-40B4-BE49-F238E27FC236}">
                <a16:creationId xmlns:a16="http://schemas.microsoft.com/office/drawing/2014/main" id="{354B3E49-D58E-4027-AC78-44CEA7C7E3C1}"/>
              </a:ext>
            </a:extLst>
          </p:cNvPr>
          <p:cNvGrpSpPr/>
          <p:nvPr/>
        </p:nvGrpSpPr>
        <p:grpSpPr>
          <a:xfrm>
            <a:off x="2108200" y="2439370"/>
            <a:ext cx="4471941" cy="1408752"/>
            <a:chOff x="4746371" y="2476501"/>
            <a:chExt cx="1977157" cy="952499"/>
          </a:xfrm>
        </p:grpSpPr>
        <p:sp>
          <p:nvSpPr>
            <p:cNvPr id="17" name="箭號: 彎曲 16">
              <a:extLst>
                <a:ext uri="{FF2B5EF4-FFF2-40B4-BE49-F238E27FC236}">
                  <a16:creationId xmlns:a16="http://schemas.microsoft.com/office/drawing/2014/main" id="{3C1DFE08-862D-4588-B371-B6E4373EEF9B}"/>
                </a:ext>
              </a:extLst>
            </p:cNvPr>
            <p:cNvSpPr/>
            <p:nvPr/>
          </p:nvSpPr>
          <p:spPr>
            <a:xfrm rot="5400000">
              <a:off x="4825820" y="2397053"/>
              <a:ext cx="952498" cy="1111395"/>
            </a:xfrm>
            <a:prstGeom prst="bentArrow">
              <a:avLst>
                <a:gd name="adj1" fmla="val 27172"/>
                <a:gd name="adj2" fmla="val 25000"/>
                <a:gd name="adj3" fmla="val 27808"/>
                <a:gd name="adj4" fmla="val 43750"/>
              </a:avLst>
            </a:prstGeom>
            <a:gradFill>
              <a:gsLst>
                <a:gs pos="100000">
                  <a:srgbClr val="C00000"/>
                </a:gs>
                <a:gs pos="0">
                  <a:srgbClr val="1F4E7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gradFill>
                  <a:gsLst>
                    <a:gs pos="0">
                      <a:schemeClr val="accent1">
                        <a:lumMod val="5000"/>
                        <a:lumOff val="95000"/>
                      </a:schemeClr>
                    </a:gs>
                    <a:gs pos="100000">
                      <a:schemeClr val="accent1">
                        <a:lumMod val="30000"/>
                        <a:lumOff val="70000"/>
                      </a:schemeClr>
                    </a:gs>
                  </a:gsLst>
                  <a:lin ang="5400000" scaled="1"/>
                </a:gradFill>
              </a:endParaRPr>
            </a:p>
          </p:txBody>
        </p:sp>
        <p:sp>
          <p:nvSpPr>
            <p:cNvPr id="18" name="文字方塊 17">
              <a:extLst>
                <a:ext uri="{FF2B5EF4-FFF2-40B4-BE49-F238E27FC236}">
                  <a16:creationId xmlns:a16="http://schemas.microsoft.com/office/drawing/2014/main" id="{5951A5D7-A857-4090-B079-511FD0A85555}"/>
                </a:ext>
              </a:extLst>
            </p:cNvPr>
            <p:cNvSpPr txBox="1"/>
            <p:nvPr/>
          </p:nvSpPr>
          <p:spPr>
            <a:xfrm>
              <a:off x="4992005" y="2476501"/>
              <a:ext cx="1731523" cy="258451"/>
            </a:xfrm>
            <a:prstGeom prst="rect">
              <a:avLst/>
            </a:prstGeom>
            <a:noFill/>
          </p:spPr>
          <p:txBody>
            <a:bodyPr wrap="square" rtlCol="0">
              <a:spAutoFit/>
            </a:bodyPr>
            <a:lstStyle/>
            <a:p>
              <a:r>
                <a:rPr lang="en-US" altLang="zh-TW" dirty="0">
                  <a:solidFill>
                    <a:schemeClr val="bg1"/>
                  </a:solidFill>
                </a:rPr>
                <a:t>One Hot</a:t>
              </a:r>
              <a:endParaRPr lang="zh-TW" altLang="en-US" dirty="0">
                <a:solidFill>
                  <a:schemeClr val="bg1"/>
                </a:solidFill>
              </a:endParaRPr>
            </a:p>
          </p:txBody>
        </p:sp>
      </p:grpSp>
    </p:spTree>
    <p:extLst>
      <p:ext uri="{BB962C8B-B14F-4D97-AF65-F5344CB8AC3E}">
        <p14:creationId xmlns:p14="http://schemas.microsoft.com/office/powerpoint/2010/main" val="29630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86" name="頁尾版面配置區 3">
            <a:extLst>
              <a:ext uri="{FF2B5EF4-FFF2-40B4-BE49-F238E27FC236}">
                <a16:creationId xmlns:a16="http://schemas.microsoft.com/office/drawing/2014/main" id="{A46CA119-B9C1-4EA8-AAEC-1A51DB1C1FE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
        <p:nvSpPr>
          <p:cNvPr id="87" name="標題 1">
            <a:extLst>
              <a:ext uri="{FF2B5EF4-FFF2-40B4-BE49-F238E27FC236}">
                <a16:creationId xmlns:a16="http://schemas.microsoft.com/office/drawing/2014/main" id="{1E88C59B-A611-4435-A361-127016177F7E}"/>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graphicFrame>
        <p:nvGraphicFramePr>
          <p:cNvPr id="89" name="表格 88">
            <a:extLst>
              <a:ext uri="{FF2B5EF4-FFF2-40B4-BE49-F238E27FC236}">
                <a16:creationId xmlns:a16="http://schemas.microsoft.com/office/drawing/2014/main" id="{4DDCC168-A67A-4EEC-87AE-E750B46C1AC0}"/>
              </a:ext>
            </a:extLst>
          </p:cNvPr>
          <p:cNvGraphicFramePr>
            <a:graphicFrameLocks noGrp="1"/>
          </p:cNvGraphicFramePr>
          <p:nvPr>
            <p:extLst>
              <p:ext uri="{D42A27DB-BD31-4B8C-83A1-F6EECF244321}">
                <p14:modId xmlns:p14="http://schemas.microsoft.com/office/powerpoint/2010/main" val="2547171413"/>
              </p:ext>
            </p:extLst>
          </p:nvPr>
        </p:nvGraphicFramePr>
        <p:xfrm>
          <a:off x="667133" y="3848122"/>
          <a:ext cx="10813522" cy="2508228"/>
        </p:xfrm>
        <a:graphic>
          <a:graphicData uri="http://schemas.openxmlformats.org/drawingml/2006/table">
            <a:tbl>
              <a:tblPr firstRow="1" bandRow="1">
                <a:tableStyleId>{5C22544A-7EE6-4342-B048-85BDC9FD1C3A}</a:tableStyleId>
              </a:tblPr>
              <a:tblGrid>
                <a:gridCol w="313942">
                  <a:extLst>
                    <a:ext uri="{9D8B030D-6E8A-4147-A177-3AD203B41FA5}">
                      <a16:colId xmlns:a16="http://schemas.microsoft.com/office/drawing/2014/main" val="3433940825"/>
                    </a:ext>
                  </a:extLst>
                </a:gridCol>
                <a:gridCol w="583310">
                  <a:extLst>
                    <a:ext uri="{9D8B030D-6E8A-4147-A177-3AD203B41FA5}">
                      <a16:colId xmlns:a16="http://schemas.microsoft.com/office/drawing/2014/main" val="2260549720"/>
                    </a:ext>
                  </a:extLst>
                </a:gridCol>
                <a:gridCol w="583310">
                  <a:extLst>
                    <a:ext uri="{9D8B030D-6E8A-4147-A177-3AD203B41FA5}">
                      <a16:colId xmlns:a16="http://schemas.microsoft.com/office/drawing/2014/main" val="1617252258"/>
                    </a:ext>
                  </a:extLst>
                </a:gridCol>
                <a:gridCol w="583310">
                  <a:extLst>
                    <a:ext uri="{9D8B030D-6E8A-4147-A177-3AD203B41FA5}">
                      <a16:colId xmlns:a16="http://schemas.microsoft.com/office/drawing/2014/main" val="3515302988"/>
                    </a:ext>
                  </a:extLst>
                </a:gridCol>
                <a:gridCol w="583310">
                  <a:extLst>
                    <a:ext uri="{9D8B030D-6E8A-4147-A177-3AD203B41FA5}">
                      <a16:colId xmlns:a16="http://schemas.microsoft.com/office/drawing/2014/main" val="2275823469"/>
                    </a:ext>
                  </a:extLst>
                </a:gridCol>
                <a:gridCol w="583310">
                  <a:extLst>
                    <a:ext uri="{9D8B030D-6E8A-4147-A177-3AD203B41FA5}">
                      <a16:colId xmlns:a16="http://schemas.microsoft.com/office/drawing/2014/main" val="1225509667"/>
                    </a:ext>
                  </a:extLst>
                </a:gridCol>
                <a:gridCol w="583310">
                  <a:extLst>
                    <a:ext uri="{9D8B030D-6E8A-4147-A177-3AD203B41FA5}">
                      <a16:colId xmlns:a16="http://schemas.microsoft.com/office/drawing/2014/main" val="850758534"/>
                    </a:ext>
                  </a:extLst>
                </a:gridCol>
                <a:gridCol w="583310">
                  <a:extLst>
                    <a:ext uri="{9D8B030D-6E8A-4147-A177-3AD203B41FA5}">
                      <a16:colId xmlns:a16="http://schemas.microsoft.com/office/drawing/2014/main" val="2414541375"/>
                    </a:ext>
                  </a:extLst>
                </a:gridCol>
                <a:gridCol w="583310">
                  <a:extLst>
                    <a:ext uri="{9D8B030D-6E8A-4147-A177-3AD203B41FA5}">
                      <a16:colId xmlns:a16="http://schemas.microsoft.com/office/drawing/2014/main" val="3785933044"/>
                    </a:ext>
                  </a:extLst>
                </a:gridCol>
                <a:gridCol w="583310">
                  <a:extLst>
                    <a:ext uri="{9D8B030D-6E8A-4147-A177-3AD203B41FA5}">
                      <a16:colId xmlns:a16="http://schemas.microsoft.com/office/drawing/2014/main" val="1311468088"/>
                    </a:ext>
                  </a:extLst>
                </a:gridCol>
                <a:gridCol w="583310">
                  <a:extLst>
                    <a:ext uri="{9D8B030D-6E8A-4147-A177-3AD203B41FA5}">
                      <a16:colId xmlns:a16="http://schemas.microsoft.com/office/drawing/2014/main" val="3198424733"/>
                    </a:ext>
                  </a:extLst>
                </a:gridCol>
                <a:gridCol w="583310">
                  <a:extLst>
                    <a:ext uri="{9D8B030D-6E8A-4147-A177-3AD203B41FA5}">
                      <a16:colId xmlns:a16="http://schemas.microsoft.com/office/drawing/2014/main" val="3934460466"/>
                    </a:ext>
                  </a:extLst>
                </a:gridCol>
                <a:gridCol w="583310">
                  <a:extLst>
                    <a:ext uri="{9D8B030D-6E8A-4147-A177-3AD203B41FA5}">
                      <a16:colId xmlns:a16="http://schemas.microsoft.com/office/drawing/2014/main" val="4072760363"/>
                    </a:ext>
                  </a:extLst>
                </a:gridCol>
                <a:gridCol w="583310">
                  <a:extLst>
                    <a:ext uri="{9D8B030D-6E8A-4147-A177-3AD203B41FA5}">
                      <a16:colId xmlns:a16="http://schemas.microsoft.com/office/drawing/2014/main" val="2313657216"/>
                    </a:ext>
                  </a:extLst>
                </a:gridCol>
                <a:gridCol w="583310">
                  <a:extLst>
                    <a:ext uri="{9D8B030D-6E8A-4147-A177-3AD203B41FA5}">
                      <a16:colId xmlns:a16="http://schemas.microsoft.com/office/drawing/2014/main" val="1108868345"/>
                    </a:ext>
                  </a:extLst>
                </a:gridCol>
                <a:gridCol w="583310">
                  <a:extLst>
                    <a:ext uri="{9D8B030D-6E8A-4147-A177-3AD203B41FA5}">
                      <a16:colId xmlns:a16="http://schemas.microsoft.com/office/drawing/2014/main" val="1818900147"/>
                    </a:ext>
                  </a:extLst>
                </a:gridCol>
                <a:gridCol w="583310">
                  <a:extLst>
                    <a:ext uri="{9D8B030D-6E8A-4147-A177-3AD203B41FA5}">
                      <a16:colId xmlns:a16="http://schemas.microsoft.com/office/drawing/2014/main" val="1220252542"/>
                    </a:ext>
                  </a:extLst>
                </a:gridCol>
                <a:gridCol w="583310">
                  <a:extLst>
                    <a:ext uri="{9D8B030D-6E8A-4147-A177-3AD203B41FA5}">
                      <a16:colId xmlns:a16="http://schemas.microsoft.com/office/drawing/2014/main" val="2822700651"/>
                    </a:ext>
                  </a:extLst>
                </a:gridCol>
                <a:gridCol w="583310">
                  <a:extLst>
                    <a:ext uri="{9D8B030D-6E8A-4147-A177-3AD203B41FA5}">
                      <a16:colId xmlns:a16="http://schemas.microsoft.com/office/drawing/2014/main" val="1508762885"/>
                    </a:ext>
                  </a:extLst>
                </a:gridCol>
              </a:tblGrid>
              <a:tr h="418038">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t>Binary</a:t>
                      </a:r>
                      <a:endParaRPr lang="zh-TW" altLang="en-US" sz="1600" dirty="0"/>
                    </a:p>
                  </a:txBody>
                  <a:tcPr marL="60078" marR="60078" marT="30040" marB="30040" vert="eaVert" anchor="ctr">
                    <a:lnL w="38100" cap="flat" cmpd="sng" algn="ctr">
                      <a:solidFill>
                        <a:srgbClr val="1F4E79"/>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1F4E79"/>
                      </a:solidFill>
                      <a:prstDash val="solid"/>
                      <a:round/>
                      <a:headEnd type="none" w="med" len="med"/>
                      <a:tailEnd type="none" w="med" len="med"/>
                    </a:lnT>
                    <a:lnB w="38100" cap="flat" cmpd="sng" algn="ctr">
                      <a:solidFill>
                        <a:srgbClr val="1F4E79"/>
                      </a:solidFill>
                      <a:prstDash val="solid"/>
                      <a:round/>
                      <a:headEnd type="none" w="med" len="med"/>
                      <a:tailEnd type="none" w="med" len="med"/>
                    </a:lnB>
                    <a:solidFill>
                      <a:srgbClr val="1F4E79"/>
                    </a:solidFill>
                  </a:tcPr>
                </a:tc>
                <a:tc gridSpan="8">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1F4E79"/>
                      </a:solidFill>
                      <a:prstDash val="solid"/>
                      <a:round/>
                      <a:headEnd type="none" w="med" len="med"/>
                      <a:tailEnd type="none" w="med" len="med"/>
                    </a:lnT>
                    <a:lnB w="38100" cmpd="sng">
                      <a:noFill/>
                    </a:lnB>
                    <a:solidFill>
                      <a:srgbClr val="C476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F8F8F8"/>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Size</a:t>
                      </a:r>
                      <a:endParaRPr lang="zh-TW" altLang="en-US" sz="1200" dirty="0"/>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D79DA7"/>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Color</a:t>
                      </a:r>
                      <a:endParaRPr lang="zh-TW" altLang="en-US" sz="1200" dirty="0"/>
                    </a:p>
                  </a:txBody>
                  <a:tcPr marL="60078" marR="60078" marT="30040" marB="30040" anchor="ctr">
                    <a:lnR w="38100" cap="flat" cmpd="sng" algn="ctr">
                      <a:solidFill>
                        <a:srgbClr val="1F4E79"/>
                      </a:solidFill>
                      <a:prstDash val="solid"/>
                      <a:round/>
                      <a:headEnd type="none" w="med" len="med"/>
                      <a:tailEnd type="none" w="med" len="med"/>
                    </a:lnR>
                    <a:lnT w="38100" cap="flat" cmpd="sng" algn="ctr">
                      <a:solidFill>
                        <a:srgbClr val="1F4E79"/>
                      </a:solidFill>
                      <a:prstDash val="solid"/>
                      <a:round/>
                      <a:headEnd type="none" w="med" len="med"/>
                      <a:tailEnd type="none" w="med" len="med"/>
                    </a:lnT>
                    <a:lnB w="38100" cmpd="sng">
                      <a:noFill/>
                    </a:lnB>
                    <a:solidFill>
                      <a:srgbClr val="D0C1A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extLst>
                  <a:ext uri="{0D108BD9-81ED-4DB2-BD59-A6C34878D82A}">
                    <a16:rowId xmlns:a16="http://schemas.microsoft.com/office/drawing/2014/main" val="3658844198"/>
                  </a:ext>
                </a:extLst>
              </a:tr>
              <a:tr h="418038">
                <a:tc vMerge="1">
                  <a:txBody>
                    <a:bodyPr/>
                    <a:lstStyle/>
                    <a:p>
                      <a:pPr algn="ct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Tuna</a:t>
                      </a:r>
                      <a:endParaRPr lang="zh-TW" altLang="en-US" sz="1200" b="1" dirty="0">
                        <a:solidFill>
                          <a:schemeClr val="bg1"/>
                        </a:solidFill>
                      </a:endParaRPr>
                    </a:p>
                  </a:txBody>
                  <a:tcPr marL="60078" marR="60078" marT="30040" marB="30040" anchor="ctr">
                    <a:lnL w="12700" cap="flat" cmpd="sng" algn="ctr">
                      <a:noFill/>
                      <a:prstDash val="solid"/>
                      <a:round/>
                      <a:headEnd type="none" w="med" len="med"/>
                      <a:tailEnd type="none" w="med" len="med"/>
                    </a:lnL>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Frog</a:t>
                      </a:r>
                      <a:endParaRPr lang="zh-TW" altLang="en-US" sz="1200" dirty="0"/>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Goat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Dog</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Toad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Cow</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Large</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Mid</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Small</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Tiny</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White</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Black</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Red</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Blue</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Green</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Gray</a:t>
                      </a:r>
                      <a:endParaRPr lang="zh-TW" altLang="en-US" sz="1200" b="1" kern="1200" dirty="0">
                        <a:solidFill>
                          <a:schemeClr val="bg1"/>
                        </a:solidFill>
                        <a:latin typeface="+mn-lt"/>
                        <a:ea typeface="+mn-ea"/>
                        <a:cs typeface="+mn-cs"/>
                      </a:endParaRPr>
                    </a:p>
                  </a:txBody>
                  <a:tcPr marL="60078" marR="60078" marT="30040" marB="30040" anchor="ctr">
                    <a:lnR w="38100" cap="flat" cmpd="sng" algn="ctr">
                      <a:solidFill>
                        <a:srgbClr val="1F4E79"/>
                      </a:solidFill>
                      <a:prstDash val="solid"/>
                      <a:round/>
                      <a:headEnd type="none" w="med" len="med"/>
                      <a:tailEnd type="none" w="med" len="med"/>
                    </a:lnR>
                    <a:lnT w="38100" cmpd="sng">
                      <a:noFill/>
                    </a:lnT>
                    <a:lnB w="38100" cmpd="sng">
                      <a:noFill/>
                    </a:lnB>
                    <a:solidFill>
                      <a:srgbClr val="14365D"/>
                    </a:solidFill>
                  </a:tcPr>
                </a:tc>
                <a:extLst>
                  <a:ext uri="{0D108BD9-81ED-4DB2-BD59-A6C34878D82A}">
                    <a16:rowId xmlns:a16="http://schemas.microsoft.com/office/drawing/2014/main" val="423804943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90" name="表格 89">
            <a:extLst>
              <a:ext uri="{FF2B5EF4-FFF2-40B4-BE49-F238E27FC236}">
                <a16:creationId xmlns:a16="http://schemas.microsoft.com/office/drawing/2014/main" id="{6014B6D8-EB23-48AE-ADF4-E6C0C1860B1B}"/>
              </a:ext>
            </a:extLst>
          </p:cNvPr>
          <p:cNvGraphicFramePr>
            <a:graphicFrameLocks noGrp="1"/>
          </p:cNvGraphicFramePr>
          <p:nvPr>
            <p:extLst>
              <p:ext uri="{D42A27DB-BD31-4B8C-83A1-F6EECF244321}">
                <p14:modId xmlns:p14="http://schemas.microsoft.com/office/powerpoint/2010/main" val="2825050595"/>
              </p:ext>
            </p:extLst>
          </p:nvPr>
        </p:nvGraphicFramePr>
        <p:xfrm>
          <a:off x="667133" y="1542844"/>
          <a:ext cx="3714367" cy="2097992"/>
        </p:xfrm>
        <a:graphic>
          <a:graphicData uri="http://schemas.openxmlformats.org/drawingml/2006/table">
            <a:tbl>
              <a:tblPr firstRow="1" bandRow="1">
                <a:tableStyleId>{5C22544A-7EE6-4342-B048-85BDC9FD1C3A}</a:tableStyleId>
              </a:tblPr>
              <a:tblGrid>
                <a:gridCol w="304417">
                  <a:extLst>
                    <a:ext uri="{9D8B030D-6E8A-4147-A177-3AD203B41FA5}">
                      <a16:colId xmlns:a16="http://schemas.microsoft.com/office/drawing/2014/main" val="1274242888"/>
                    </a:ext>
                  </a:extLst>
                </a:gridCol>
                <a:gridCol w="1136650">
                  <a:extLst>
                    <a:ext uri="{9D8B030D-6E8A-4147-A177-3AD203B41FA5}">
                      <a16:colId xmlns:a16="http://schemas.microsoft.com/office/drawing/2014/main" val="1965267738"/>
                    </a:ext>
                  </a:extLst>
                </a:gridCol>
                <a:gridCol w="1136650">
                  <a:extLst>
                    <a:ext uri="{9D8B030D-6E8A-4147-A177-3AD203B41FA5}">
                      <a16:colId xmlns:a16="http://schemas.microsoft.com/office/drawing/2014/main" val="4054177721"/>
                    </a:ext>
                  </a:extLst>
                </a:gridCol>
                <a:gridCol w="1136650">
                  <a:extLst>
                    <a:ext uri="{9D8B030D-6E8A-4147-A177-3AD203B41FA5}">
                      <a16:colId xmlns:a16="http://schemas.microsoft.com/office/drawing/2014/main" val="4218999103"/>
                    </a:ext>
                  </a:extLst>
                </a:gridCol>
              </a:tblGrid>
              <a:tr h="418038">
                <a:tc rowSpan="5">
                  <a:txBody>
                    <a:bodyPr/>
                    <a:lstStyle/>
                    <a:p>
                      <a:pPr algn="ctr"/>
                      <a:r>
                        <a:rPr lang="en-US" altLang="zh-TW" sz="1600" b="1" kern="1200" dirty="0">
                          <a:solidFill>
                            <a:schemeClr val="lt1"/>
                          </a:solidFill>
                          <a:latin typeface="+mn-lt"/>
                          <a:ea typeface="+mn-ea"/>
                          <a:cs typeface="+mn-cs"/>
                        </a:rPr>
                        <a:t>Categorical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C00000"/>
                    </a:solidFill>
                  </a:tcPr>
                </a:tc>
                <a:tc>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C00000"/>
                      </a:solidFill>
                      <a:prstDash val="solid"/>
                      <a:round/>
                      <a:headEnd type="none" w="med" len="med"/>
                      <a:tailEnd type="none" w="med" len="med"/>
                    </a:lnT>
                    <a:lnB w="38100" cmpd="sng">
                      <a:noFill/>
                    </a:lnB>
                    <a:solidFill>
                      <a:srgbClr val="C47660"/>
                    </a:solidFill>
                  </a:tcPr>
                </a:tc>
                <a:tc>
                  <a:txBody>
                    <a:bodyPr/>
                    <a:lstStyle/>
                    <a:p>
                      <a:pPr algn="ctr"/>
                      <a:r>
                        <a:rPr lang="en-US" altLang="zh-TW" sz="1200" dirty="0"/>
                        <a:t>Size</a:t>
                      </a:r>
                      <a:endParaRPr lang="zh-TW" altLang="en-US" sz="1200" dirty="0"/>
                    </a:p>
                  </a:txBody>
                  <a:tcPr marL="60078" marR="60078" marT="30040" marB="30040" anchor="ctr">
                    <a:lnT w="38100" cap="flat" cmpd="sng" algn="ctr">
                      <a:solidFill>
                        <a:srgbClr val="C00000"/>
                      </a:solidFill>
                      <a:prstDash val="solid"/>
                      <a:round/>
                      <a:headEnd type="none" w="med" len="med"/>
                      <a:tailEnd type="none" w="med" len="med"/>
                    </a:lnT>
                    <a:lnB w="38100" cmpd="sng">
                      <a:noFill/>
                    </a:lnB>
                    <a:solidFill>
                      <a:srgbClr val="D79DA7"/>
                    </a:solidFill>
                  </a:tcPr>
                </a:tc>
                <a:tc>
                  <a:txBody>
                    <a:bodyPr/>
                    <a:lstStyle/>
                    <a:p>
                      <a:pPr algn="ctr"/>
                      <a:r>
                        <a:rPr lang="en-US" altLang="zh-TW" sz="1200" dirty="0"/>
                        <a:t>Color</a:t>
                      </a:r>
                      <a:endParaRPr lang="zh-TW" altLang="en-US" sz="1200" dirty="0"/>
                    </a:p>
                  </a:txBody>
                  <a:tcPr marL="60078" marR="60078" marT="30040" marB="30040" anchor="ctr">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mpd="sng">
                      <a:noFill/>
                    </a:lnB>
                    <a:solidFill>
                      <a:srgbClr val="D0C1AC"/>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Cow</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Big</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White</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Tuna</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Med</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Black</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Frog</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Tiny</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Green</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graphicFrame>
        <p:nvGraphicFramePr>
          <p:cNvPr id="91" name="表格 90">
            <a:extLst>
              <a:ext uri="{FF2B5EF4-FFF2-40B4-BE49-F238E27FC236}">
                <a16:creationId xmlns:a16="http://schemas.microsoft.com/office/drawing/2014/main" id="{C69D3C54-6DE4-4EBC-A70C-4842383D4814}"/>
              </a:ext>
            </a:extLst>
          </p:cNvPr>
          <p:cNvGraphicFramePr>
            <a:graphicFrameLocks noGrp="1"/>
          </p:cNvGraphicFramePr>
          <p:nvPr>
            <p:extLst>
              <p:ext uri="{D42A27DB-BD31-4B8C-83A1-F6EECF244321}">
                <p14:modId xmlns:p14="http://schemas.microsoft.com/office/powerpoint/2010/main" val="1510826177"/>
              </p:ext>
            </p:extLst>
          </p:nvPr>
        </p:nvGraphicFramePr>
        <p:xfrm>
          <a:off x="7697939" y="1505577"/>
          <a:ext cx="3719287" cy="2097992"/>
        </p:xfrm>
        <a:graphic>
          <a:graphicData uri="http://schemas.openxmlformats.org/drawingml/2006/table">
            <a:tbl>
              <a:tblPr firstRow="1" bandRow="1">
                <a:tableStyleId>{5C22544A-7EE6-4342-B048-85BDC9FD1C3A}</a:tableStyleId>
              </a:tblPr>
              <a:tblGrid>
                <a:gridCol w="312586">
                  <a:extLst>
                    <a:ext uri="{9D8B030D-6E8A-4147-A177-3AD203B41FA5}">
                      <a16:colId xmlns:a16="http://schemas.microsoft.com/office/drawing/2014/main" val="910315498"/>
                    </a:ext>
                  </a:extLst>
                </a:gridCol>
                <a:gridCol w="1135567">
                  <a:extLst>
                    <a:ext uri="{9D8B030D-6E8A-4147-A177-3AD203B41FA5}">
                      <a16:colId xmlns:a16="http://schemas.microsoft.com/office/drawing/2014/main" val="1965267738"/>
                    </a:ext>
                  </a:extLst>
                </a:gridCol>
                <a:gridCol w="1135567">
                  <a:extLst>
                    <a:ext uri="{9D8B030D-6E8A-4147-A177-3AD203B41FA5}">
                      <a16:colId xmlns:a16="http://schemas.microsoft.com/office/drawing/2014/main" val="4054177721"/>
                    </a:ext>
                  </a:extLst>
                </a:gridCol>
                <a:gridCol w="1135567">
                  <a:extLst>
                    <a:ext uri="{9D8B030D-6E8A-4147-A177-3AD203B41FA5}">
                      <a16:colId xmlns:a16="http://schemas.microsoft.com/office/drawing/2014/main" val="4218999103"/>
                    </a:ext>
                  </a:extLst>
                </a:gridCol>
              </a:tblGrid>
              <a:tr h="418038">
                <a:tc rowSpan="5">
                  <a:txBody>
                    <a:bodyPr/>
                    <a:lstStyle/>
                    <a:p>
                      <a:pPr algn="ctr"/>
                      <a:r>
                        <a:rPr lang="en-US" altLang="zh-TW" sz="1600" b="1" kern="1200" dirty="0">
                          <a:solidFill>
                            <a:schemeClr val="lt1"/>
                          </a:solidFill>
                          <a:latin typeface="+mn-lt"/>
                          <a:ea typeface="+mn-ea"/>
                          <a:cs typeface="+mn-cs"/>
                        </a:rPr>
                        <a:t>Numerical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solidFill>
                      <a:srgbClr val="7030A0"/>
                    </a:solidFill>
                  </a:tcPr>
                </a:tc>
                <a:tc>
                  <a:txBody>
                    <a:bodyPr/>
                    <a:lstStyle/>
                    <a:p>
                      <a:pPr algn="ctr"/>
                      <a:r>
                        <a:rPr lang="en-US" altLang="zh-TW" sz="1200" dirty="0"/>
                        <a:t>Animal</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C47660"/>
                    </a:solidFill>
                  </a:tcPr>
                </a:tc>
                <a:tc>
                  <a:txBody>
                    <a:bodyPr/>
                    <a:lstStyle/>
                    <a:p>
                      <a:pPr algn="ctr"/>
                      <a:r>
                        <a:rPr lang="en-US" altLang="zh-TW" sz="1200" dirty="0"/>
                        <a:t>Size</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D79DA7"/>
                    </a:solidFill>
                  </a:tcPr>
                </a:tc>
                <a:tc>
                  <a:txBody>
                    <a:bodyPr/>
                    <a:lstStyle/>
                    <a:p>
                      <a:pPr algn="ctr"/>
                      <a:r>
                        <a:rPr lang="en-US" altLang="zh-TW" sz="1200" dirty="0"/>
                        <a:t>Color</a:t>
                      </a:r>
                      <a:endParaRPr lang="zh-TW" altLang="en-US" sz="1200" dirty="0"/>
                    </a:p>
                  </a:txBody>
                  <a:tcPr marL="60078" marR="60078" marT="30040" marB="3004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mpd="sng">
                      <a:noFill/>
                    </a:lnB>
                    <a:solidFill>
                      <a:srgbClr val="D0C1AC"/>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4</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2</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6</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sp>
        <p:nvSpPr>
          <p:cNvPr id="93" name="箭號: 彎曲 92">
            <a:extLst>
              <a:ext uri="{FF2B5EF4-FFF2-40B4-BE49-F238E27FC236}">
                <a16:creationId xmlns:a16="http://schemas.microsoft.com/office/drawing/2014/main" id="{003F5108-0677-4C7E-B4FD-860457DE3F08}"/>
              </a:ext>
            </a:extLst>
          </p:cNvPr>
          <p:cNvSpPr/>
          <p:nvPr/>
        </p:nvSpPr>
        <p:spPr>
          <a:xfrm>
            <a:off x="6292247" y="2486976"/>
            <a:ext cx="1405691" cy="1361143"/>
          </a:xfrm>
          <a:prstGeom prst="bentArrow">
            <a:avLst>
              <a:gd name="adj1" fmla="val 27629"/>
              <a:gd name="adj2" fmla="val 25000"/>
              <a:gd name="adj3" fmla="val 25000"/>
              <a:gd name="adj4" fmla="val 43750"/>
            </a:avLst>
          </a:prstGeom>
          <a:gradFill>
            <a:gsLst>
              <a:gs pos="0">
                <a:srgbClr val="7030A0"/>
              </a:gs>
              <a:gs pos="100000">
                <a:srgbClr val="1F4E79"/>
              </a:gs>
            </a:gsLst>
            <a:lin ang="10800000" scaled="0"/>
          </a:gra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箭號: 向右 7">
            <a:extLst>
              <a:ext uri="{FF2B5EF4-FFF2-40B4-BE49-F238E27FC236}">
                <a16:creationId xmlns:a16="http://schemas.microsoft.com/office/drawing/2014/main" id="{1CEA66F8-A8E9-474E-A5DB-C88066FE44C6}"/>
              </a:ext>
            </a:extLst>
          </p:cNvPr>
          <p:cNvSpPr/>
          <p:nvPr/>
        </p:nvSpPr>
        <p:spPr>
          <a:xfrm>
            <a:off x="4397176" y="1505576"/>
            <a:ext cx="3300761" cy="616275"/>
          </a:xfrm>
          <a:prstGeom prst="rightArrow">
            <a:avLst/>
          </a:prstGeom>
          <a:gradFill>
            <a:gsLst>
              <a:gs pos="100000">
                <a:srgbClr val="C00000"/>
              </a:gs>
              <a:gs pos="0">
                <a:srgbClr val="7030A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88193F7E-8AFD-4BC3-9DCE-394F13B2744D}"/>
              </a:ext>
            </a:extLst>
          </p:cNvPr>
          <p:cNvGrpSpPr/>
          <p:nvPr/>
        </p:nvGrpSpPr>
        <p:grpSpPr>
          <a:xfrm>
            <a:off x="4353284" y="2486976"/>
            <a:ext cx="2114146" cy="1361143"/>
            <a:chOff x="4710423" y="2476501"/>
            <a:chExt cx="1731523" cy="952499"/>
          </a:xfrm>
        </p:grpSpPr>
        <p:sp>
          <p:nvSpPr>
            <p:cNvPr id="92" name="箭號: 彎曲 91">
              <a:extLst>
                <a:ext uri="{FF2B5EF4-FFF2-40B4-BE49-F238E27FC236}">
                  <a16:creationId xmlns:a16="http://schemas.microsoft.com/office/drawing/2014/main" id="{14A62E5A-E110-4040-8E15-9D557CAB190F}"/>
                </a:ext>
              </a:extLst>
            </p:cNvPr>
            <p:cNvSpPr/>
            <p:nvPr/>
          </p:nvSpPr>
          <p:spPr>
            <a:xfrm rot="5400000">
              <a:off x="4825820" y="2397053"/>
              <a:ext cx="952498" cy="1111395"/>
            </a:xfrm>
            <a:prstGeom prst="bentArrow">
              <a:avLst>
                <a:gd name="adj1" fmla="val 27172"/>
                <a:gd name="adj2" fmla="val 25000"/>
                <a:gd name="adj3" fmla="val 27808"/>
                <a:gd name="adj4" fmla="val 43750"/>
              </a:avLst>
            </a:prstGeom>
            <a:gradFill>
              <a:gsLst>
                <a:gs pos="100000">
                  <a:srgbClr val="C00000"/>
                </a:gs>
                <a:gs pos="0">
                  <a:srgbClr val="1F4E7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gradFill>
                  <a:gsLst>
                    <a:gs pos="0">
                      <a:schemeClr val="accent1">
                        <a:lumMod val="5000"/>
                        <a:lumOff val="95000"/>
                      </a:schemeClr>
                    </a:gs>
                    <a:gs pos="100000">
                      <a:schemeClr val="accent1">
                        <a:lumMod val="30000"/>
                        <a:lumOff val="70000"/>
                      </a:schemeClr>
                    </a:gs>
                  </a:gsLst>
                  <a:lin ang="5400000" scaled="1"/>
                </a:gradFill>
              </a:endParaRPr>
            </a:p>
          </p:txBody>
        </p:sp>
        <p:sp>
          <p:nvSpPr>
            <p:cNvPr id="9" name="文字方塊 8">
              <a:extLst>
                <a:ext uri="{FF2B5EF4-FFF2-40B4-BE49-F238E27FC236}">
                  <a16:creationId xmlns:a16="http://schemas.microsoft.com/office/drawing/2014/main" id="{0A6532FA-C0AE-43F9-A103-84724120DD8B}"/>
                </a:ext>
              </a:extLst>
            </p:cNvPr>
            <p:cNvSpPr txBox="1"/>
            <p:nvPr/>
          </p:nvSpPr>
          <p:spPr>
            <a:xfrm>
              <a:off x="4710423" y="2476501"/>
              <a:ext cx="1731523" cy="258451"/>
            </a:xfrm>
            <a:prstGeom prst="rect">
              <a:avLst/>
            </a:prstGeom>
            <a:noFill/>
          </p:spPr>
          <p:txBody>
            <a:bodyPr wrap="square" rtlCol="0">
              <a:spAutoFit/>
            </a:bodyPr>
            <a:lstStyle/>
            <a:p>
              <a:r>
                <a:rPr lang="en-US" altLang="zh-TW" dirty="0">
                  <a:solidFill>
                    <a:schemeClr val="bg1"/>
                  </a:solidFill>
                </a:rPr>
                <a:t>One Hot</a:t>
              </a:r>
              <a:endParaRPr lang="zh-TW" altLang="en-US" dirty="0">
                <a:solidFill>
                  <a:schemeClr val="bg1"/>
                </a:solidFill>
              </a:endParaRPr>
            </a:p>
          </p:txBody>
        </p:sp>
      </p:grpSp>
      <p:sp>
        <p:nvSpPr>
          <p:cNvPr id="94" name="文字方塊 93">
            <a:extLst>
              <a:ext uri="{FF2B5EF4-FFF2-40B4-BE49-F238E27FC236}">
                <a16:creationId xmlns:a16="http://schemas.microsoft.com/office/drawing/2014/main" id="{028D7FD7-5FCD-42AA-BB23-AC7434297F25}"/>
              </a:ext>
            </a:extLst>
          </p:cNvPr>
          <p:cNvSpPr txBox="1"/>
          <p:nvPr/>
        </p:nvSpPr>
        <p:spPr>
          <a:xfrm>
            <a:off x="5230238" y="1632595"/>
            <a:ext cx="1731523" cy="369332"/>
          </a:xfrm>
          <a:prstGeom prst="rect">
            <a:avLst/>
          </a:prstGeom>
          <a:noFill/>
        </p:spPr>
        <p:txBody>
          <a:bodyPr wrap="square" rtlCol="0">
            <a:spAutoFit/>
          </a:bodyPr>
          <a:lstStyle/>
          <a:p>
            <a:r>
              <a:rPr lang="en-US" altLang="zh-TW" dirty="0">
                <a:solidFill>
                  <a:schemeClr val="bg1"/>
                </a:solidFill>
              </a:rPr>
              <a:t>Other Encoding</a:t>
            </a:r>
            <a:endParaRPr lang="zh-TW" altLang="en-US" dirty="0">
              <a:solidFill>
                <a:schemeClr val="bg1"/>
              </a:solidFill>
            </a:endParaRPr>
          </a:p>
        </p:txBody>
      </p:sp>
    </p:spTree>
    <p:extLst>
      <p:ext uri="{BB962C8B-B14F-4D97-AF65-F5344CB8AC3E}">
        <p14:creationId xmlns:p14="http://schemas.microsoft.com/office/powerpoint/2010/main" val="340363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 name="表格 90">
            <a:extLst>
              <a:ext uri="{FF2B5EF4-FFF2-40B4-BE49-F238E27FC236}">
                <a16:creationId xmlns:a16="http://schemas.microsoft.com/office/drawing/2014/main" id="{C69D3C54-6DE4-4EBC-A70C-4842383D4814}"/>
              </a:ext>
            </a:extLst>
          </p:cNvPr>
          <p:cNvGraphicFramePr>
            <a:graphicFrameLocks noGrp="1"/>
          </p:cNvGraphicFramePr>
          <p:nvPr>
            <p:extLst>
              <p:ext uri="{D42A27DB-BD31-4B8C-83A1-F6EECF244321}">
                <p14:modId xmlns:p14="http://schemas.microsoft.com/office/powerpoint/2010/main" val="1247497413"/>
              </p:ext>
            </p:extLst>
          </p:nvPr>
        </p:nvGraphicFramePr>
        <p:xfrm>
          <a:off x="992253" y="1584835"/>
          <a:ext cx="3719287" cy="2097992"/>
        </p:xfrm>
        <a:graphic>
          <a:graphicData uri="http://schemas.openxmlformats.org/drawingml/2006/table">
            <a:tbl>
              <a:tblPr firstRow="1" bandRow="1">
                <a:tableStyleId>{5C22544A-7EE6-4342-B048-85BDC9FD1C3A}</a:tableStyleId>
              </a:tblPr>
              <a:tblGrid>
                <a:gridCol w="312586">
                  <a:extLst>
                    <a:ext uri="{9D8B030D-6E8A-4147-A177-3AD203B41FA5}">
                      <a16:colId xmlns:a16="http://schemas.microsoft.com/office/drawing/2014/main" val="910315498"/>
                    </a:ext>
                  </a:extLst>
                </a:gridCol>
                <a:gridCol w="1135567">
                  <a:extLst>
                    <a:ext uri="{9D8B030D-6E8A-4147-A177-3AD203B41FA5}">
                      <a16:colId xmlns:a16="http://schemas.microsoft.com/office/drawing/2014/main" val="1965267738"/>
                    </a:ext>
                  </a:extLst>
                </a:gridCol>
                <a:gridCol w="1135567">
                  <a:extLst>
                    <a:ext uri="{9D8B030D-6E8A-4147-A177-3AD203B41FA5}">
                      <a16:colId xmlns:a16="http://schemas.microsoft.com/office/drawing/2014/main" val="4054177721"/>
                    </a:ext>
                  </a:extLst>
                </a:gridCol>
                <a:gridCol w="1135567">
                  <a:extLst>
                    <a:ext uri="{9D8B030D-6E8A-4147-A177-3AD203B41FA5}">
                      <a16:colId xmlns:a16="http://schemas.microsoft.com/office/drawing/2014/main" val="4218999103"/>
                    </a:ext>
                  </a:extLst>
                </a:gridCol>
              </a:tblGrid>
              <a:tr h="418038">
                <a:tc rowSpan="5">
                  <a:txBody>
                    <a:bodyPr/>
                    <a:lstStyle/>
                    <a:p>
                      <a:pPr algn="ctr"/>
                      <a:r>
                        <a:rPr lang="en-US" altLang="zh-TW" sz="1600" b="1" kern="1200" dirty="0">
                          <a:solidFill>
                            <a:schemeClr val="lt1"/>
                          </a:solidFill>
                          <a:latin typeface="+mn-lt"/>
                          <a:ea typeface="+mn-ea"/>
                          <a:cs typeface="+mn-cs"/>
                        </a:rPr>
                        <a:t>Numerical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solidFill>
                      <a:srgbClr val="7030A0"/>
                    </a:solidFill>
                  </a:tcPr>
                </a:tc>
                <a:tc>
                  <a:txBody>
                    <a:bodyPr/>
                    <a:lstStyle/>
                    <a:p>
                      <a:pPr algn="ctr"/>
                      <a:r>
                        <a:rPr lang="en-US" altLang="zh-TW" sz="1200" dirty="0"/>
                        <a:t>Group 1</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C476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Group 2</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D79DA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Group 3</a:t>
                      </a:r>
                      <a:endParaRPr lang="zh-TW" altLang="en-US" sz="1200" dirty="0"/>
                    </a:p>
                  </a:txBody>
                  <a:tcPr marL="60078" marR="60078" marT="30040" marB="3004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mpd="sng">
                      <a:noFill/>
                    </a:lnB>
                    <a:solidFill>
                      <a:srgbClr val="D0C1AC"/>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4</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2</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6</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sp>
        <p:nvSpPr>
          <p:cNvPr id="86" name="頁尾版面配置區 3">
            <a:extLst>
              <a:ext uri="{FF2B5EF4-FFF2-40B4-BE49-F238E27FC236}">
                <a16:creationId xmlns:a16="http://schemas.microsoft.com/office/drawing/2014/main" id="{A46CA119-B9C1-4EA8-AAEC-1A51DB1C1FE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
        <p:nvSpPr>
          <p:cNvPr id="87" name="標題 1">
            <a:extLst>
              <a:ext uri="{FF2B5EF4-FFF2-40B4-BE49-F238E27FC236}">
                <a16:creationId xmlns:a16="http://schemas.microsoft.com/office/drawing/2014/main" id="{1E88C59B-A611-4435-A361-127016177F7E}"/>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graphicFrame>
        <p:nvGraphicFramePr>
          <p:cNvPr id="89" name="表格 88">
            <a:extLst>
              <a:ext uri="{FF2B5EF4-FFF2-40B4-BE49-F238E27FC236}">
                <a16:creationId xmlns:a16="http://schemas.microsoft.com/office/drawing/2014/main" id="{4DDCC168-A67A-4EEC-87AE-E750B46C1AC0}"/>
              </a:ext>
            </a:extLst>
          </p:cNvPr>
          <p:cNvGraphicFramePr>
            <a:graphicFrameLocks noGrp="1"/>
          </p:cNvGraphicFramePr>
          <p:nvPr>
            <p:extLst>
              <p:ext uri="{D42A27DB-BD31-4B8C-83A1-F6EECF244321}">
                <p14:modId xmlns:p14="http://schemas.microsoft.com/office/powerpoint/2010/main" val="661272763"/>
              </p:ext>
            </p:extLst>
          </p:nvPr>
        </p:nvGraphicFramePr>
        <p:xfrm>
          <a:off x="992253" y="3890113"/>
          <a:ext cx="10813522" cy="2090190"/>
        </p:xfrm>
        <a:graphic>
          <a:graphicData uri="http://schemas.openxmlformats.org/drawingml/2006/table">
            <a:tbl>
              <a:tblPr firstRow="1" bandRow="1">
                <a:tableStyleId>{5C22544A-7EE6-4342-B048-85BDC9FD1C3A}</a:tableStyleId>
              </a:tblPr>
              <a:tblGrid>
                <a:gridCol w="313942">
                  <a:extLst>
                    <a:ext uri="{9D8B030D-6E8A-4147-A177-3AD203B41FA5}">
                      <a16:colId xmlns:a16="http://schemas.microsoft.com/office/drawing/2014/main" val="3433940825"/>
                    </a:ext>
                  </a:extLst>
                </a:gridCol>
                <a:gridCol w="583310">
                  <a:extLst>
                    <a:ext uri="{9D8B030D-6E8A-4147-A177-3AD203B41FA5}">
                      <a16:colId xmlns:a16="http://schemas.microsoft.com/office/drawing/2014/main" val="2260549720"/>
                    </a:ext>
                  </a:extLst>
                </a:gridCol>
                <a:gridCol w="583310">
                  <a:extLst>
                    <a:ext uri="{9D8B030D-6E8A-4147-A177-3AD203B41FA5}">
                      <a16:colId xmlns:a16="http://schemas.microsoft.com/office/drawing/2014/main" val="1617252258"/>
                    </a:ext>
                  </a:extLst>
                </a:gridCol>
                <a:gridCol w="583310">
                  <a:extLst>
                    <a:ext uri="{9D8B030D-6E8A-4147-A177-3AD203B41FA5}">
                      <a16:colId xmlns:a16="http://schemas.microsoft.com/office/drawing/2014/main" val="3515302988"/>
                    </a:ext>
                  </a:extLst>
                </a:gridCol>
                <a:gridCol w="583310">
                  <a:extLst>
                    <a:ext uri="{9D8B030D-6E8A-4147-A177-3AD203B41FA5}">
                      <a16:colId xmlns:a16="http://schemas.microsoft.com/office/drawing/2014/main" val="2275823469"/>
                    </a:ext>
                  </a:extLst>
                </a:gridCol>
                <a:gridCol w="583310">
                  <a:extLst>
                    <a:ext uri="{9D8B030D-6E8A-4147-A177-3AD203B41FA5}">
                      <a16:colId xmlns:a16="http://schemas.microsoft.com/office/drawing/2014/main" val="1225509667"/>
                    </a:ext>
                  </a:extLst>
                </a:gridCol>
                <a:gridCol w="583310">
                  <a:extLst>
                    <a:ext uri="{9D8B030D-6E8A-4147-A177-3AD203B41FA5}">
                      <a16:colId xmlns:a16="http://schemas.microsoft.com/office/drawing/2014/main" val="850758534"/>
                    </a:ext>
                  </a:extLst>
                </a:gridCol>
                <a:gridCol w="583310">
                  <a:extLst>
                    <a:ext uri="{9D8B030D-6E8A-4147-A177-3AD203B41FA5}">
                      <a16:colId xmlns:a16="http://schemas.microsoft.com/office/drawing/2014/main" val="2414541375"/>
                    </a:ext>
                  </a:extLst>
                </a:gridCol>
                <a:gridCol w="583310">
                  <a:extLst>
                    <a:ext uri="{9D8B030D-6E8A-4147-A177-3AD203B41FA5}">
                      <a16:colId xmlns:a16="http://schemas.microsoft.com/office/drawing/2014/main" val="3785933044"/>
                    </a:ext>
                  </a:extLst>
                </a:gridCol>
                <a:gridCol w="583310">
                  <a:extLst>
                    <a:ext uri="{9D8B030D-6E8A-4147-A177-3AD203B41FA5}">
                      <a16:colId xmlns:a16="http://schemas.microsoft.com/office/drawing/2014/main" val="1311468088"/>
                    </a:ext>
                  </a:extLst>
                </a:gridCol>
                <a:gridCol w="583310">
                  <a:extLst>
                    <a:ext uri="{9D8B030D-6E8A-4147-A177-3AD203B41FA5}">
                      <a16:colId xmlns:a16="http://schemas.microsoft.com/office/drawing/2014/main" val="3198424733"/>
                    </a:ext>
                  </a:extLst>
                </a:gridCol>
                <a:gridCol w="583310">
                  <a:extLst>
                    <a:ext uri="{9D8B030D-6E8A-4147-A177-3AD203B41FA5}">
                      <a16:colId xmlns:a16="http://schemas.microsoft.com/office/drawing/2014/main" val="3934460466"/>
                    </a:ext>
                  </a:extLst>
                </a:gridCol>
                <a:gridCol w="583310">
                  <a:extLst>
                    <a:ext uri="{9D8B030D-6E8A-4147-A177-3AD203B41FA5}">
                      <a16:colId xmlns:a16="http://schemas.microsoft.com/office/drawing/2014/main" val="4072760363"/>
                    </a:ext>
                  </a:extLst>
                </a:gridCol>
                <a:gridCol w="583310">
                  <a:extLst>
                    <a:ext uri="{9D8B030D-6E8A-4147-A177-3AD203B41FA5}">
                      <a16:colId xmlns:a16="http://schemas.microsoft.com/office/drawing/2014/main" val="2313657216"/>
                    </a:ext>
                  </a:extLst>
                </a:gridCol>
                <a:gridCol w="583310">
                  <a:extLst>
                    <a:ext uri="{9D8B030D-6E8A-4147-A177-3AD203B41FA5}">
                      <a16:colId xmlns:a16="http://schemas.microsoft.com/office/drawing/2014/main" val="1108868345"/>
                    </a:ext>
                  </a:extLst>
                </a:gridCol>
                <a:gridCol w="583310">
                  <a:extLst>
                    <a:ext uri="{9D8B030D-6E8A-4147-A177-3AD203B41FA5}">
                      <a16:colId xmlns:a16="http://schemas.microsoft.com/office/drawing/2014/main" val="1818900147"/>
                    </a:ext>
                  </a:extLst>
                </a:gridCol>
                <a:gridCol w="583310">
                  <a:extLst>
                    <a:ext uri="{9D8B030D-6E8A-4147-A177-3AD203B41FA5}">
                      <a16:colId xmlns:a16="http://schemas.microsoft.com/office/drawing/2014/main" val="1220252542"/>
                    </a:ext>
                  </a:extLst>
                </a:gridCol>
                <a:gridCol w="583310">
                  <a:extLst>
                    <a:ext uri="{9D8B030D-6E8A-4147-A177-3AD203B41FA5}">
                      <a16:colId xmlns:a16="http://schemas.microsoft.com/office/drawing/2014/main" val="2822700651"/>
                    </a:ext>
                  </a:extLst>
                </a:gridCol>
                <a:gridCol w="583310">
                  <a:extLst>
                    <a:ext uri="{9D8B030D-6E8A-4147-A177-3AD203B41FA5}">
                      <a16:colId xmlns:a16="http://schemas.microsoft.com/office/drawing/2014/main" val="1508762885"/>
                    </a:ext>
                  </a:extLst>
                </a:gridCol>
              </a:tblGrid>
              <a:tr h="418038">
                <a:tc rowSpan="5">
                  <a:txBody>
                    <a:bodyPr/>
                    <a:lstStyle/>
                    <a:p>
                      <a:pPr algn="ctr"/>
                      <a:r>
                        <a:rPr lang="en-US" altLang="zh-TW" sz="1200" b="1" dirty="0">
                          <a:solidFill>
                            <a:schemeClr val="bg1"/>
                          </a:solidFill>
                        </a:rPr>
                        <a:t>Binary</a:t>
                      </a:r>
                      <a:endParaRPr lang="zh-TW" altLang="en-US" sz="1200" b="1" dirty="0">
                        <a:solidFill>
                          <a:schemeClr val="bg1"/>
                        </a:solidFill>
                      </a:endParaRPr>
                    </a:p>
                  </a:txBody>
                  <a:tcPr marL="60078" marR="60078" marT="30040" marB="30040" vert="eaVert" anchor="ctr">
                    <a:lnL w="38100" cap="flat" cmpd="sng" algn="ctr">
                      <a:solidFill>
                        <a:srgbClr val="1F4E79"/>
                      </a:solidFill>
                      <a:prstDash val="solid"/>
                      <a:round/>
                      <a:headEnd type="none" w="med" len="med"/>
                      <a:tailEnd type="none" w="med" len="med"/>
                    </a:lnL>
                    <a:lnT w="38100" cap="flat" cmpd="sng" algn="ctr">
                      <a:solidFill>
                        <a:srgbClr val="1F4E79"/>
                      </a:solidFill>
                      <a:prstDash val="solid"/>
                      <a:round/>
                      <a:headEnd type="none" w="med" len="med"/>
                      <a:tailEnd type="none" w="med" len="med"/>
                    </a:lnT>
                    <a:lnB w="38100" cap="flat" cmpd="sng" algn="ctr">
                      <a:solidFill>
                        <a:srgbClr val="1F4E79"/>
                      </a:solidFill>
                      <a:prstDash val="solid"/>
                      <a:round/>
                      <a:headEnd type="none" w="med" len="med"/>
                      <a:tailEnd type="none" w="med" len="med"/>
                    </a:lnB>
                    <a:solidFill>
                      <a:srgbClr val="1F497D"/>
                    </a:solidFill>
                  </a:tcPr>
                </a:tc>
                <a:tc>
                  <a:txBody>
                    <a:bodyPr/>
                    <a:lstStyle/>
                    <a:p>
                      <a:pPr algn="ctr"/>
                      <a:r>
                        <a:rPr lang="en-US" altLang="zh-TW" sz="1200" b="1" dirty="0">
                          <a:solidFill>
                            <a:schemeClr val="bg1"/>
                          </a:solidFill>
                        </a:rPr>
                        <a:t>Tuna</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Cat</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algn="ctr"/>
                      <a:r>
                        <a:rPr lang="en-US" altLang="zh-TW" sz="1200" b="1" dirty="0">
                          <a:solidFill>
                            <a:schemeClr val="bg1"/>
                          </a:solidFill>
                        </a:rPr>
                        <a:t>Frog</a:t>
                      </a:r>
                      <a:endParaRPr lang="zh-TW" altLang="en-US" sz="1200" dirty="0"/>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Cod</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algn="ctr"/>
                      <a:r>
                        <a:rPr lang="en-US" altLang="zh-TW" sz="1200" b="1" dirty="0">
                          <a:solidFill>
                            <a:schemeClr val="bg1"/>
                          </a:solidFill>
                        </a:rPr>
                        <a:t>Goat</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Dog</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Toad</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Cow</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Large</a:t>
                      </a:r>
                      <a:endParaRPr lang="zh-TW" altLang="en-US" sz="1200" b="1" dirty="0">
                        <a:solidFill>
                          <a:schemeClr val="bg1"/>
                        </a:solidFill>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Mid</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Small</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Tiny</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White</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Black</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Red</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Blue</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Green</a:t>
                      </a:r>
                      <a:endParaRPr lang="zh-TW" altLang="en-US" sz="1200" b="1" kern="1200" dirty="0">
                        <a:solidFill>
                          <a:schemeClr val="bg1"/>
                        </a:solidFill>
                        <a:latin typeface="+mn-lt"/>
                        <a:ea typeface="+mn-ea"/>
                        <a:cs typeface="+mn-cs"/>
                      </a:endParaRPr>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Gray</a:t>
                      </a:r>
                      <a:endParaRPr lang="zh-TW" altLang="en-US" sz="1200" b="1" kern="1200" dirty="0">
                        <a:solidFill>
                          <a:schemeClr val="bg1"/>
                        </a:solidFill>
                        <a:latin typeface="+mn-lt"/>
                        <a:ea typeface="+mn-ea"/>
                        <a:cs typeface="+mn-cs"/>
                      </a:endParaRPr>
                    </a:p>
                  </a:txBody>
                  <a:tcPr marL="60078" marR="60078" marT="30040" marB="30040" anchor="ctr">
                    <a:lnR w="38100" cap="flat" cmpd="sng" algn="ctr">
                      <a:solidFill>
                        <a:srgbClr val="1F4E79"/>
                      </a:solidFill>
                      <a:prstDash val="solid"/>
                      <a:round/>
                      <a:headEnd type="none" w="med" len="med"/>
                      <a:tailEnd type="none" w="med" len="med"/>
                    </a:lnR>
                    <a:lnT w="38100" cap="flat" cmpd="sng" algn="ctr">
                      <a:solidFill>
                        <a:srgbClr val="1F4E79"/>
                      </a:solidFill>
                      <a:prstDash val="solid"/>
                      <a:round/>
                      <a:headEnd type="none" w="med" len="med"/>
                      <a:tailEnd type="none" w="med" len="med"/>
                    </a:lnT>
                    <a:lnB w="38100" cmpd="sng">
                      <a:noFill/>
                    </a:lnB>
                    <a:solidFill>
                      <a:srgbClr val="14365D"/>
                    </a:solidFill>
                  </a:tcPr>
                </a:tc>
                <a:extLst>
                  <a:ext uri="{0D108BD9-81ED-4DB2-BD59-A6C34878D82A}">
                    <a16:rowId xmlns:a16="http://schemas.microsoft.com/office/drawing/2014/main" val="423804943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4" name="TextBox 5">
            <a:extLst>
              <a:ext uri="{FF2B5EF4-FFF2-40B4-BE49-F238E27FC236}">
                <a16:creationId xmlns:a16="http://schemas.microsoft.com/office/drawing/2014/main" id="{F9990E22-831E-4A0D-874A-A5C2332D2F44}"/>
              </a:ext>
            </a:extLst>
          </p:cNvPr>
          <p:cNvSpPr txBox="1"/>
          <p:nvPr/>
        </p:nvSpPr>
        <p:spPr>
          <a:xfrm>
            <a:off x="6822141" y="1503289"/>
            <a:ext cx="4983634" cy="214033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When the data is not follow the One Hot rule, can’t use other method to transform the binary data. If only can we find a way in representing the numerous binary features data in a much simple way...</a:t>
            </a:r>
          </a:p>
        </p:txBody>
      </p:sp>
      <p:pic>
        <p:nvPicPr>
          <p:cNvPr id="3074" name="Picture 2" descr="https://upload.wikimedia.org/wikipedia/commons/thumb/e/e6/Noto_Emoji_KitKat_263a.svg/1200px-Noto_Emoji_KitKat_263a.svg.png">
            <a:extLst>
              <a:ext uri="{FF2B5EF4-FFF2-40B4-BE49-F238E27FC236}">
                <a16:creationId xmlns:a16="http://schemas.microsoft.com/office/drawing/2014/main" id="{5AC77DF6-184F-46DC-9D39-01208948D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19" y="2839725"/>
            <a:ext cx="1054562" cy="1054562"/>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56AF769-CE23-41C6-A44D-13A2E89599CB}"/>
              </a:ext>
            </a:extLst>
          </p:cNvPr>
          <p:cNvPicPr>
            <a:picLocks noChangeAspect="1"/>
          </p:cNvPicPr>
          <p:nvPr/>
        </p:nvPicPr>
        <p:blipFill>
          <a:blip r:embed="rId4"/>
          <a:stretch>
            <a:fillRect/>
          </a:stretch>
        </p:blipFill>
        <p:spPr>
          <a:xfrm>
            <a:off x="227537" y="5277902"/>
            <a:ext cx="1041815" cy="975748"/>
          </a:xfrm>
          <a:prstGeom prst="rect">
            <a:avLst/>
          </a:prstGeom>
        </p:spPr>
      </p:pic>
      <p:sp>
        <p:nvSpPr>
          <p:cNvPr id="23" name="箭號: 彎曲 22">
            <a:extLst>
              <a:ext uri="{FF2B5EF4-FFF2-40B4-BE49-F238E27FC236}">
                <a16:creationId xmlns:a16="http://schemas.microsoft.com/office/drawing/2014/main" id="{AF820543-F1D9-49D2-8C02-E0227A66ECD3}"/>
              </a:ext>
            </a:extLst>
          </p:cNvPr>
          <p:cNvSpPr/>
          <p:nvPr/>
        </p:nvSpPr>
        <p:spPr>
          <a:xfrm flipH="1">
            <a:off x="4768928" y="2509817"/>
            <a:ext cx="1405691" cy="1361143"/>
          </a:xfrm>
          <a:prstGeom prst="bentArrow">
            <a:avLst>
              <a:gd name="adj1" fmla="val 27629"/>
              <a:gd name="adj2" fmla="val 25000"/>
              <a:gd name="adj3" fmla="val 25000"/>
              <a:gd name="adj4" fmla="val 43750"/>
            </a:avLst>
          </a:prstGeom>
          <a:gradFill>
            <a:gsLst>
              <a:gs pos="0">
                <a:srgbClr val="7030A0"/>
              </a:gs>
              <a:gs pos="100000">
                <a:srgbClr val="1F4E79"/>
              </a:gs>
            </a:gsLst>
            <a:lin ang="10800000" scaled="0"/>
          </a:gra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47550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a:xfrm>
            <a:off x="838200" y="365125"/>
            <a:ext cx="10515600" cy="1325563"/>
          </a:xfrm>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17" name="箭號: 向下 16">
            <a:extLst>
              <a:ext uri="{FF2B5EF4-FFF2-40B4-BE49-F238E27FC236}">
                <a16:creationId xmlns:a16="http://schemas.microsoft.com/office/drawing/2014/main" id="{654F426D-3E3A-440F-AED5-4DA022B6F2DC}"/>
              </a:ext>
            </a:extLst>
          </p:cNvPr>
          <p:cNvSpPr/>
          <p:nvPr/>
        </p:nvSpPr>
        <p:spPr>
          <a:xfrm>
            <a:off x="8956060" y="2974258"/>
            <a:ext cx="884903" cy="454742"/>
          </a:xfrm>
          <a:prstGeom prst="downArrow">
            <a:avLst>
              <a:gd name="adj1" fmla="val 63333"/>
              <a:gd name="adj2" fmla="val 65135"/>
            </a:avLst>
          </a:prstGeom>
          <a:solidFill>
            <a:srgbClr val="343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0BCE4DC-6417-4551-B79F-A22CD0C1B06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14323" y="875946"/>
            <a:ext cx="2968376" cy="1800000"/>
          </a:xfrm>
          <a:prstGeom prst="rect">
            <a:avLst/>
          </a:prstGeom>
        </p:spPr>
      </p:pic>
      <p:pic>
        <p:nvPicPr>
          <p:cNvPr id="21" name="圖片 20">
            <a:extLst>
              <a:ext uri="{FF2B5EF4-FFF2-40B4-BE49-F238E27FC236}">
                <a16:creationId xmlns:a16="http://schemas.microsoft.com/office/drawing/2014/main" id="{C734480B-E220-4FBB-8315-0BD9722238E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01840" y="3727312"/>
            <a:ext cx="2993343" cy="1800000"/>
          </a:xfrm>
          <a:prstGeom prst="rect">
            <a:avLst/>
          </a:prstGeom>
        </p:spPr>
      </p:pic>
      <p:graphicFrame>
        <p:nvGraphicFramePr>
          <p:cNvPr id="22" name="表格 21">
            <a:extLst>
              <a:ext uri="{FF2B5EF4-FFF2-40B4-BE49-F238E27FC236}">
                <a16:creationId xmlns:a16="http://schemas.microsoft.com/office/drawing/2014/main" id="{2A68673E-FC9D-406A-9C11-678ADAB2D781}"/>
              </a:ext>
            </a:extLst>
          </p:cNvPr>
          <p:cNvGraphicFramePr>
            <a:graphicFrameLocks noGrp="1"/>
          </p:cNvGraphicFramePr>
          <p:nvPr>
            <p:extLst>
              <p:ext uri="{D42A27DB-BD31-4B8C-83A1-F6EECF244321}">
                <p14:modId xmlns:p14="http://schemas.microsoft.com/office/powerpoint/2010/main" val="3148008677"/>
              </p:ext>
            </p:extLst>
          </p:nvPr>
        </p:nvGraphicFramePr>
        <p:xfrm>
          <a:off x="11241624" y="875946"/>
          <a:ext cx="457200" cy="465136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2325683">
                <a:tc>
                  <a:txBody>
                    <a:bodyPr/>
                    <a:lstStyle/>
                    <a:p>
                      <a:pPr algn="ctr"/>
                      <a:r>
                        <a:rPr lang="en-US" altLang="zh-TW" dirty="0"/>
                        <a:t>Binary</a:t>
                      </a:r>
                      <a:endParaRPr lang="zh-TW" altLang="en-US" dirty="0"/>
                    </a:p>
                  </a:txBody>
                  <a:tcPr vert="eaVert" anchor="ctr">
                    <a:solidFill>
                      <a:srgbClr val="797F98"/>
                    </a:solidFill>
                  </a:tcPr>
                </a:tc>
                <a:extLst>
                  <a:ext uri="{0D108BD9-81ED-4DB2-BD59-A6C34878D82A}">
                    <a16:rowId xmlns:a16="http://schemas.microsoft.com/office/drawing/2014/main" val="4017548446"/>
                  </a:ext>
                </a:extLst>
              </a:tr>
              <a:tr h="2325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Numerical</a:t>
                      </a:r>
                      <a:endParaRPr lang="zh-TW" altLang="en-US" sz="1800" b="1" kern="1200" dirty="0">
                        <a:solidFill>
                          <a:schemeClr val="lt1"/>
                        </a:solidFill>
                        <a:latin typeface="+mn-lt"/>
                        <a:ea typeface="+mn-ea"/>
                        <a:cs typeface="+mn-cs"/>
                      </a:endParaRPr>
                    </a:p>
                  </a:txBody>
                  <a:tcPr vert="eaVert" anchor="ctr">
                    <a:solidFill>
                      <a:schemeClr val="bg1">
                        <a:lumMod val="65000"/>
                      </a:schemeClr>
                    </a:solidFill>
                  </a:tcPr>
                </a:tc>
                <a:extLst>
                  <a:ext uri="{0D108BD9-81ED-4DB2-BD59-A6C34878D82A}">
                    <a16:rowId xmlns:a16="http://schemas.microsoft.com/office/drawing/2014/main" val="389112562"/>
                  </a:ext>
                </a:extLst>
              </a:tr>
            </a:tbl>
          </a:graphicData>
        </a:graphic>
      </p:graphicFrame>
    </p:spTree>
    <p:extLst>
      <p:ext uri="{BB962C8B-B14F-4D97-AF65-F5344CB8AC3E}">
        <p14:creationId xmlns:p14="http://schemas.microsoft.com/office/powerpoint/2010/main" val="385587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112657" cy="301236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Assume the original binary data has </a:t>
                </a:r>
                <a:r>
                  <a:rPr lang="en-US" altLang="zh-TW" dirty="0" err="1">
                    <a:solidFill>
                      <a:srgbClr val="000000"/>
                    </a:solidFill>
                    <a:latin typeface="Nunito Light"/>
                  </a:rPr>
                  <a:t>i</a:t>
                </a:r>
                <a:r>
                  <a:rPr lang="en-US" altLang="zh-TW" dirty="0">
                    <a:solidFill>
                      <a:srgbClr val="000000"/>
                    </a:solidFill>
                    <a:latin typeface="Nunito Light"/>
                  </a:rPr>
                  <a:t> features, we assign a column group for each feature. Than rearrange features in each group, before conducting BCD encoding.</a:t>
                </a:r>
              </a:p>
              <a:p>
                <a:pPr indent="457200">
                  <a:lnSpc>
                    <a:spcPts val="3359"/>
                  </a:lnSpc>
                </a:pPr>
                <a:r>
                  <a:rPr lang="en-US" altLang="zh-TW" dirty="0">
                    <a:solidFill>
                      <a:srgbClr val="000000"/>
                    </a:solidFill>
                    <a:latin typeface="Nunito Light"/>
                  </a:rPr>
                  <a:t>The goal is to find the optimal </a:t>
                </a:r>
                <a14:m>
                  <m:oMath xmlns:m="http://schemas.openxmlformats.org/officeDocument/2006/math">
                    <m:sSub>
                      <m:sSubPr>
                        <m:ctrlPr>
                          <a:rPr lang="en-US" altLang="zh-TW" i="1">
                            <a:solidFill>
                              <a:schemeClr val="dk1"/>
                            </a:solidFill>
                            <a:latin typeface="Cambria Math" panose="02040503050406030204" pitchFamily="18" charset="0"/>
                          </a:rPr>
                        </m:ctrlPr>
                      </m:sSubPr>
                      <m:e>
                        <m:r>
                          <a:rPr lang="en-US" altLang="zh-TW" i="1">
                            <a:solidFill>
                              <a:schemeClr val="dk1"/>
                            </a:solidFill>
                            <a:latin typeface="Cambria Math" panose="02040503050406030204" pitchFamily="18" charset="0"/>
                          </a:rPr>
                          <m:t>𝐺</m:t>
                        </m:r>
                      </m:e>
                      <m:sub>
                        <m:r>
                          <a:rPr lang="en-US" altLang="zh-TW" i="1">
                            <a:solidFill>
                              <a:schemeClr val="dk1"/>
                            </a:solidFill>
                            <a:latin typeface="Cambria Math" panose="02040503050406030204" pitchFamily="18" charset="0"/>
                          </a:rPr>
                          <m:t>𝑗</m:t>
                        </m:r>
                      </m:sub>
                    </m:sSub>
                  </m:oMath>
                </a14:m>
                <a:r>
                  <a:rPr lang="en-US" altLang="zh-TW" dirty="0">
                    <a:solidFill>
                      <a:srgbClr val="000000"/>
                    </a:solidFill>
                    <a:latin typeface="Nunito Light"/>
                  </a:rPr>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𝑗</m:t>
                        </m:r>
                      </m:sub>
                    </m:sSub>
                  </m:oMath>
                </a14:m>
                <a:r>
                  <a:rPr lang="en-US" altLang="zh-TW" dirty="0">
                    <a:solidFill>
                      <a:srgbClr val="000000"/>
                    </a:solidFill>
                    <a:latin typeface="Nunito Light"/>
                  </a:rPr>
                  <a:t> , such that the encoded numerical data have even or better classification performance in ML model.</a:t>
                </a:r>
              </a:p>
            </p:txBody>
          </p:sp>
        </mc:Choice>
        <mc:Fallback xmlns="">
          <p:sp>
            <p:nvSpPr>
              <p:cNvPr id="7" name="TextBox 5">
                <a:extLst>
                  <a:ext uri="{FF2B5EF4-FFF2-40B4-BE49-F238E27FC236}">
                    <a16:creationId xmlns:a16="http://schemas.microsoft.com/office/drawing/2014/main" id="{E27CCD49-B4A2-454A-8837-051701A08B71}"/>
                  </a:ext>
                </a:extLst>
              </p:cNvPr>
              <p:cNvSpPr txBox="1">
                <a:spLocks noRot="1" noChangeAspect="1" noMove="1" noResize="1" noEditPoints="1" noAdjustHandles="1" noChangeArrowheads="1" noChangeShapeType="1" noTextEdit="1"/>
              </p:cNvSpPr>
              <p:nvPr/>
            </p:nvSpPr>
            <p:spPr>
              <a:xfrm>
                <a:off x="838200" y="1690688"/>
                <a:ext cx="5112657" cy="3012363"/>
              </a:xfrm>
              <a:prstGeom prst="rect">
                <a:avLst/>
              </a:prstGeom>
              <a:blipFill>
                <a:blip r:embed="rId3"/>
                <a:stretch>
                  <a:fillRect l="-2864" r="-3580" b="-4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binary</a:t>
                          </a:r>
                          <a:r>
                            <a:rPr lang="en-US" altLang="zh-TW" sz="1400" baseline="0" dirty="0"/>
                            <a:t> </a:t>
                          </a:r>
                          <a:r>
                            <a:rPr lang="en-US" altLang="zh-TW" sz="1400" dirty="0"/>
                            <a:t>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𝑔</m:t>
                                </m:r>
                                <m:r>
                                  <a:rPr lang="en-US" altLang="zh-TW" sz="1800" b="0" i="1" kern="1200" smtClean="0">
                                    <a:solidFill>
                                      <a:schemeClr val="dk1"/>
                                    </a:solidFill>
                                    <a:latin typeface="Cambria Math" panose="02040503050406030204" pitchFamily="18" charset="0"/>
                                    <a:ea typeface="+mn-ea"/>
                                    <a:cs typeface="+mn-cs"/>
                                  </a:rPr>
                                  <m:t>(</m:t>
                                </m:r>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4247947"/>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𝑗</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sequence of features in group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6686564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𝑗𝑘</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𝑘</m:t>
                                  </m:r>
                                </m:e>
                                <m:sup>
                                  <m:r>
                                    <a:rPr lang="en-US" altLang="zh-TW" sz="1400" b="0" i="1" dirty="0" smtClean="0">
                                      <a:latin typeface="Cambria Math" panose="02040503050406030204" pitchFamily="18" charset="0"/>
                                    </a:rPr>
                                    <m:t>𝑡h</m:t>
                                  </m:r>
                                </m:sup>
                              </m:sSup>
                            </m:oMath>
                          </a14:m>
                          <a:r>
                            <a:rPr lang="en-US" altLang="zh-TW" sz="1400" dirty="0"/>
                            <a:t> Feature in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08270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𝑏</m:t>
                                </m:r>
                                <m:r>
                                  <a:rPr lang="en-US" altLang="zh-TW" sz="1800" b="0" i="1" kern="1200" smtClean="0">
                                    <a:solidFill>
                                      <a:schemeClr val="dk1"/>
                                    </a:solidFill>
                                    <a:latin typeface="Cambria Math" panose="02040503050406030204" pitchFamily="18" charset="0"/>
                                    <a:ea typeface="+mn-ea"/>
                                    <a:cs typeface="+mn-cs"/>
                                  </a:rPr>
                                  <m:t>(</m:t>
                                </m:r>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BCD encoded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374788230"/>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Encoded numerical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494018560"/>
                      </a:ext>
                    </a:extLst>
                  </a:tr>
                </a:tbl>
              </a:graphicData>
            </a:graphic>
          </p:graphicFrame>
        </mc:Choice>
        <mc:Fallback xmlns="">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l="-403" t="-101282" r="-224194" b="-6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blipFill>
                          <a:blip r:embed="rId4"/>
                          <a:stretch>
                            <a:fillRect l="-44946" t="-101282" r="-361" b="-602564"/>
                          </a:stretch>
                        </a:blipFill>
                      </a:tcPr>
                    </a:tc>
                    <a:extLst>
                      <a:ext uri="{0D108BD9-81ED-4DB2-BD59-A6C34878D82A}">
                        <a16:rowId xmlns:a16="http://schemas.microsoft.com/office/drawing/2014/main" val="169814351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01282" r="-224194" b="-5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01282" r="-361" b="-502564"/>
                          </a:stretch>
                        </a:blipFill>
                      </a:tcPr>
                    </a:tc>
                    <a:extLst>
                      <a:ext uri="{0D108BD9-81ED-4DB2-BD59-A6C34878D82A}">
                        <a16:rowId xmlns:a16="http://schemas.microsoft.com/office/drawing/2014/main" val="2037540359"/>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97468" r="-224194" b="-396203"/>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97468" r="-361" b="-396203"/>
                          </a:stretch>
                        </a:blipFill>
                      </a:tcPr>
                    </a:tc>
                    <a:extLst>
                      <a:ext uri="{0D108BD9-81ED-4DB2-BD59-A6C34878D82A}">
                        <a16:rowId xmlns:a16="http://schemas.microsoft.com/office/drawing/2014/main" val="2524247947"/>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402564" r="-224194" b="-3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402564" r="-361" b="-301282"/>
                          </a:stretch>
                        </a:blipFill>
                      </a:tcPr>
                    </a:tc>
                    <a:extLst>
                      <a:ext uri="{0D108BD9-81ED-4DB2-BD59-A6C34878D82A}">
                        <a16:rowId xmlns:a16="http://schemas.microsoft.com/office/drawing/2014/main" val="36686564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502564" r="-224194" b="-2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502564" r="-361" b="-201282"/>
                          </a:stretch>
                        </a:blipFill>
                      </a:tcPr>
                    </a:tc>
                    <a:extLst>
                      <a:ext uri="{0D108BD9-81ED-4DB2-BD59-A6C34878D82A}">
                        <a16:rowId xmlns:a16="http://schemas.microsoft.com/office/drawing/2014/main" val="308270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602564" r="-224194" b="-1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602564" r="-361" b="-101282"/>
                          </a:stretch>
                        </a:blipFill>
                      </a:tcPr>
                    </a:tc>
                    <a:extLst>
                      <a:ext uri="{0D108BD9-81ED-4DB2-BD59-A6C34878D82A}">
                        <a16:rowId xmlns:a16="http://schemas.microsoft.com/office/drawing/2014/main" val="3374788230"/>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03" t="-702564" r="-224194" b="-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4946" t="-702564" r="-361" b="-1282"/>
                          </a:stretch>
                        </a:blipFill>
                      </a:tcPr>
                    </a:tc>
                    <a:extLst>
                      <a:ext uri="{0D108BD9-81ED-4DB2-BD59-A6C34878D82A}">
                        <a16:rowId xmlns:a16="http://schemas.microsoft.com/office/drawing/2014/main" val="14940185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𝑖</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𝑗</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𝑘</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tc>
                    <a:extLst>
                      <a:ext uri="{0D108BD9-81ED-4DB2-BD59-A6C34878D82A}">
                        <a16:rowId xmlns:a16="http://schemas.microsoft.com/office/drawing/2014/main" val="2524247947"/>
                      </a:ext>
                    </a:extLst>
                  </a:tr>
                </a:tbl>
              </a:graphicData>
            </a:graphic>
          </p:graphicFrame>
        </mc:Choice>
        <mc:Fallback xmlns="">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endParaRPr lang="zh-TW"/>
                        </a:p>
                      </a:txBody>
                      <a:tcPr anchor="ctr">
                        <a:blipFill>
                          <a:blip r:embed="rId5"/>
                          <a:stretch>
                            <a:fillRect l="-403" t="-102564" r="-225000" b="-203846"/>
                          </a:stretch>
                        </a:blipFill>
                      </a:tcPr>
                    </a:tc>
                    <a:tc>
                      <a:txBody>
                        <a:bodyPr/>
                        <a:lstStyle/>
                        <a:p>
                          <a:endParaRPr lang="zh-TW"/>
                        </a:p>
                      </a:txBody>
                      <a:tcPr anchor="ctr">
                        <a:blipFill>
                          <a:blip r:embed="rId5"/>
                          <a:stretch>
                            <a:fillRect l="-44946" t="-102564" r="-722" b="-203846"/>
                          </a:stretch>
                        </a:blipFill>
                      </a:tcPr>
                    </a:tc>
                    <a:extLst>
                      <a:ext uri="{0D108BD9-81ED-4DB2-BD59-A6C34878D82A}">
                        <a16:rowId xmlns:a16="http://schemas.microsoft.com/office/drawing/2014/main" val="1698143515"/>
                      </a:ext>
                    </a:extLst>
                  </a:tr>
                  <a:tr h="475456">
                    <a:tc>
                      <a:txBody>
                        <a:bodyPr/>
                        <a:lstStyle/>
                        <a:p>
                          <a:endParaRPr lang="zh-TW"/>
                        </a:p>
                      </a:txBody>
                      <a:tcPr anchor="ctr">
                        <a:blipFill>
                          <a:blip r:embed="rId5"/>
                          <a:stretch>
                            <a:fillRect l="-403" t="-202564" r="-225000" b="-103846"/>
                          </a:stretch>
                        </a:blipFill>
                      </a:tcPr>
                    </a:tc>
                    <a:tc>
                      <a:txBody>
                        <a:bodyPr/>
                        <a:lstStyle/>
                        <a:p>
                          <a:endParaRPr lang="zh-TW"/>
                        </a:p>
                      </a:txBody>
                      <a:tcPr anchor="ctr">
                        <a:blipFill>
                          <a:blip r:embed="rId5"/>
                          <a:stretch>
                            <a:fillRect l="-44946" t="-202564" r="-722" b="-103846"/>
                          </a:stretch>
                        </a:blipFill>
                      </a:tcPr>
                    </a:tc>
                    <a:extLst>
                      <a:ext uri="{0D108BD9-81ED-4DB2-BD59-A6C34878D82A}">
                        <a16:rowId xmlns:a16="http://schemas.microsoft.com/office/drawing/2014/main" val="2037540359"/>
                      </a:ext>
                    </a:extLst>
                  </a:tr>
                  <a:tr h="475456">
                    <a:tc>
                      <a:txBody>
                        <a:bodyPr/>
                        <a:lstStyle/>
                        <a:p>
                          <a:endParaRPr lang="zh-TW"/>
                        </a:p>
                      </a:txBody>
                      <a:tcPr anchor="ctr">
                        <a:blipFill>
                          <a:blip r:embed="rId5"/>
                          <a:stretch>
                            <a:fillRect l="-403" t="-302564" r="-225000" b="-3846"/>
                          </a:stretch>
                        </a:blipFill>
                      </a:tcPr>
                    </a:tc>
                    <a:tc>
                      <a:txBody>
                        <a:bodyPr/>
                        <a:lstStyle/>
                        <a:p>
                          <a:endParaRPr lang="zh-TW"/>
                        </a:p>
                      </a:txBody>
                      <a:tcPr anchor="ctr">
                        <a:blipFill>
                          <a:blip r:embed="rId5"/>
                          <a:stretch>
                            <a:fillRect l="-44946" t="-302564" r="-722" b="-3846"/>
                          </a:stretch>
                        </a:blipFill>
                      </a:tcPr>
                    </a:tc>
                    <a:extLst>
                      <a:ext uri="{0D108BD9-81ED-4DB2-BD59-A6C34878D82A}">
                        <a16:rowId xmlns:a16="http://schemas.microsoft.com/office/drawing/2014/main" val="2524247947"/>
                      </a:ext>
                    </a:extLst>
                  </a:tr>
                </a:tbl>
              </a:graphicData>
            </a:graphic>
          </p:graphicFrame>
        </mc:Fallback>
      </mc:AlternateContent>
    </p:spTree>
    <p:extLst>
      <p:ext uri="{BB962C8B-B14F-4D97-AF65-F5344CB8AC3E}">
        <p14:creationId xmlns:p14="http://schemas.microsoft.com/office/powerpoint/2010/main" val="271982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E0D3ECD7-6A69-48EB-9E7D-BA7F9CF245DB}"/>
              </a:ext>
            </a:extLst>
          </p:cNvPr>
          <p:cNvGraphicFramePr>
            <a:graphicFrameLocks noGrp="1"/>
          </p:cNvGraphicFramePr>
          <p:nvPr>
            <p:extLst>
              <p:ext uri="{D42A27DB-BD31-4B8C-83A1-F6EECF244321}">
                <p14:modId xmlns:p14="http://schemas.microsoft.com/office/powerpoint/2010/main" val="2486266239"/>
              </p:ext>
            </p:extLst>
          </p:nvPr>
        </p:nvGraphicFramePr>
        <p:xfrm>
          <a:off x="12336579" y="4905520"/>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pic>
        <p:nvPicPr>
          <p:cNvPr id="1026" name="Picture 2">
            <a:extLst>
              <a:ext uri="{FF2B5EF4-FFF2-40B4-BE49-F238E27FC236}">
                <a16:creationId xmlns:a16="http://schemas.microsoft.com/office/drawing/2014/main" id="{60ED59EC-14C4-4413-82D1-3C27CB639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944" y="1264596"/>
            <a:ext cx="10044112" cy="551784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D4C6C89-5BA2-43B4-8B8C-ACB451E70AC1}"/>
              </a:ext>
            </a:extLst>
          </p:cNvPr>
          <p:cNvSpPr/>
          <p:nvPr/>
        </p:nvSpPr>
        <p:spPr>
          <a:xfrm>
            <a:off x="7229475" y="1264596"/>
            <a:ext cx="3888581" cy="509175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0640902"/>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1697</TotalTime>
  <Words>2367</Words>
  <Application>Microsoft Office PowerPoint</Application>
  <PresentationFormat>寬螢幕</PresentationFormat>
  <Paragraphs>890</Paragraphs>
  <Slides>27</Slides>
  <Notes>23</Notes>
  <HiddenSlides>5</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27</vt:i4>
      </vt:variant>
    </vt:vector>
  </HeadingPairs>
  <TitlesOfParts>
    <vt:vector size="38" baseType="lpstr">
      <vt:lpstr>新細明體</vt:lpstr>
      <vt:lpstr>Arial</vt:lpstr>
      <vt:lpstr>Calibri</vt:lpstr>
      <vt:lpstr>Calibri Light</vt:lpstr>
      <vt:lpstr>Cambria Math</vt:lpstr>
      <vt:lpstr>Nunito</vt:lpstr>
      <vt:lpstr>Nunito Bold</vt:lpstr>
      <vt:lpstr>Nunito Light</vt:lpstr>
      <vt:lpstr>Times New Roman</vt:lpstr>
      <vt:lpstr>Wingdings</vt:lpstr>
      <vt:lpstr>自訂設計</vt:lpstr>
      <vt:lpstr>PowerPoint 簡報</vt:lpstr>
      <vt:lpstr>PowerPoint 簡報</vt:lpstr>
      <vt:lpstr>Motivation</vt:lpstr>
      <vt:lpstr>Motivation</vt:lpstr>
      <vt:lpstr>Motivation</vt:lpstr>
      <vt:lpstr>Motivation</vt:lpstr>
      <vt:lpstr>Introduction</vt:lpstr>
      <vt:lpstr>Introduction - cont.</vt:lpstr>
      <vt:lpstr>Methodology</vt:lpstr>
      <vt:lpstr>Methodology</vt:lpstr>
      <vt:lpstr>Methodology</vt:lpstr>
      <vt:lpstr>Methodology</vt:lpstr>
      <vt:lpstr>Methodology</vt:lpstr>
      <vt:lpstr>Methodology</vt:lpstr>
      <vt:lpstr>Methodology - Grouping</vt:lpstr>
      <vt:lpstr>Methodology - Grouping</vt:lpstr>
      <vt:lpstr>Methodology - Sequencing</vt:lpstr>
      <vt:lpstr>Methodology - Sequencing</vt:lpstr>
      <vt:lpstr>Methodology - Sequencing</vt:lpstr>
      <vt:lpstr>Methodology - BCD encode</vt:lpstr>
      <vt:lpstr>Methodology - BCD encode</vt:lpstr>
      <vt:lpstr>Methodology - BCD encode</vt:lpstr>
      <vt:lpstr>Methodology - BCD encode</vt:lpstr>
      <vt:lpstr>Case study</vt:lpstr>
      <vt:lpstr>Case study - Continuous data</vt:lpstr>
      <vt:lpstr>Case study - Kaggle dataset</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TerryYang</cp:lastModifiedBy>
  <cp:revision>152</cp:revision>
  <dcterms:created xsi:type="dcterms:W3CDTF">2022-10-26T08:15:37Z</dcterms:created>
  <dcterms:modified xsi:type="dcterms:W3CDTF">2022-11-02T14:30:11Z</dcterms:modified>
</cp:coreProperties>
</file>