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361" r:id="rId3"/>
    <p:sldId id="362" r:id="rId4"/>
    <p:sldId id="363" r:id="rId5"/>
    <p:sldId id="364" r:id="rId6"/>
    <p:sldId id="366" r:id="rId7"/>
    <p:sldId id="365" r:id="rId8"/>
    <p:sldId id="367" r:id="rId9"/>
    <p:sldId id="369" r:id="rId10"/>
    <p:sldId id="371" r:id="rId11"/>
    <p:sldId id="368" r:id="rId12"/>
    <p:sldId id="372" r:id="rId13"/>
    <p:sldId id="376" r:id="rId14"/>
    <p:sldId id="373" r:id="rId15"/>
    <p:sldId id="374" r:id="rId16"/>
    <p:sldId id="375" r:id="rId17"/>
    <p:sldId id="377" r:id="rId18"/>
    <p:sldId id="379" r:id="rId19"/>
    <p:sldId id="378" r:id="rId20"/>
    <p:sldId id="382" r:id="rId21"/>
    <p:sldId id="385" r:id="rId22"/>
    <p:sldId id="384" r:id="rId23"/>
    <p:sldId id="380" r:id="rId24"/>
    <p:sldId id="3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9/6" id="{FA4F0D47-2C0D-4DC9-8977-C733A290B704}">
          <p14:sldIdLst>
            <p14:sldId id="357"/>
            <p14:sldId id="361"/>
            <p14:sldId id="362"/>
            <p14:sldId id="363"/>
            <p14:sldId id="364"/>
            <p14:sldId id="366"/>
            <p14:sldId id="365"/>
          </p14:sldIdLst>
        </p14:section>
        <p14:section name="9/13" id="{F874AAA9-E0A7-491C-8E61-A71D5990C511}">
          <p14:sldIdLst>
            <p14:sldId id="367"/>
            <p14:sldId id="369"/>
            <p14:sldId id="371"/>
            <p14:sldId id="368"/>
            <p14:sldId id="372"/>
            <p14:sldId id="376"/>
            <p14:sldId id="373"/>
            <p14:sldId id="374"/>
            <p14:sldId id="375"/>
            <p14:sldId id="377"/>
          </p14:sldIdLst>
        </p14:section>
        <p14:section name="9/20" id="{58006661-51D5-4FD5-AF52-3B9493C3C6B8}">
          <p14:sldIdLst>
            <p14:sldId id="379"/>
            <p14:sldId id="378"/>
            <p14:sldId id="382"/>
            <p14:sldId id="385"/>
            <p14:sldId id="384"/>
            <p14:sldId id="380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030A0"/>
    <a:srgbClr val="4472C4"/>
    <a:srgbClr val="FFFFFF"/>
    <a:srgbClr val="FFC000"/>
    <a:srgbClr val="002060"/>
    <a:srgbClr val="CFD5EA"/>
    <a:srgbClr val="00B050"/>
    <a:srgbClr val="E74C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6529" autoAdjust="0"/>
  </p:normalViewPr>
  <p:slideViewPr>
    <p:cSldViewPr snapToGrid="0">
      <p:cViewPr>
        <p:scale>
          <a:sx n="100" d="100"/>
          <a:sy n="100" d="100"/>
        </p:scale>
        <p:origin x="135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Empty column counts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[活頁簿1]工作表1!$H$4</c:f>
              <c:strCache>
                <c:ptCount val="1"/>
                <c:pt idx="0">
                  <c:v>shape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[活頁簿1]工作表1!$G$5:$G$38</c:f>
              <c:numCache>
                <c:formatCode>General</c:formatCode>
                <c:ptCount val="34"/>
                <c:pt idx="0">
                  <c:v>50</c:v>
                </c:pt>
                <c:pt idx="1">
                  <c:v>53</c:v>
                </c:pt>
                <c:pt idx="2">
                  <c:v>56</c:v>
                </c:pt>
                <c:pt idx="3">
                  <c:v>59</c:v>
                </c:pt>
                <c:pt idx="4">
                  <c:v>62</c:v>
                </c:pt>
                <c:pt idx="5">
                  <c:v>65</c:v>
                </c:pt>
                <c:pt idx="6">
                  <c:v>68</c:v>
                </c:pt>
                <c:pt idx="7">
                  <c:v>71</c:v>
                </c:pt>
                <c:pt idx="8">
                  <c:v>74</c:v>
                </c:pt>
                <c:pt idx="9">
                  <c:v>77</c:v>
                </c:pt>
                <c:pt idx="10">
                  <c:v>80</c:v>
                </c:pt>
                <c:pt idx="11">
                  <c:v>83</c:v>
                </c:pt>
                <c:pt idx="12">
                  <c:v>86</c:v>
                </c:pt>
                <c:pt idx="13">
                  <c:v>89</c:v>
                </c:pt>
                <c:pt idx="14">
                  <c:v>92</c:v>
                </c:pt>
                <c:pt idx="15">
                  <c:v>95</c:v>
                </c:pt>
                <c:pt idx="16">
                  <c:v>98</c:v>
                </c:pt>
                <c:pt idx="17">
                  <c:v>101</c:v>
                </c:pt>
                <c:pt idx="18">
                  <c:v>104</c:v>
                </c:pt>
                <c:pt idx="19">
                  <c:v>107</c:v>
                </c:pt>
                <c:pt idx="20">
                  <c:v>110</c:v>
                </c:pt>
                <c:pt idx="21">
                  <c:v>113</c:v>
                </c:pt>
                <c:pt idx="22">
                  <c:v>116</c:v>
                </c:pt>
                <c:pt idx="23">
                  <c:v>119</c:v>
                </c:pt>
                <c:pt idx="24">
                  <c:v>122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134</c:v>
                </c:pt>
                <c:pt idx="29">
                  <c:v>137</c:v>
                </c:pt>
                <c:pt idx="30">
                  <c:v>140</c:v>
                </c:pt>
                <c:pt idx="31">
                  <c:v>143</c:v>
                </c:pt>
                <c:pt idx="32">
                  <c:v>146</c:v>
                </c:pt>
                <c:pt idx="33">
                  <c:v>149</c:v>
                </c:pt>
              </c:numCache>
            </c:numRef>
          </c:cat>
          <c:val>
            <c:numRef>
              <c:f>[活頁簿1]工作表1!$H$5:$H$38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80-4D10-8E21-1C66B46A87A7}"/>
            </c:ext>
          </c:extLst>
        </c:ser>
        <c:ser>
          <c:idx val="1"/>
          <c:order val="1"/>
          <c:tx>
            <c:strRef>
              <c:f>[活頁簿1]工作表1!$I$4</c:f>
              <c:strCache>
                <c:ptCount val="1"/>
                <c:pt idx="0">
                  <c:v>shape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[活頁簿1]工作表1!$G$5:$G$38</c:f>
              <c:numCache>
                <c:formatCode>General</c:formatCode>
                <c:ptCount val="34"/>
                <c:pt idx="0">
                  <c:v>50</c:v>
                </c:pt>
                <c:pt idx="1">
                  <c:v>53</c:v>
                </c:pt>
                <c:pt idx="2">
                  <c:v>56</c:v>
                </c:pt>
                <c:pt idx="3">
                  <c:v>59</c:v>
                </c:pt>
                <c:pt idx="4">
                  <c:v>62</c:v>
                </c:pt>
                <c:pt idx="5">
                  <c:v>65</c:v>
                </c:pt>
                <c:pt idx="6">
                  <c:v>68</c:v>
                </c:pt>
                <c:pt idx="7">
                  <c:v>71</c:v>
                </c:pt>
                <c:pt idx="8">
                  <c:v>74</c:v>
                </c:pt>
                <c:pt idx="9">
                  <c:v>77</c:v>
                </c:pt>
                <c:pt idx="10">
                  <c:v>80</c:v>
                </c:pt>
                <c:pt idx="11">
                  <c:v>83</c:v>
                </c:pt>
                <c:pt idx="12">
                  <c:v>86</c:v>
                </c:pt>
                <c:pt idx="13">
                  <c:v>89</c:v>
                </c:pt>
                <c:pt idx="14">
                  <c:v>92</c:v>
                </c:pt>
                <c:pt idx="15">
                  <c:v>95</c:v>
                </c:pt>
                <c:pt idx="16">
                  <c:v>98</c:v>
                </c:pt>
                <c:pt idx="17">
                  <c:v>101</c:v>
                </c:pt>
                <c:pt idx="18">
                  <c:v>104</c:v>
                </c:pt>
                <c:pt idx="19">
                  <c:v>107</c:v>
                </c:pt>
                <c:pt idx="20">
                  <c:v>110</c:v>
                </c:pt>
                <c:pt idx="21">
                  <c:v>113</c:v>
                </c:pt>
                <c:pt idx="22">
                  <c:v>116</c:v>
                </c:pt>
                <c:pt idx="23">
                  <c:v>119</c:v>
                </c:pt>
                <c:pt idx="24">
                  <c:v>122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134</c:v>
                </c:pt>
                <c:pt idx="29">
                  <c:v>137</c:v>
                </c:pt>
                <c:pt idx="30">
                  <c:v>140</c:v>
                </c:pt>
                <c:pt idx="31">
                  <c:v>143</c:v>
                </c:pt>
                <c:pt idx="32">
                  <c:v>146</c:v>
                </c:pt>
                <c:pt idx="33">
                  <c:v>149</c:v>
                </c:pt>
              </c:numCache>
            </c:numRef>
          </c:cat>
          <c:val>
            <c:numRef>
              <c:f>[活頁簿1]工作表1!$I$5:$I$38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4</c:v>
                </c:pt>
                <c:pt idx="32">
                  <c:v>5</c:v>
                </c:pt>
                <c:pt idx="3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80-4D10-8E21-1C66B46A87A7}"/>
            </c:ext>
          </c:extLst>
        </c:ser>
        <c:ser>
          <c:idx val="2"/>
          <c:order val="2"/>
          <c:tx>
            <c:strRef>
              <c:f>[活頁簿1]工作表1!$J$4</c:f>
              <c:strCache>
                <c:ptCount val="1"/>
                <c:pt idx="0">
                  <c:v>shape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[活頁簿1]工作表1!$G$5:$G$38</c:f>
              <c:numCache>
                <c:formatCode>General</c:formatCode>
                <c:ptCount val="34"/>
                <c:pt idx="0">
                  <c:v>50</c:v>
                </c:pt>
                <c:pt idx="1">
                  <c:v>53</c:v>
                </c:pt>
                <c:pt idx="2">
                  <c:v>56</c:v>
                </c:pt>
                <c:pt idx="3">
                  <c:v>59</c:v>
                </c:pt>
                <c:pt idx="4">
                  <c:v>62</c:v>
                </c:pt>
                <c:pt idx="5">
                  <c:v>65</c:v>
                </c:pt>
                <c:pt idx="6">
                  <c:v>68</c:v>
                </c:pt>
                <c:pt idx="7">
                  <c:v>71</c:v>
                </c:pt>
                <c:pt idx="8">
                  <c:v>74</c:v>
                </c:pt>
                <c:pt idx="9">
                  <c:v>77</c:v>
                </c:pt>
                <c:pt idx="10">
                  <c:v>80</c:v>
                </c:pt>
                <c:pt idx="11">
                  <c:v>83</c:v>
                </c:pt>
                <c:pt idx="12">
                  <c:v>86</c:v>
                </c:pt>
                <c:pt idx="13">
                  <c:v>89</c:v>
                </c:pt>
                <c:pt idx="14">
                  <c:v>92</c:v>
                </c:pt>
                <c:pt idx="15">
                  <c:v>95</c:v>
                </c:pt>
                <c:pt idx="16">
                  <c:v>98</c:v>
                </c:pt>
                <c:pt idx="17">
                  <c:v>101</c:v>
                </c:pt>
                <c:pt idx="18">
                  <c:v>104</c:v>
                </c:pt>
                <c:pt idx="19">
                  <c:v>107</c:v>
                </c:pt>
                <c:pt idx="20">
                  <c:v>110</c:v>
                </c:pt>
                <c:pt idx="21">
                  <c:v>113</c:v>
                </c:pt>
                <c:pt idx="22">
                  <c:v>116</c:v>
                </c:pt>
                <c:pt idx="23">
                  <c:v>119</c:v>
                </c:pt>
                <c:pt idx="24">
                  <c:v>122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134</c:v>
                </c:pt>
                <c:pt idx="29">
                  <c:v>137</c:v>
                </c:pt>
                <c:pt idx="30">
                  <c:v>140</c:v>
                </c:pt>
                <c:pt idx="31">
                  <c:v>143</c:v>
                </c:pt>
                <c:pt idx="32">
                  <c:v>146</c:v>
                </c:pt>
                <c:pt idx="33">
                  <c:v>149</c:v>
                </c:pt>
              </c:numCache>
            </c:numRef>
          </c:cat>
          <c:val>
            <c:numRef>
              <c:f>[活頁簿1]工作表1!$J$5:$J$38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80-4D10-8E21-1C66B46A8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51408"/>
        <c:axId val="53851952"/>
      </c:lineChart>
      <c:catAx>
        <c:axId val="5385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Binary Features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51952"/>
        <c:crosses val="autoZero"/>
        <c:auto val="1"/>
        <c:lblAlgn val="ctr"/>
        <c:lblOffset val="100"/>
        <c:noMultiLvlLbl val="0"/>
      </c:catAx>
      <c:valAx>
        <c:axId val="5385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5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063648293963233E-2"/>
          <c:y val="9.4188503234720625E-2"/>
          <c:w val="0.5236502624671916"/>
          <c:h val="3.6933063668924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fitness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61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Recall, </a:t>
            </a:r>
            <a:r>
              <a:rPr lang="en-US" altLang="zh-TW" dirty="0" err="1"/>
              <a:t>percision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686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Pca</a:t>
            </a:r>
            <a:r>
              <a:rPr lang="en-US" altLang="zh-TW" dirty="0"/>
              <a:t> abs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6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24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Fitness</a:t>
            </a:r>
          </a:p>
          <a:p>
            <a:r>
              <a:rPr lang="en-US" altLang="zh-TW" dirty="0"/>
              <a:t>Overlap transform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X, Y,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6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X, Y,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0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Drop zero column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5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Pattern, </a:t>
            </a:r>
            <a:r>
              <a:rPr lang="zh-TW" altLang="en-US" dirty="0"/>
              <a:t>分類的結果</a:t>
            </a:r>
            <a:r>
              <a:rPr lang="en-US" altLang="zh-TW" dirty="0"/>
              <a:t>, </a:t>
            </a:r>
            <a:r>
              <a:rPr lang="zh-TW" altLang="en-US" dirty="0"/>
              <a:t>誰沒有匡列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34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Check fitness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zero column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Drop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Wave pattern, </a:t>
            </a:r>
            <a:r>
              <a:rPr lang="zh-TW" altLang="en-US" dirty="0"/>
              <a:t>分類的結果</a:t>
            </a:r>
            <a:r>
              <a:rPr lang="en-US" altLang="zh-TW" dirty="0"/>
              <a:t>, </a:t>
            </a:r>
            <a:r>
              <a:rPr lang="zh-TW" altLang="en-US" dirty="0"/>
              <a:t>誰沒有匡列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67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Fitness</a:t>
            </a:r>
          </a:p>
          <a:p>
            <a:r>
              <a:rPr lang="en-US" altLang="zh-TW" dirty="0"/>
              <a:t>Overlap transform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3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X, Y,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4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8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Binary k-means </a:t>
            </a:r>
          </a:p>
          <a:p>
            <a:r>
              <a:rPr lang="en-US" altLang="zh-TW" dirty="0"/>
              <a:t>Inter-class correlation ICC</a:t>
            </a:r>
          </a:p>
          <a:p>
            <a:r>
              <a:rPr lang="en-US" altLang="zh-TW" dirty="0"/>
              <a:t>Binary correlation</a:t>
            </a:r>
          </a:p>
          <a:p>
            <a:r>
              <a:rPr lang="en-US" altLang="zh-TW" dirty="0"/>
              <a:t>Grouping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8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49096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 comparison between different columns groups and sorting methods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Compare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supervise</a:t>
            </a:r>
            <a:r>
              <a:rPr lang="en-US" altLang="zh-TW" dirty="0">
                <a:sym typeface="Wingdings" panose="05000000000000000000" pitchFamily="2" charset="2"/>
              </a:rPr>
              <a:t> &amp; 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unsupervised</a:t>
            </a:r>
            <a:r>
              <a:rPr lang="en-US" altLang="zh-TW" dirty="0">
                <a:sym typeface="Wingdings" panose="05000000000000000000" pitchFamily="2" charset="2"/>
              </a:rPr>
              <a:t> encoder together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Checking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empty column </a:t>
            </a:r>
            <a:r>
              <a:rPr lang="en-US" altLang="zh-TW" dirty="0">
                <a:sym typeface="Wingdings" panose="05000000000000000000" pitchFamily="2" charset="2"/>
              </a:rPr>
              <a:t>while slicing continuous data to binary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 </a:t>
            </a:r>
            <a:r>
              <a:rPr lang="en-US" altLang="zh-TW" dirty="0">
                <a:solidFill>
                  <a:srgbClr val="7030A0"/>
                </a:solidFill>
              </a:rPr>
              <a:t>axis-rearrange method</a:t>
            </a:r>
            <a:r>
              <a:rPr lang="en-US" altLang="zh-TW" dirty="0"/>
              <a:t> to level the categorical variable range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 Considering PCA in selecting columns groups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Considering different data generation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 New fitness function for GA encoder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390132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B7287E-6DF0-42D5-82B7-9813DDAA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0" y="165103"/>
            <a:ext cx="8171920" cy="65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B7660695-844A-48F2-8032-8C1E66245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31" y="1192934"/>
            <a:ext cx="6989644" cy="5583382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788EC901-B9AF-42E7-A64F-3392B363F3D3}"/>
              </a:ext>
            </a:extLst>
          </p:cNvPr>
          <p:cNvGrpSpPr/>
          <p:nvPr/>
        </p:nvGrpSpPr>
        <p:grpSpPr>
          <a:xfrm>
            <a:off x="4591050" y="3893416"/>
            <a:ext cx="5305425" cy="1790700"/>
            <a:chOff x="4581525" y="3905250"/>
            <a:chExt cx="5305425" cy="17907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58CC1FF-0E50-4AC7-A776-B516BD56260D}"/>
                </a:ext>
              </a:extLst>
            </p:cNvPr>
            <p:cNvSpPr/>
            <p:nvPr/>
          </p:nvSpPr>
          <p:spPr>
            <a:xfrm>
              <a:off x="4581525" y="4838700"/>
              <a:ext cx="3038475" cy="857250"/>
            </a:xfrm>
            <a:prstGeom prst="rect">
              <a:avLst/>
            </a:prstGeom>
            <a:noFill/>
            <a:ln w="571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AACE1F-202A-47D9-ABFB-EA4552928167}"/>
                </a:ext>
              </a:extLst>
            </p:cNvPr>
            <p:cNvSpPr/>
            <p:nvPr/>
          </p:nvSpPr>
          <p:spPr>
            <a:xfrm>
              <a:off x="6200774" y="3905250"/>
              <a:ext cx="1419225" cy="857250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F40D20-2B5A-4E89-96E2-FB6C819336DC}"/>
                </a:ext>
              </a:extLst>
            </p:cNvPr>
            <p:cNvSpPr/>
            <p:nvPr/>
          </p:nvSpPr>
          <p:spPr>
            <a:xfrm>
              <a:off x="8148051" y="4838700"/>
              <a:ext cx="1738899" cy="857250"/>
            </a:xfrm>
            <a:prstGeom prst="rect">
              <a:avLst/>
            </a:prstGeom>
            <a:noFill/>
            <a:ln w="571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B9B4B13E-EFE5-4926-8114-63DFA70C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Structure flowchart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BEFF6C9-DAAC-4C44-AA05-4777373C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0127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Dropout columns randomly until no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Collinearity</a:t>
            </a:r>
            <a:r>
              <a:rPr lang="en-US" altLang="zh-TW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Dropout </a:t>
            </a:r>
            <a:r>
              <a:rPr lang="en-US" altLang="zh-TW" sz="2000" dirty="0">
                <a:solidFill>
                  <a:srgbClr val="00B0F0"/>
                </a:solidFill>
              </a:rPr>
              <a:t>zero columns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Rearrange data </a:t>
            </a:r>
            <a:r>
              <a:rPr lang="en-US" altLang="zh-TW" sz="2000" dirty="0">
                <a:solidFill>
                  <a:srgbClr val="7030A0"/>
                </a:solidFill>
              </a:rPr>
              <a:t>range</a:t>
            </a:r>
            <a:r>
              <a:rPr lang="en-US" altLang="zh-TW" sz="2000" dirty="0"/>
              <a:t> (categorical </a:t>
            </a:r>
            <a:r>
              <a:rPr lang="en-US" altLang="zh-TW" sz="2000" dirty="0">
                <a:sym typeface="Wingdings" panose="05000000000000000000" pitchFamily="2" charset="2"/>
              </a:rPr>
              <a:t> grid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033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Rearrange axis range (gird vs. categorical)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7" y="2643212"/>
            <a:ext cx="11768225" cy="37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0CFF3-0556-4E97-AD9E-F412E206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694AB-5B1D-46A4-BF20-7BDD8D33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EBAF07-FA64-4F77-A6F4-BBD35B46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70934"/>
            <a:ext cx="10972800" cy="32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3" y="1690688"/>
            <a:ext cx="3392910" cy="51101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42" y="1643201"/>
            <a:ext cx="3395069" cy="51101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96" y="1597777"/>
            <a:ext cx="2288286" cy="2494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256" y="4245954"/>
            <a:ext cx="2378806" cy="21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Classification comparison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3E5DDE-3635-4858-BAAB-2AEE2205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5532"/>
            <a:ext cx="10515600" cy="52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5DE9B-733C-48FB-B308-31AEAF6C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86934"/>
            <a:ext cx="10769600" cy="52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2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917A0-CBB4-4533-96B6-74A8C6D2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259A9-BB79-4EC3-B4B3-A194AA61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Grouping methods</a:t>
            </a:r>
          </a:p>
          <a:p>
            <a:pPr lvl="1"/>
            <a:r>
              <a:rPr lang="en-US" altLang="zh-TW" sz="2000" dirty="0"/>
              <a:t>Binary k-means </a:t>
            </a:r>
          </a:p>
          <a:p>
            <a:pPr lvl="1"/>
            <a:r>
              <a:rPr lang="en-US" altLang="zh-TW" sz="2000" dirty="0"/>
              <a:t>Inter-class correlation ICC</a:t>
            </a:r>
          </a:p>
          <a:p>
            <a:pPr lvl="1"/>
            <a:r>
              <a:rPr lang="en-US" altLang="zh-TW" sz="2000" dirty="0"/>
              <a:t>Binary correlation</a:t>
            </a:r>
          </a:p>
          <a:p>
            <a:r>
              <a:rPr lang="en-US" altLang="zh-TW" sz="2400" dirty="0"/>
              <a:t>Classification</a:t>
            </a:r>
          </a:p>
          <a:p>
            <a:pPr lvl="1"/>
            <a:r>
              <a:rPr lang="en-US" altLang="zh-TW" sz="2000" dirty="0"/>
              <a:t>Recall, precision</a:t>
            </a:r>
          </a:p>
          <a:p>
            <a:pPr lvl="1"/>
            <a:r>
              <a:rPr lang="en-US" altLang="zh-TW" sz="2000" dirty="0"/>
              <a:t>Overlap transform</a:t>
            </a:r>
          </a:p>
          <a:p>
            <a:r>
              <a:rPr lang="en-US" altLang="zh-TW" sz="2400" dirty="0"/>
              <a:t>PCA</a:t>
            </a:r>
          </a:p>
          <a:p>
            <a:pPr lvl="1"/>
            <a:r>
              <a:rPr lang="en-US" altLang="zh-TW" sz="2000" dirty="0"/>
              <a:t>Abs(weight)</a:t>
            </a:r>
          </a:p>
          <a:p>
            <a:r>
              <a:rPr lang="en-US" altLang="zh-TW" sz="2400" dirty="0"/>
              <a:t>GA</a:t>
            </a:r>
          </a:p>
          <a:p>
            <a:pPr lvl="1"/>
            <a:r>
              <a:rPr lang="en-US" altLang="zh-TW" sz="2000" dirty="0"/>
              <a:t>Fitness</a:t>
            </a:r>
          </a:p>
          <a:p>
            <a:pPr lvl="1"/>
            <a:r>
              <a:rPr lang="en-US" altLang="zh-TW" sz="2000" dirty="0"/>
              <a:t>Build GA model on each group</a:t>
            </a:r>
            <a:endParaRPr lang="zh-TW" altLang="en-US" sz="20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355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49096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PCA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by ABS(weights)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Record F1, Recall, and precision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Overlap transform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Grouping methods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Grouped </a:t>
            </a:r>
            <a:r>
              <a:rPr lang="en-US" altLang="zh-TW" dirty="0" err="1"/>
              <a:t>Dataframe</a:t>
            </a:r>
            <a:r>
              <a:rPr lang="en-US" altLang="zh-TW" dirty="0"/>
              <a:t> read-in</a:t>
            </a:r>
          </a:p>
          <a:p>
            <a:pPr lvl="2"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 - minor fix</a:t>
            </a:r>
          </a:p>
        </p:txBody>
      </p:sp>
    </p:spTree>
    <p:extLst>
      <p:ext uri="{BB962C8B-B14F-4D97-AF65-F5344CB8AC3E}">
        <p14:creationId xmlns:p14="http://schemas.microsoft.com/office/powerpoint/2010/main" val="342015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27BB39B-9475-4642-B2CF-EFCFB92E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46752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Classification comparison between different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shapes</a:t>
            </a: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, and </a:t>
            </a:r>
            <a:r>
              <a:rPr lang="en-US" altLang="zh-TW" dirty="0">
                <a:solidFill>
                  <a:srgbClr val="7030A0"/>
                </a:solidFill>
                <a:highlight>
                  <a:srgbClr val="FFFFFF"/>
                </a:highlight>
              </a:rPr>
              <a:t>axis-rearrange</a:t>
            </a:r>
            <a:r>
              <a:rPr lang="en-US" altLang="zh-TW" dirty="0">
                <a:highlight>
                  <a:srgbClr val="FFFFFF"/>
                </a:highlight>
              </a:rPr>
              <a:t> methods</a:t>
            </a:r>
            <a:endParaRPr lang="en-US" altLang="zh-TW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/>
              <a:t>Grouping methods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Grouping columns by binary correlation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Rearrange column value with type knowledge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Another supervise method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9ECEE33-0D2B-42B5-84DD-2C8297B0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 - new approaches</a:t>
            </a:r>
          </a:p>
        </p:txBody>
      </p:sp>
    </p:spTree>
    <p:extLst>
      <p:ext uri="{BB962C8B-B14F-4D97-AF65-F5344CB8AC3E}">
        <p14:creationId xmlns:p14="http://schemas.microsoft.com/office/powerpoint/2010/main" val="28220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D6FEBC4-BBDC-44F1-9CC7-719BF2030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920798"/>
              </p:ext>
            </p:extLst>
          </p:nvPr>
        </p:nvGraphicFramePr>
        <p:xfrm>
          <a:off x="1023098" y="2341152"/>
          <a:ext cx="9293366" cy="309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59">
                  <a:extLst>
                    <a:ext uri="{9D8B030D-6E8A-4147-A177-3AD203B41FA5}">
                      <a16:colId xmlns:a16="http://schemas.microsoft.com/office/drawing/2014/main" val="3517444933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187060049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454957461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809897591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3201319793"/>
                    </a:ext>
                  </a:extLst>
                </a:gridCol>
              </a:tblGrid>
              <a:tr h="443917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 each column group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4439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Unsupervised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Column attribute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Sorting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Encoding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093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Column ID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Sum (</a:t>
                      </a:r>
                      <a:r>
                        <a:rPr lang="en-US" sz="1600" dirty="0" err="1"/>
                        <a:t>Avg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 err="1"/>
                        <a:t>Rnd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Large to Small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Small to Large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Normal dist.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Categorical 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Grid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GA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5266"/>
                  </a:ext>
                </a:extLst>
              </a:tr>
            </a:tbl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E69AFEE7-CCEE-4E25-A55D-5052686B465F}"/>
              </a:ext>
            </a:extLst>
          </p:cNvPr>
          <p:cNvSpPr/>
          <p:nvPr/>
        </p:nvSpPr>
        <p:spPr>
          <a:xfrm>
            <a:off x="1180435" y="5657231"/>
            <a:ext cx="1855745" cy="8287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1" u="sng" dirty="0"/>
              <a:t>Dim.</a:t>
            </a:r>
            <a:r>
              <a:rPr lang="zh-TW" altLang="en-US" sz="1600" b="1" i="1" u="sng" dirty="0"/>
              <a:t> </a:t>
            </a:r>
            <a:r>
              <a:rPr lang="en-US" altLang="zh-TW" sz="1600" b="1" i="1" u="sng" dirty="0"/>
              <a:t>reduced data</a:t>
            </a:r>
            <a:endParaRPr lang="en-US" sz="1600" b="1" i="1" u="sng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3D8BD9C-131C-4124-8EEB-6BC63D8C474E}"/>
              </a:ext>
            </a:extLst>
          </p:cNvPr>
          <p:cNvSpPr/>
          <p:nvPr/>
        </p:nvSpPr>
        <p:spPr>
          <a:xfrm>
            <a:off x="7991810" y="5769759"/>
            <a:ext cx="2324653" cy="658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Classification </a:t>
            </a: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051C0B27-0F1B-4218-B1EE-4D290908EADD}"/>
              </a:ext>
            </a:extLst>
          </p:cNvPr>
          <p:cNvSpPr/>
          <p:nvPr/>
        </p:nvSpPr>
        <p:spPr>
          <a:xfrm rot="5400000">
            <a:off x="5139131" y="3648071"/>
            <a:ext cx="497816" cy="4901725"/>
          </a:xfrm>
          <a:prstGeom prst="upArrow">
            <a:avLst>
              <a:gd name="adj1" fmla="val 38549"/>
              <a:gd name="adj2" fmla="val 653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1FEBCE6-79DA-41E4-9FF7-6FED211734D6}"/>
              </a:ext>
            </a:extLst>
          </p:cNvPr>
          <p:cNvGrpSpPr/>
          <p:nvPr/>
        </p:nvGrpSpPr>
        <p:grpSpPr>
          <a:xfrm>
            <a:off x="1023099" y="309842"/>
            <a:ext cx="3119159" cy="1789457"/>
            <a:chOff x="1023099" y="309842"/>
            <a:chExt cx="3119159" cy="1789457"/>
          </a:xfrm>
        </p:grpSpPr>
        <p:sp>
          <p:nvSpPr>
            <p:cNvPr id="4" name="箭號: 向下 3">
              <a:extLst>
                <a:ext uri="{FF2B5EF4-FFF2-40B4-BE49-F238E27FC236}">
                  <a16:creationId xmlns:a16="http://schemas.microsoft.com/office/drawing/2014/main" id="{2D97E9F8-2C80-40F0-8CCF-FF7BC4951B15}"/>
                </a:ext>
              </a:extLst>
            </p:cNvPr>
            <p:cNvSpPr/>
            <p:nvPr/>
          </p:nvSpPr>
          <p:spPr>
            <a:xfrm rot="16200000">
              <a:off x="3166161" y="975098"/>
              <a:ext cx="517787" cy="143440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slicing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9CCF64C-9A45-4D12-8C34-EC711504387B}"/>
                </a:ext>
              </a:extLst>
            </p:cNvPr>
            <p:cNvSpPr/>
            <p:nvPr/>
          </p:nvSpPr>
          <p:spPr>
            <a:xfrm>
              <a:off x="1023099" y="1285299"/>
              <a:ext cx="1827331" cy="814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Cont. data </a:t>
              </a:r>
              <a:endParaRPr lang="en-US" b="1" i="1" u="sng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00B7E0-2A0D-4FBC-A80F-A1D6139EA657}"/>
                </a:ext>
              </a:extLst>
            </p:cNvPr>
            <p:cNvSpPr/>
            <p:nvPr/>
          </p:nvSpPr>
          <p:spPr>
            <a:xfrm>
              <a:off x="1023099" y="309842"/>
              <a:ext cx="1827331" cy="81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Rnd. data</a:t>
              </a:r>
              <a:endParaRPr lang="en-US" b="1" i="1" u="sng" dirty="0"/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150CA03F-35A7-4207-83F3-1267FF80B8D9}"/>
                </a:ext>
              </a:extLst>
            </p:cNvPr>
            <p:cNvSpPr/>
            <p:nvPr/>
          </p:nvSpPr>
          <p:spPr>
            <a:xfrm rot="16200000">
              <a:off x="3191752" y="19667"/>
              <a:ext cx="517787" cy="1383224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Random in [0,2^k]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B1D5F4-4363-46D4-BDF7-467907F3E6F2}"/>
              </a:ext>
            </a:extLst>
          </p:cNvPr>
          <p:cNvGrpSpPr/>
          <p:nvPr/>
        </p:nvGrpSpPr>
        <p:grpSpPr>
          <a:xfrm>
            <a:off x="4427951" y="309843"/>
            <a:ext cx="3534552" cy="1789456"/>
            <a:chOff x="4265564" y="309843"/>
            <a:chExt cx="3534552" cy="178945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41361A5-6F8E-44A1-8140-D785E8076FED}"/>
                </a:ext>
              </a:extLst>
            </p:cNvPr>
            <p:cNvSpPr/>
            <p:nvPr/>
          </p:nvSpPr>
          <p:spPr>
            <a:xfrm>
              <a:off x="4265564" y="309843"/>
              <a:ext cx="1827331" cy="178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Binary data</a:t>
              </a:r>
              <a:endParaRPr lang="en-US" b="1" i="1" u="sng" dirty="0"/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F7D2B113-92ED-49DB-A8A8-FC37C7E042BE}"/>
                </a:ext>
              </a:extLst>
            </p:cNvPr>
            <p:cNvSpPr/>
            <p:nvPr/>
          </p:nvSpPr>
          <p:spPr>
            <a:xfrm rot="16200000">
              <a:off x="6627556" y="290905"/>
              <a:ext cx="517787" cy="182733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zh-TW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7573C59D-3352-462F-90D6-6D06415D8BB4}"/>
              </a:ext>
            </a:extLst>
          </p:cNvPr>
          <p:cNvSpPr/>
          <p:nvPr/>
        </p:nvSpPr>
        <p:spPr>
          <a:xfrm rot="16200000" flipH="1">
            <a:off x="-1295258" y="3934858"/>
            <a:ext cx="3911544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DBF4949E-8534-4C1C-BEC7-070F7C80F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947831"/>
              </p:ext>
            </p:extLst>
          </p:nvPr>
        </p:nvGraphicFramePr>
        <p:xfrm>
          <a:off x="8263492" y="525876"/>
          <a:ext cx="2103120" cy="150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</a:tblGrid>
              <a:tr h="4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Grouping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/>
                        <a:t>PC-n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X, Y ,Z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 err="1"/>
                        <a:t>Rnd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</a:tbl>
          </a:graphicData>
        </a:graphic>
      </p:graphicFrame>
      <p:sp>
        <p:nvSpPr>
          <p:cNvPr id="18" name="箭號: 迴轉箭號 17">
            <a:extLst>
              <a:ext uri="{FF2B5EF4-FFF2-40B4-BE49-F238E27FC236}">
                <a16:creationId xmlns:a16="http://schemas.microsoft.com/office/drawing/2014/main" id="{ED516287-28FD-4ED4-9783-259538576AEC}"/>
              </a:ext>
            </a:extLst>
          </p:cNvPr>
          <p:cNvSpPr/>
          <p:nvPr/>
        </p:nvSpPr>
        <p:spPr>
          <a:xfrm rot="5400000">
            <a:off x="9681047" y="1265818"/>
            <a:ext cx="2195928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4142256" y="5609693"/>
            <a:ext cx="2081651" cy="97847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Rearrange</a:t>
            </a:r>
          </a:p>
        </p:txBody>
      </p:sp>
    </p:spTree>
    <p:extLst>
      <p:ext uri="{BB962C8B-B14F-4D97-AF65-F5344CB8AC3E}">
        <p14:creationId xmlns:p14="http://schemas.microsoft.com/office/powerpoint/2010/main" val="246765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A1A5EAE-C975-48F3-AC31-CA7071501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98" y="554477"/>
            <a:ext cx="7445154" cy="5938398"/>
          </a:xfrm>
        </p:spPr>
      </p:pic>
    </p:spTree>
    <p:extLst>
      <p:ext uri="{BB962C8B-B14F-4D97-AF65-F5344CB8AC3E}">
        <p14:creationId xmlns:p14="http://schemas.microsoft.com/office/powerpoint/2010/main" val="311207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D6FEBC4-BBDC-44F1-9CC7-719BF203019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23098" y="2341152"/>
          <a:ext cx="9293366" cy="309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59">
                  <a:extLst>
                    <a:ext uri="{9D8B030D-6E8A-4147-A177-3AD203B41FA5}">
                      <a16:colId xmlns:a16="http://schemas.microsoft.com/office/drawing/2014/main" val="3517444933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187060049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454957461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809897591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3201319793"/>
                    </a:ext>
                  </a:extLst>
                </a:gridCol>
              </a:tblGrid>
              <a:tr h="443917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 each column group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4439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Unsupervised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Column attribute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Sorting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Encoding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093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Column ID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Sum (</a:t>
                      </a:r>
                      <a:r>
                        <a:rPr lang="en-US" sz="1600" dirty="0" err="1"/>
                        <a:t>Avg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 err="1"/>
                        <a:t>Rnd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Large to Small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Small to Large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Normal dist.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Categorical 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Grid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GA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5266"/>
                  </a:ext>
                </a:extLst>
              </a:tr>
            </a:tbl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E69AFEE7-CCEE-4E25-A55D-5052686B465F}"/>
              </a:ext>
            </a:extLst>
          </p:cNvPr>
          <p:cNvSpPr/>
          <p:nvPr/>
        </p:nvSpPr>
        <p:spPr>
          <a:xfrm>
            <a:off x="1180435" y="5657231"/>
            <a:ext cx="1855745" cy="8287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1" u="sng" dirty="0"/>
              <a:t>Dim.</a:t>
            </a:r>
            <a:r>
              <a:rPr lang="zh-TW" altLang="en-US" sz="1600" b="1" i="1" u="sng" dirty="0"/>
              <a:t> </a:t>
            </a:r>
            <a:r>
              <a:rPr lang="en-US" altLang="zh-TW" sz="1600" b="1" i="1" u="sng" dirty="0"/>
              <a:t>reduced data</a:t>
            </a:r>
            <a:endParaRPr lang="en-US" sz="1600" b="1" i="1" u="sng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3D8BD9C-131C-4124-8EEB-6BC63D8C474E}"/>
              </a:ext>
            </a:extLst>
          </p:cNvPr>
          <p:cNvSpPr/>
          <p:nvPr/>
        </p:nvSpPr>
        <p:spPr>
          <a:xfrm>
            <a:off x="7991810" y="5769759"/>
            <a:ext cx="2324653" cy="658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Classification </a:t>
            </a: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051C0B27-0F1B-4218-B1EE-4D290908EADD}"/>
              </a:ext>
            </a:extLst>
          </p:cNvPr>
          <p:cNvSpPr/>
          <p:nvPr/>
        </p:nvSpPr>
        <p:spPr>
          <a:xfrm rot="5400000">
            <a:off x="5139131" y="3648071"/>
            <a:ext cx="497816" cy="4901725"/>
          </a:xfrm>
          <a:prstGeom prst="upArrow">
            <a:avLst>
              <a:gd name="adj1" fmla="val 38549"/>
              <a:gd name="adj2" fmla="val 653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1FEBCE6-79DA-41E4-9FF7-6FED211734D6}"/>
              </a:ext>
            </a:extLst>
          </p:cNvPr>
          <p:cNvGrpSpPr/>
          <p:nvPr/>
        </p:nvGrpSpPr>
        <p:grpSpPr>
          <a:xfrm>
            <a:off x="1023099" y="309842"/>
            <a:ext cx="3119159" cy="1789457"/>
            <a:chOff x="1023099" y="309842"/>
            <a:chExt cx="3119159" cy="1789457"/>
          </a:xfrm>
        </p:grpSpPr>
        <p:sp>
          <p:nvSpPr>
            <p:cNvPr id="4" name="箭號: 向下 3">
              <a:extLst>
                <a:ext uri="{FF2B5EF4-FFF2-40B4-BE49-F238E27FC236}">
                  <a16:creationId xmlns:a16="http://schemas.microsoft.com/office/drawing/2014/main" id="{2D97E9F8-2C80-40F0-8CCF-FF7BC4951B15}"/>
                </a:ext>
              </a:extLst>
            </p:cNvPr>
            <p:cNvSpPr/>
            <p:nvPr/>
          </p:nvSpPr>
          <p:spPr>
            <a:xfrm rot="16200000">
              <a:off x="3166161" y="975098"/>
              <a:ext cx="517787" cy="143440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slicing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9CCF64C-9A45-4D12-8C34-EC711504387B}"/>
                </a:ext>
              </a:extLst>
            </p:cNvPr>
            <p:cNvSpPr/>
            <p:nvPr/>
          </p:nvSpPr>
          <p:spPr>
            <a:xfrm>
              <a:off x="1023099" y="1285299"/>
              <a:ext cx="1827331" cy="814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Cont. data </a:t>
              </a:r>
              <a:endParaRPr lang="en-US" b="1" i="1" u="sng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00B7E0-2A0D-4FBC-A80F-A1D6139EA657}"/>
                </a:ext>
              </a:extLst>
            </p:cNvPr>
            <p:cNvSpPr/>
            <p:nvPr/>
          </p:nvSpPr>
          <p:spPr>
            <a:xfrm>
              <a:off x="1023099" y="309842"/>
              <a:ext cx="1827331" cy="81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Rnd. data</a:t>
              </a:r>
              <a:endParaRPr lang="en-US" b="1" i="1" u="sng" dirty="0"/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150CA03F-35A7-4207-83F3-1267FF80B8D9}"/>
                </a:ext>
              </a:extLst>
            </p:cNvPr>
            <p:cNvSpPr/>
            <p:nvPr/>
          </p:nvSpPr>
          <p:spPr>
            <a:xfrm rot="16200000">
              <a:off x="3191752" y="19667"/>
              <a:ext cx="517787" cy="1383224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Random in [0,2^k]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B1D5F4-4363-46D4-BDF7-467907F3E6F2}"/>
              </a:ext>
            </a:extLst>
          </p:cNvPr>
          <p:cNvGrpSpPr/>
          <p:nvPr/>
        </p:nvGrpSpPr>
        <p:grpSpPr>
          <a:xfrm>
            <a:off x="4427951" y="309843"/>
            <a:ext cx="3534552" cy="1789456"/>
            <a:chOff x="4265564" y="309843"/>
            <a:chExt cx="3534552" cy="178945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41361A5-6F8E-44A1-8140-D785E8076FED}"/>
                </a:ext>
              </a:extLst>
            </p:cNvPr>
            <p:cNvSpPr/>
            <p:nvPr/>
          </p:nvSpPr>
          <p:spPr>
            <a:xfrm>
              <a:off x="4265564" y="309843"/>
              <a:ext cx="1827331" cy="178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Binary data</a:t>
              </a:r>
              <a:endParaRPr lang="en-US" b="1" i="1" u="sng" dirty="0"/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F7D2B113-92ED-49DB-A8A8-FC37C7E042BE}"/>
                </a:ext>
              </a:extLst>
            </p:cNvPr>
            <p:cNvSpPr/>
            <p:nvPr/>
          </p:nvSpPr>
          <p:spPr>
            <a:xfrm rot="16200000">
              <a:off x="6627556" y="290905"/>
              <a:ext cx="517787" cy="182733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zh-TW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7573C59D-3352-462F-90D6-6D06415D8BB4}"/>
              </a:ext>
            </a:extLst>
          </p:cNvPr>
          <p:cNvSpPr/>
          <p:nvPr/>
        </p:nvSpPr>
        <p:spPr>
          <a:xfrm rot="16200000" flipH="1">
            <a:off x="-1295258" y="3934858"/>
            <a:ext cx="3911544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DBF4949E-8534-4C1C-BEC7-070F7C80F87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63492" y="525876"/>
          <a:ext cx="2103120" cy="150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</a:tblGrid>
              <a:tr h="4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Grouping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/>
                        <a:t>PC-n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X, Y ,Z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 err="1"/>
                        <a:t>Rnd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</a:tbl>
          </a:graphicData>
        </a:graphic>
      </p:graphicFrame>
      <p:sp>
        <p:nvSpPr>
          <p:cNvPr id="18" name="箭號: 迴轉箭號 17">
            <a:extLst>
              <a:ext uri="{FF2B5EF4-FFF2-40B4-BE49-F238E27FC236}">
                <a16:creationId xmlns:a16="http://schemas.microsoft.com/office/drawing/2014/main" id="{ED516287-28FD-4ED4-9783-259538576AEC}"/>
              </a:ext>
            </a:extLst>
          </p:cNvPr>
          <p:cNvSpPr/>
          <p:nvPr/>
        </p:nvSpPr>
        <p:spPr>
          <a:xfrm rot="5400000">
            <a:off x="9681047" y="1265818"/>
            <a:ext cx="2195928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4142256" y="5609693"/>
            <a:ext cx="2081651" cy="97847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Rearrange</a:t>
            </a:r>
          </a:p>
        </p:txBody>
      </p:sp>
    </p:spTree>
    <p:extLst>
      <p:ext uri="{BB962C8B-B14F-4D97-AF65-F5344CB8AC3E}">
        <p14:creationId xmlns:p14="http://schemas.microsoft.com/office/powerpoint/2010/main" val="143059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4332E-66A6-4F75-AF77-42F50DBA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768ED-78D7-47D6-BC39-F105B42C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89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B54F6077-05B4-4F48-B313-A66D755C9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399242"/>
              </p:ext>
            </p:extLst>
          </p:nvPr>
        </p:nvGraphicFramePr>
        <p:xfrm>
          <a:off x="1005177" y="3934422"/>
          <a:ext cx="7695120" cy="202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12">
                  <a:extLst>
                    <a:ext uri="{9D8B030D-6E8A-4147-A177-3AD203B41FA5}">
                      <a16:colId xmlns:a16="http://schemas.microsoft.com/office/drawing/2014/main" val="3279817482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3644990227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1979756185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3925963788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914692609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474064138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939052538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853490437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1300400221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4225495899"/>
                    </a:ext>
                  </a:extLst>
                </a:gridCol>
              </a:tblGrid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55383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35494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912127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73251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321701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7BC3A17F-A6A1-4AA5-B001-BC0CDEC7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015666"/>
              </p:ext>
            </p:extLst>
          </p:nvPr>
        </p:nvGraphicFramePr>
        <p:xfrm>
          <a:off x="1005177" y="1356733"/>
          <a:ext cx="7695120" cy="202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12">
                  <a:extLst>
                    <a:ext uri="{9D8B030D-6E8A-4147-A177-3AD203B41FA5}">
                      <a16:colId xmlns:a16="http://schemas.microsoft.com/office/drawing/2014/main" val="3279817482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3644990227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1979756185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3925963788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914692609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474064138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939052538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853490437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1300400221"/>
                    </a:ext>
                  </a:extLst>
                </a:gridCol>
                <a:gridCol w="769512">
                  <a:extLst>
                    <a:ext uri="{9D8B030D-6E8A-4147-A177-3AD203B41FA5}">
                      <a16:colId xmlns:a16="http://schemas.microsoft.com/office/drawing/2014/main" val="4225495899"/>
                    </a:ext>
                  </a:extLst>
                </a:gridCol>
              </a:tblGrid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55383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35494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912127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73251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6914" marR="66914" marT="33457" marB="3345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32170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173C40E9-20AB-4B87-9DAF-421C5634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Rearrange encoded column value</a:t>
            </a:r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7E9BF4E-C5A0-42A1-BA5A-D92C40E3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418" y="2754538"/>
            <a:ext cx="3699262" cy="3206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000" dirty="0"/>
              <a:t>Sorting encoded categorical-column with data purity ratio</a:t>
            </a:r>
            <a:endParaRPr lang="zh-TW" altLang="en-US" sz="2000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AC627E54-C7E7-4819-9A46-0B7D5EF529F4}"/>
              </a:ext>
            </a:extLst>
          </p:cNvPr>
          <p:cNvSpPr/>
          <p:nvPr/>
        </p:nvSpPr>
        <p:spPr>
          <a:xfrm>
            <a:off x="4102873" y="3608418"/>
            <a:ext cx="763325" cy="62815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5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A9F1-1A55-4677-89B4-3CE0DC7C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columns by correlations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0D0BA-7A02-4101-B442-B287FA08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2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out empty binary column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692"/>
          <a:stretch/>
        </p:blipFill>
        <p:spPr>
          <a:xfrm>
            <a:off x="6461760" y="2158999"/>
            <a:ext cx="4712112" cy="39302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664" r="4968"/>
          <a:stretch/>
        </p:blipFill>
        <p:spPr>
          <a:xfrm>
            <a:off x="1267459" y="2101850"/>
            <a:ext cx="4453468" cy="398737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87923"/>
              </p:ext>
            </p:extLst>
          </p:nvPr>
        </p:nvGraphicFramePr>
        <p:xfrm>
          <a:off x="1267458" y="6186697"/>
          <a:ext cx="9906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207">
                  <a:extLst>
                    <a:ext uri="{9D8B030D-6E8A-4147-A177-3AD203B41FA5}">
                      <a16:colId xmlns:a16="http://schemas.microsoft.com/office/drawing/2014/main" val="1301081115"/>
                    </a:ext>
                  </a:extLst>
                </a:gridCol>
                <a:gridCol w="4953207">
                  <a:extLst>
                    <a:ext uri="{9D8B030D-6E8A-4147-A177-3AD203B41FA5}">
                      <a16:colId xmlns:a16="http://schemas.microsoft.com/office/drawing/2014/main" val="37352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features:</a:t>
                      </a:r>
                      <a:r>
                        <a:rPr lang="en-US" baseline="0" dirty="0"/>
                        <a:t> 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Binary features:</a:t>
                      </a:r>
                      <a:r>
                        <a:rPr lang="en-US" baseline="0" dirty="0"/>
                        <a:t> 81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0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9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56622"/>
              </p:ext>
            </p:extLst>
          </p:nvPr>
        </p:nvGraphicFramePr>
        <p:xfrm>
          <a:off x="335279" y="735202"/>
          <a:ext cx="6238240" cy="580276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26089">
                  <a:extLst>
                    <a:ext uri="{9D8B030D-6E8A-4147-A177-3AD203B41FA5}">
                      <a16:colId xmlns:a16="http://schemas.microsoft.com/office/drawing/2014/main" val="3756093559"/>
                    </a:ext>
                  </a:extLst>
                </a:gridCol>
                <a:gridCol w="1770717">
                  <a:extLst>
                    <a:ext uri="{9D8B030D-6E8A-4147-A177-3AD203B41FA5}">
                      <a16:colId xmlns:a16="http://schemas.microsoft.com/office/drawing/2014/main" val="3353155228"/>
                    </a:ext>
                  </a:extLst>
                </a:gridCol>
                <a:gridCol w="1770717">
                  <a:extLst>
                    <a:ext uri="{9D8B030D-6E8A-4147-A177-3AD203B41FA5}">
                      <a16:colId xmlns:a16="http://schemas.microsoft.com/office/drawing/2014/main" val="2240281429"/>
                    </a:ext>
                  </a:extLst>
                </a:gridCol>
                <a:gridCol w="1770717">
                  <a:extLst>
                    <a:ext uri="{9D8B030D-6E8A-4147-A177-3AD203B41FA5}">
                      <a16:colId xmlns:a16="http://schemas.microsoft.com/office/drawing/2014/main" val="3418266949"/>
                    </a:ext>
                  </a:extLst>
                </a:gridCol>
              </a:tblGrid>
              <a:tr h="49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Binary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shape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shape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shape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7588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1253868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11888032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63299444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27471324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62.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891747593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65.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4057605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775415648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71.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11585189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74.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c-23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86687300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77.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8860841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82794999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32138911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1877388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08746099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33425795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95.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67792903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98.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856378249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101.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a-31, a-32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14292175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104.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a-32, a-33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36599168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107.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a-33, a-34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90632812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a-34, a-35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c-34, c-35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42692043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a-35, a-36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c-35, c-36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7742098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a-36, a-37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c-36, c-37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89429876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a-37, a-38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c-37, c-38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40200025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122.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b-38, b-39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a-38, a-39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c-37, c-38, c-39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481679559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125.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a-40, b-39, b-40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a-39, a-40, b-40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c-38, c-39, c-40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91146539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128.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a-41, b-40, b-41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a-40, a-41, b-41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c-39, c-40, c-41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27113833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131.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a-41, a-42, b-41, b-42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a-41, a-42, b-42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c-41, c-42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254355751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134.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a-42, a-43, b-42, b-43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a-42, a-43, b-43, c-43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c-42, c-43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74703955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137.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a-43, a-44, b-43, b-44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a-43, a-44, b-44, c-44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c-43, c-44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901256523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a-44, a-45, b-44, b-45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a-43, a-44, a-45, b-45, c-45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c-44, c-45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28080867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a-45, a-46, b-45, b-46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a-44, a-45, a-46, b-46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c-42, c-43, c-44, c-45, c-46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99694818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a-46, a-47, b-46, b-47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a-45, a-46, a-47, b-47, c-47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c-44, c-45, c-46, c-47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535209743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a-47, a-48, b-47, b-48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a-45, a-46, a-47, a-48, b-48, c-48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c-45, c-46, c-47, c-48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296697059"/>
                  </a:ext>
                </a:extLst>
              </a:tr>
            </a:tbl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82478"/>
              </p:ext>
            </p:extLst>
          </p:nvPr>
        </p:nvGraphicFramePr>
        <p:xfrm>
          <a:off x="7193280" y="735202"/>
          <a:ext cx="4572000" cy="616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3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Rearrange encoded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33"/>
          <a:stretch/>
        </p:blipFill>
        <p:spPr>
          <a:xfrm>
            <a:off x="360576" y="3282438"/>
            <a:ext cx="11470847" cy="3575562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Rebuilt grid-like data</a:t>
            </a:r>
          </a:p>
          <a:p>
            <a:r>
              <a:rPr lang="en-US" dirty="0"/>
              <a:t>Level distance gaps cause by difference in columns sequencing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29" y="2276272"/>
            <a:ext cx="11898171" cy="42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average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9" y="1871722"/>
            <a:ext cx="11539431" cy="41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2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49096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Classification comparison between different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shapes</a:t>
            </a: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, and </a:t>
            </a:r>
            <a:r>
              <a:rPr lang="en-US" altLang="zh-TW" dirty="0">
                <a:solidFill>
                  <a:srgbClr val="7030A0"/>
                </a:solidFill>
                <a:highlight>
                  <a:srgbClr val="FFFFFF"/>
                </a:highlight>
              </a:rPr>
              <a:t>axis-rearrange</a:t>
            </a:r>
            <a:r>
              <a:rPr lang="en-US" altLang="zh-TW" dirty="0">
                <a:highlight>
                  <a:srgbClr val="FFFFFF"/>
                </a:highlight>
              </a:rPr>
              <a:t> methods</a:t>
            </a:r>
            <a:endParaRPr lang="en-US" altLang="zh-TW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Drops out </a:t>
            </a:r>
            <a:r>
              <a:rPr lang="en-US" altLang="zh-TW" dirty="0">
                <a:solidFill>
                  <a:srgbClr val="4472C4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Empty columns </a:t>
            </a: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if exist in binary data frame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Adding </a:t>
            </a:r>
            <a:r>
              <a:rPr lang="en-US" altLang="zh-TW" dirty="0">
                <a:solidFill>
                  <a:schemeClr val="accent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PCA columns grouping </a:t>
            </a: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into comparison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Checks fitness calculation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>
                <a:highlight>
                  <a:srgbClr val="FFFFFF"/>
                </a:highlight>
              </a:rPr>
              <a:t> Considering different data generations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 New fitness functions</a:t>
            </a:r>
            <a:endParaRPr lang="en-US" altLang="zh-TW" dirty="0">
              <a:highlight>
                <a:srgbClr val="FFFFFF"/>
              </a:highlight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28832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D6FEBC4-BBDC-44F1-9CC7-719BF203019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23098" y="2341152"/>
          <a:ext cx="9293366" cy="309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59">
                  <a:extLst>
                    <a:ext uri="{9D8B030D-6E8A-4147-A177-3AD203B41FA5}">
                      <a16:colId xmlns:a16="http://schemas.microsoft.com/office/drawing/2014/main" val="3517444933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187060049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454957461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809897591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3201319793"/>
                    </a:ext>
                  </a:extLst>
                </a:gridCol>
              </a:tblGrid>
              <a:tr h="443917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 each column group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4439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Unsupervised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Column attribute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Sorting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Encoding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093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Column ID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Sum (</a:t>
                      </a:r>
                      <a:r>
                        <a:rPr lang="en-US" sz="1600" dirty="0" err="1"/>
                        <a:t>Avg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 err="1"/>
                        <a:t>Rnd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Large to Small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Small to Large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Normal dist.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Categorical 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Grid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GA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5266"/>
                  </a:ext>
                </a:extLst>
              </a:tr>
            </a:tbl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E69AFEE7-CCEE-4E25-A55D-5052686B465F}"/>
              </a:ext>
            </a:extLst>
          </p:cNvPr>
          <p:cNvSpPr/>
          <p:nvPr/>
        </p:nvSpPr>
        <p:spPr>
          <a:xfrm>
            <a:off x="1180435" y="5657231"/>
            <a:ext cx="1855745" cy="8287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1" u="sng" dirty="0"/>
              <a:t>Dim.</a:t>
            </a:r>
            <a:r>
              <a:rPr lang="zh-TW" altLang="en-US" sz="1600" b="1" i="1" u="sng" dirty="0"/>
              <a:t> </a:t>
            </a:r>
            <a:r>
              <a:rPr lang="en-US" altLang="zh-TW" sz="1600" b="1" i="1" u="sng" dirty="0"/>
              <a:t>reduced data</a:t>
            </a:r>
            <a:endParaRPr lang="en-US" sz="1600" b="1" i="1" u="sng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3D8BD9C-131C-4124-8EEB-6BC63D8C474E}"/>
              </a:ext>
            </a:extLst>
          </p:cNvPr>
          <p:cNvSpPr/>
          <p:nvPr/>
        </p:nvSpPr>
        <p:spPr>
          <a:xfrm>
            <a:off x="7991810" y="5769759"/>
            <a:ext cx="2324653" cy="658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Classification </a:t>
            </a: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051C0B27-0F1B-4218-B1EE-4D290908EADD}"/>
              </a:ext>
            </a:extLst>
          </p:cNvPr>
          <p:cNvSpPr/>
          <p:nvPr/>
        </p:nvSpPr>
        <p:spPr>
          <a:xfrm rot="5400000">
            <a:off x="5139131" y="3648071"/>
            <a:ext cx="497816" cy="4901725"/>
          </a:xfrm>
          <a:prstGeom prst="upArrow">
            <a:avLst>
              <a:gd name="adj1" fmla="val 38549"/>
              <a:gd name="adj2" fmla="val 653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1FEBCE6-79DA-41E4-9FF7-6FED211734D6}"/>
              </a:ext>
            </a:extLst>
          </p:cNvPr>
          <p:cNvGrpSpPr/>
          <p:nvPr/>
        </p:nvGrpSpPr>
        <p:grpSpPr>
          <a:xfrm>
            <a:off x="1023099" y="309842"/>
            <a:ext cx="3119159" cy="1789457"/>
            <a:chOff x="1023099" y="309842"/>
            <a:chExt cx="3119159" cy="1789457"/>
          </a:xfrm>
        </p:grpSpPr>
        <p:sp>
          <p:nvSpPr>
            <p:cNvPr id="4" name="箭號: 向下 3">
              <a:extLst>
                <a:ext uri="{FF2B5EF4-FFF2-40B4-BE49-F238E27FC236}">
                  <a16:creationId xmlns:a16="http://schemas.microsoft.com/office/drawing/2014/main" id="{2D97E9F8-2C80-40F0-8CCF-FF7BC4951B15}"/>
                </a:ext>
              </a:extLst>
            </p:cNvPr>
            <p:cNvSpPr/>
            <p:nvPr/>
          </p:nvSpPr>
          <p:spPr>
            <a:xfrm rot="16200000">
              <a:off x="3166161" y="975098"/>
              <a:ext cx="517787" cy="143440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slicing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9CCF64C-9A45-4D12-8C34-EC711504387B}"/>
                </a:ext>
              </a:extLst>
            </p:cNvPr>
            <p:cNvSpPr/>
            <p:nvPr/>
          </p:nvSpPr>
          <p:spPr>
            <a:xfrm>
              <a:off x="1023099" y="1285299"/>
              <a:ext cx="1827331" cy="814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Cont. data </a:t>
              </a:r>
              <a:endParaRPr lang="en-US" b="1" i="1" u="sng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00B7E0-2A0D-4FBC-A80F-A1D6139EA657}"/>
                </a:ext>
              </a:extLst>
            </p:cNvPr>
            <p:cNvSpPr/>
            <p:nvPr/>
          </p:nvSpPr>
          <p:spPr>
            <a:xfrm>
              <a:off x="1023099" y="309842"/>
              <a:ext cx="1827331" cy="81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Rnd. data</a:t>
              </a:r>
              <a:endParaRPr lang="en-US" b="1" i="1" u="sng" dirty="0"/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150CA03F-35A7-4207-83F3-1267FF80B8D9}"/>
                </a:ext>
              </a:extLst>
            </p:cNvPr>
            <p:cNvSpPr/>
            <p:nvPr/>
          </p:nvSpPr>
          <p:spPr>
            <a:xfrm rot="16200000">
              <a:off x="3191752" y="19667"/>
              <a:ext cx="517787" cy="1383224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Random in [0,2^k]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B1D5F4-4363-46D4-BDF7-467907F3E6F2}"/>
              </a:ext>
            </a:extLst>
          </p:cNvPr>
          <p:cNvGrpSpPr/>
          <p:nvPr/>
        </p:nvGrpSpPr>
        <p:grpSpPr>
          <a:xfrm>
            <a:off x="4427951" y="309843"/>
            <a:ext cx="3534552" cy="1789456"/>
            <a:chOff x="4265564" y="309843"/>
            <a:chExt cx="3534552" cy="178945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41361A5-6F8E-44A1-8140-D785E8076FED}"/>
                </a:ext>
              </a:extLst>
            </p:cNvPr>
            <p:cNvSpPr/>
            <p:nvPr/>
          </p:nvSpPr>
          <p:spPr>
            <a:xfrm>
              <a:off x="4265564" y="309843"/>
              <a:ext cx="1827331" cy="178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Binary data</a:t>
              </a:r>
              <a:endParaRPr lang="en-US" b="1" i="1" u="sng" dirty="0"/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F7D2B113-92ED-49DB-A8A8-FC37C7E042BE}"/>
                </a:ext>
              </a:extLst>
            </p:cNvPr>
            <p:cNvSpPr/>
            <p:nvPr/>
          </p:nvSpPr>
          <p:spPr>
            <a:xfrm rot="16200000">
              <a:off x="6627556" y="290905"/>
              <a:ext cx="517787" cy="182733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zh-TW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7573C59D-3352-462F-90D6-6D06415D8BB4}"/>
              </a:ext>
            </a:extLst>
          </p:cNvPr>
          <p:cNvSpPr/>
          <p:nvPr/>
        </p:nvSpPr>
        <p:spPr>
          <a:xfrm rot="16200000" flipH="1">
            <a:off x="-1295258" y="3934858"/>
            <a:ext cx="3911544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DBF4949E-8534-4C1C-BEC7-070F7C80F87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63492" y="525876"/>
          <a:ext cx="2103120" cy="150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</a:tblGrid>
              <a:tr h="4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Grouping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/>
                        <a:t>PC-n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X, Y ,Z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 err="1"/>
                        <a:t>Rnd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</a:tbl>
          </a:graphicData>
        </a:graphic>
      </p:graphicFrame>
      <p:sp>
        <p:nvSpPr>
          <p:cNvPr id="18" name="箭號: 迴轉箭號 17">
            <a:extLst>
              <a:ext uri="{FF2B5EF4-FFF2-40B4-BE49-F238E27FC236}">
                <a16:creationId xmlns:a16="http://schemas.microsoft.com/office/drawing/2014/main" id="{ED516287-28FD-4ED4-9783-259538576AEC}"/>
              </a:ext>
            </a:extLst>
          </p:cNvPr>
          <p:cNvSpPr/>
          <p:nvPr/>
        </p:nvSpPr>
        <p:spPr>
          <a:xfrm rot="5400000">
            <a:off x="9681047" y="1265818"/>
            <a:ext cx="2195928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4142256" y="5609693"/>
            <a:ext cx="2081651" cy="97847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Rearrange</a:t>
            </a:r>
          </a:p>
        </p:txBody>
      </p:sp>
    </p:spTree>
    <p:extLst>
      <p:ext uri="{BB962C8B-B14F-4D97-AF65-F5344CB8AC3E}">
        <p14:creationId xmlns:p14="http://schemas.microsoft.com/office/powerpoint/2010/main" val="62660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837</Words>
  <Application>Microsoft Office PowerPoint</Application>
  <PresentationFormat>寬螢幕</PresentationFormat>
  <Paragraphs>276</Paragraphs>
  <Slides>24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Wingdings</vt:lpstr>
      <vt:lpstr>Office 佈景主題</vt:lpstr>
      <vt:lpstr>Weekly Progress</vt:lpstr>
      <vt:lpstr>PowerPoint 簡報</vt:lpstr>
      <vt:lpstr>Slicing out empty binary column</vt:lpstr>
      <vt:lpstr>PowerPoint 簡報</vt:lpstr>
      <vt:lpstr>Rearrange encoded DataFrame </vt:lpstr>
      <vt:lpstr>Classification results</vt:lpstr>
      <vt:lpstr>Classification average</vt:lpstr>
      <vt:lpstr>Weekly Progress</vt:lpstr>
      <vt:lpstr>PowerPoint 簡報</vt:lpstr>
      <vt:lpstr>PowerPoint 簡報</vt:lpstr>
      <vt:lpstr>Structure flowchart</vt:lpstr>
      <vt:lpstr>Rearrange axis range (gird vs. categorical)</vt:lpstr>
      <vt:lpstr>PowerPoint 簡報</vt:lpstr>
      <vt:lpstr> </vt:lpstr>
      <vt:lpstr>Classification comparison</vt:lpstr>
      <vt:lpstr>PowerPoint 簡報</vt:lpstr>
      <vt:lpstr>PowerPoint 簡報</vt:lpstr>
      <vt:lpstr>Weekly Progress - minor fix</vt:lpstr>
      <vt:lpstr>Weekly Progress - new approaches</vt:lpstr>
      <vt:lpstr>PowerPoint 簡報</vt:lpstr>
      <vt:lpstr>PowerPoint 簡報</vt:lpstr>
      <vt:lpstr>PowerPoint 簡報</vt:lpstr>
      <vt:lpstr>Rearrange encoded column value</vt:lpstr>
      <vt:lpstr>Group columns by correlations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210</cp:revision>
  <dcterms:created xsi:type="dcterms:W3CDTF">2022-06-26T16:23:17Z</dcterms:created>
  <dcterms:modified xsi:type="dcterms:W3CDTF">2022-09-20T15:00:46Z</dcterms:modified>
</cp:coreProperties>
</file>