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0"/>
  </p:notesMasterIdLst>
  <p:handoutMasterIdLst>
    <p:handoutMasterId r:id="rId21"/>
  </p:handoutMasterIdLst>
  <p:sldIdLst>
    <p:sldId id="265" r:id="rId2"/>
    <p:sldId id="261" r:id="rId3"/>
    <p:sldId id="266" r:id="rId4"/>
    <p:sldId id="270" r:id="rId5"/>
    <p:sldId id="275" r:id="rId6"/>
    <p:sldId id="276" r:id="rId7"/>
    <p:sldId id="269" r:id="rId8"/>
    <p:sldId id="279" r:id="rId9"/>
    <p:sldId id="277" r:id="rId10"/>
    <p:sldId id="278" r:id="rId11"/>
    <p:sldId id="280" r:id="rId12"/>
    <p:sldId id="281" r:id="rId13"/>
    <p:sldId id="282" r:id="rId14"/>
    <p:sldId id="271" r:id="rId15"/>
    <p:sldId id="272" r:id="rId16"/>
    <p:sldId id="274" r:id="rId17"/>
    <p:sldId id="273" r:id="rId18"/>
    <p:sldId id="268"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65D"/>
    <a:srgbClr val="F8F8F8"/>
    <a:srgbClr val="D79DA7"/>
    <a:srgbClr val="D6C9B9"/>
    <a:srgbClr val="FFD966"/>
    <a:srgbClr val="F05A22"/>
    <a:srgbClr val="84AB8F"/>
    <a:srgbClr val="D0C1AC"/>
    <a:srgbClr val="C47660"/>
    <a:srgbClr val="EDE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8" autoAdjust="0"/>
    <p:restoredTop sz="94660"/>
  </p:normalViewPr>
  <p:slideViewPr>
    <p:cSldViewPr snapToGrid="0">
      <p:cViewPr>
        <p:scale>
          <a:sx n="100" d="100"/>
          <a:sy n="100" d="100"/>
        </p:scale>
        <p:origin x="198" y="72"/>
      </p:cViewPr>
      <p:guideLst/>
    </p:cSldViewPr>
  </p:slideViewPr>
  <p:notesTextViewPr>
    <p:cViewPr>
      <p:scale>
        <a:sx n="1" d="1"/>
        <a:sy n="1" d="1"/>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2022/10/31</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2022/10/31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7</a:t>
            </a:fld>
            <a:endParaRPr lang="zh-TW" altLang="en-US"/>
          </a:p>
        </p:txBody>
      </p:sp>
    </p:spTree>
    <p:extLst>
      <p:ext uri="{BB962C8B-B14F-4D97-AF65-F5344CB8AC3E}">
        <p14:creationId xmlns:p14="http://schemas.microsoft.com/office/powerpoint/2010/main" val="423512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8</a:t>
            </a:fld>
            <a:endParaRPr lang="zh-TW" altLang="en-US"/>
          </a:p>
        </p:txBody>
      </p:sp>
    </p:spTree>
    <p:extLst>
      <p:ext uri="{BB962C8B-B14F-4D97-AF65-F5344CB8AC3E}">
        <p14:creationId xmlns:p14="http://schemas.microsoft.com/office/powerpoint/2010/main" val="119028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9</a:t>
            </a:fld>
            <a:endParaRPr lang="zh-TW" altLang="en-US"/>
          </a:p>
        </p:txBody>
      </p:sp>
    </p:spTree>
    <p:extLst>
      <p:ext uri="{BB962C8B-B14F-4D97-AF65-F5344CB8AC3E}">
        <p14:creationId xmlns:p14="http://schemas.microsoft.com/office/powerpoint/2010/main" val="155587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10</a:t>
            </a:fld>
            <a:endParaRPr lang="zh-TW" altLang="en-US"/>
          </a:p>
        </p:txBody>
      </p:sp>
    </p:spTree>
    <p:extLst>
      <p:ext uri="{BB962C8B-B14F-4D97-AF65-F5344CB8AC3E}">
        <p14:creationId xmlns:p14="http://schemas.microsoft.com/office/powerpoint/2010/main" val="10725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11</a:t>
            </a:fld>
            <a:endParaRPr lang="zh-TW" altLang="en-US"/>
          </a:p>
        </p:txBody>
      </p:sp>
    </p:spTree>
    <p:extLst>
      <p:ext uri="{BB962C8B-B14F-4D97-AF65-F5344CB8AC3E}">
        <p14:creationId xmlns:p14="http://schemas.microsoft.com/office/powerpoint/2010/main" val="1999095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12</a:t>
            </a:fld>
            <a:endParaRPr lang="zh-TW" altLang="en-US"/>
          </a:p>
        </p:txBody>
      </p:sp>
    </p:spTree>
    <p:extLst>
      <p:ext uri="{BB962C8B-B14F-4D97-AF65-F5344CB8AC3E}">
        <p14:creationId xmlns:p14="http://schemas.microsoft.com/office/powerpoint/2010/main" val="213444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13</a:t>
            </a:fld>
            <a:endParaRPr lang="zh-TW" altLang="en-US"/>
          </a:p>
        </p:txBody>
      </p:sp>
    </p:spTree>
    <p:extLst>
      <p:ext uri="{BB962C8B-B14F-4D97-AF65-F5344CB8AC3E}">
        <p14:creationId xmlns:p14="http://schemas.microsoft.com/office/powerpoint/2010/main" val="3468451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sp>
        <p:nvSpPr>
          <p:cNvPr id="7" name="頁尾版面配置區 3">
            <a:extLst>
              <a:ext uri="{FF2B5EF4-FFF2-40B4-BE49-F238E27FC236}">
                <a16:creationId xmlns:a16="http://schemas.microsoft.com/office/drawing/2014/main" id="{279DFB00-A4C1-4E6B-90CC-37ECE650CFE0}"/>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Laboratory of Analytics on Knowledge Engineering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850258"/>
            <a:ext cx="12170216" cy="5157484"/>
            <a:chOff x="4887692" y="7423150"/>
            <a:chExt cx="12170216" cy="5793769"/>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423150"/>
              <a:ext cx="12170216" cy="5793769"/>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頁尾版面配置區 2">
            <a:extLst>
              <a:ext uri="{FF2B5EF4-FFF2-40B4-BE49-F238E27FC236}">
                <a16:creationId xmlns:a16="http://schemas.microsoft.com/office/drawing/2014/main" id="{3DF783E8-803A-4145-801E-F7F405CB4F03}"/>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8" name="標題 1">
            <a:extLst>
              <a:ext uri="{FF2B5EF4-FFF2-40B4-BE49-F238E27FC236}">
                <a16:creationId xmlns:a16="http://schemas.microsoft.com/office/drawing/2014/main" id="{2D584EFC-6376-476C-A5DF-F38A483FDDBE}"/>
              </a:ext>
            </a:extLst>
          </p:cNvPr>
          <p:cNvSpPr txBox="1">
            <a:spLocks/>
          </p:cNvSpPr>
          <p:nvPr/>
        </p:nvSpPr>
        <p:spPr>
          <a:xfrm>
            <a:off x="838200" y="168592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a:t>
            </a:r>
          </a:p>
        </p:txBody>
      </p:sp>
      <p:sp>
        <p:nvSpPr>
          <p:cNvPr id="9" name="TextBox 3">
            <a:extLst>
              <a:ext uri="{FF2B5EF4-FFF2-40B4-BE49-F238E27FC236}">
                <a16:creationId xmlns:a16="http://schemas.microsoft.com/office/drawing/2014/main" id="{C323AD5E-6566-4A99-85E1-EF3D0E4F123A}"/>
              </a:ext>
            </a:extLst>
          </p:cNvPr>
          <p:cNvSpPr txBox="1"/>
          <p:nvPr/>
        </p:nvSpPr>
        <p:spPr>
          <a:xfrm>
            <a:off x="2085785" y="4206866"/>
            <a:ext cx="8020429" cy="496290"/>
          </a:xfrm>
          <a:prstGeom prst="rect">
            <a:avLst/>
          </a:prstGeom>
        </p:spPr>
        <p:txBody>
          <a:bodyPr lIns="0" tIns="0" rIns="0" bIns="0" rtlCol="0" anchor="t">
            <a:spAutoFit/>
          </a:bodyPr>
          <a:lstStyle/>
          <a:p>
            <a:pPr algn="ctr">
              <a:lnSpc>
                <a:spcPts val="4200"/>
              </a:lnSpc>
            </a:pPr>
            <a:r>
              <a:rPr lang="en-US" altLang="zh-TW" sz="2400" dirty="0">
                <a:solidFill>
                  <a:schemeClr val="bg2"/>
                </a:solidFill>
                <a:latin typeface="Nunito Bold"/>
              </a:rPr>
              <a:t>for Prediction Performance Enhancement</a:t>
            </a:r>
            <a:endParaRPr lang="en-US" sz="2000" dirty="0">
              <a:solidFill>
                <a:schemeClr val="bg2"/>
              </a:solidFill>
              <a:latin typeface="Nunito"/>
            </a:endParaRPr>
          </a:p>
        </p:txBody>
      </p:sp>
    </p:spTree>
    <p:extLst>
      <p:ext uri="{BB962C8B-B14F-4D97-AF65-F5344CB8AC3E}">
        <p14:creationId xmlns:p14="http://schemas.microsoft.com/office/powerpoint/2010/main" val="168656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9F57C170-382F-4903-A509-D2B9922E40E9}"/>
              </a:ext>
            </a:extLst>
          </p:cNvPr>
          <p:cNvGraphicFramePr>
            <a:graphicFrameLocks noGrp="1"/>
          </p:cNvGraphicFramePr>
          <p:nvPr>
            <p:extLst>
              <p:ext uri="{D42A27DB-BD31-4B8C-83A1-F6EECF244321}">
                <p14:modId xmlns:p14="http://schemas.microsoft.com/office/powerpoint/2010/main" val="2420166913"/>
              </p:ext>
            </p:extLst>
          </p:nvPr>
        </p:nvGraphicFramePr>
        <p:xfrm>
          <a:off x="6356403" y="1849365"/>
          <a:ext cx="5448300" cy="3273550"/>
        </p:xfrm>
        <a:graphic>
          <a:graphicData uri="http://schemas.openxmlformats.org/drawingml/2006/table">
            <a:tbl>
              <a:tblPr firstRow="1" bandRow="1">
                <a:tableStyleId>{5C22544A-7EE6-4342-B048-85BDC9FD1C3A}</a:tableStyleId>
              </a:tblPr>
              <a:tblGrid>
                <a:gridCol w="1816100">
                  <a:extLst>
                    <a:ext uri="{9D8B030D-6E8A-4147-A177-3AD203B41FA5}">
                      <a16:colId xmlns:a16="http://schemas.microsoft.com/office/drawing/2014/main" val="337216371"/>
                    </a:ext>
                  </a:extLst>
                </a:gridCol>
                <a:gridCol w="1816100">
                  <a:extLst>
                    <a:ext uri="{9D8B030D-6E8A-4147-A177-3AD203B41FA5}">
                      <a16:colId xmlns:a16="http://schemas.microsoft.com/office/drawing/2014/main" val="1477772417"/>
                    </a:ext>
                  </a:extLst>
                </a:gridCol>
                <a:gridCol w="1816100">
                  <a:extLst>
                    <a:ext uri="{9D8B030D-6E8A-4147-A177-3AD203B41FA5}">
                      <a16:colId xmlns:a16="http://schemas.microsoft.com/office/drawing/2014/main" val="1511475120"/>
                    </a:ext>
                  </a:extLst>
                </a:gridCol>
              </a:tblGrid>
              <a:tr h="654710">
                <a:tc>
                  <a:txBody>
                    <a:bodyPr/>
                    <a:lstStyle/>
                    <a:p>
                      <a:pPr algn="ctr"/>
                      <a:r>
                        <a:rPr lang="en-US" altLang="zh-TW" dirty="0"/>
                        <a:t>Group 1</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Group 2</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Group 3</a:t>
                      </a:r>
                      <a:endParaRPr lang="zh-TW" altLang="en-US" dirty="0"/>
                    </a:p>
                  </a:txBody>
                  <a:tcPr anchor="ctr">
                    <a:solidFill>
                      <a:schemeClr val="accent2"/>
                    </a:solidFill>
                  </a:tcPr>
                </a:tc>
                <a:extLst>
                  <a:ext uri="{0D108BD9-81ED-4DB2-BD59-A6C34878D82A}">
                    <a16:rowId xmlns:a16="http://schemas.microsoft.com/office/drawing/2014/main" val="2429557572"/>
                  </a:ext>
                </a:extLst>
              </a:tr>
              <a:tr h="654710">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2</a:t>
                      </a:r>
                      <a:endParaRPr lang="zh-TW" altLang="en-US" dirty="0"/>
                    </a:p>
                  </a:txBody>
                  <a:tcPr anchor="ctr"/>
                </a:tc>
                <a:extLst>
                  <a:ext uri="{0D108BD9-81ED-4DB2-BD59-A6C34878D82A}">
                    <a16:rowId xmlns:a16="http://schemas.microsoft.com/office/drawing/2014/main" val="2044449748"/>
                  </a:ext>
                </a:extLst>
              </a:tr>
              <a:tr h="654710">
                <a:tc>
                  <a:txBody>
                    <a:bodyPr/>
                    <a:lstStyle/>
                    <a:p>
                      <a:pPr algn="ctr"/>
                      <a:r>
                        <a:rPr lang="en-US" altLang="zh-TW" dirty="0"/>
                        <a:t>0</a:t>
                      </a:r>
                      <a:endParaRPr lang="zh-TW" altLang="en-US" dirty="0"/>
                    </a:p>
                  </a:txBody>
                  <a:tcPr anchor="ctr"/>
                </a:tc>
                <a:tc>
                  <a:txBody>
                    <a:bodyPr/>
                    <a:lstStyle/>
                    <a:p>
                      <a:pPr algn="ctr"/>
                      <a:r>
                        <a:rPr lang="en-US" altLang="zh-TW" dirty="0"/>
                        <a:t>3</a:t>
                      </a:r>
                      <a:endParaRPr lang="zh-TW" altLang="en-US" dirty="0"/>
                    </a:p>
                  </a:txBody>
                  <a:tcPr anchor="ctr"/>
                </a:tc>
                <a:tc>
                  <a:txBody>
                    <a:bodyPr/>
                    <a:lstStyle/>
                    <a:p>
                      <a:pPr algn="ctr"/>
                      <a:r>
                        <a:rPr lang="en-US" altLang="zh-TW" dirty="0"/>
                        <a:t>2</a:t>
                      </a:r>
                      <a:endParaRPr lang="zh-TW" altLang="en-US" dirty="0"/>
                    </a:p>
                  </a:txBody>
                  <a:tcPr anchor="ctr"/>
                </a:tc>
                <a:extLst>
                  <a:ext uri="{0D108BD9-81ED-4DB2-BD59-A6C34878D82A}">
                    <a16:rowId xmlns:a16="http://schemas.microsoft.com/office/drawing/2014/main" val="1502580293"/>
                  </a:ext>
                </a:extLst>
              </a:tr>
              <a:tr h="654710">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353607848"/>
                  </a:ext>
                </a:extLst>
              </a:tr>
              <a:tr h="654710">
                <a:tc>
                  <a:txBody>
                    <a:bodyPr/>
                    <a:lstStyle/>
                    <a:p>
                      <a:pPr algn="ctr"/>
                      <a:r>
                        <a:rPr lang="en-US" altLang="zh-TW" dirty="0"/>
                        <a:t>2</a:t>
                      </a:r>
                      <a:endParaRPr lang="zh-TW" altLang="en-US" dirty="0"/>
                    </a:p>
                  </a:txBody>
                  <a:tcPr anchor="ctr"/>
                </a:tc>
                <a:tc>
                  <a:txBody>
                    <a:bodyPr/>
                    <a:lstStyle/>
                    <a:p>
                      <a:pPr algn="ctr"/>
                      <a:r>
                        <a:rPr lang="en-US" altLang="zh-TW" dirty="0"/>
                        <a:t>2</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577932619"/>
                  </a:ext>
                </a:extLst>
              </a:tr>
            </a:tbl>
          </a:graphicData>
        </a:graphic>
      </p:graphicFrame>
      <p:graphicFrame>
        <p:nvGraphicFramePr>
          <p:cNvPr id="8" name="表格 7">
            <a:extLst>
              <a:ext uri="{FF2B5EF4-FFF2-40B4-BE49-F238E27FC236}">
                <a16:creationId xmlns:a16="http://schemas.microsoft.com/office/drawing/2014/main" id="{E0D3ECD7-6A69-48EB-9E7D-BA7F9CF245DB}"/>
              </a:ext>
            </a:extLst>
          </p:cNvPr>
          <p:cNvGraphicFramePr>
            <a:graphicFrameLocks noGrp="1"/>
          </p:cNvGraphicFramePr>
          <p:nvPr>
            <p:extLst>
              <p:ext uri="{D42A27DB-BD31-4B8C-83A1-F6EECF244321}">
                <p14:modId xmlns:p14="http://schemas.microsoft.com/office/powerpoint/2010/main" val="2486266239"/>
              </p:ext>
            </p:extLst>
          </p:nvPr>
        </p:nvGraphicFramePr>
        <p:xfrm>
          <a:off x="12336579" y="4905520"/>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448380"/>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60640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Methodology-Feature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96262"/>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To find the similar Features, we try  .</a:t>
            </a:r>
          </a:p>
        </p:txBody>
      </p:sp>
    </p:spTree>
    <p:extLst>
      <p:ext uri="{BB962C8B-B14F-4D97-AF65-F5344CB8AC3E}">
        <p14:creationId xmlns:p14="http://schemas.microsoft.com/office/powerpoint/2010/main" val="21115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Methodology-Feature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96262"/>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To find the similar Features, we try  .</a:t>
            </a:r>
          </a:p>
        </p:txBody>
      </p:sp>
    </p:spTree>
    <p:extLst>
      <p:ext uri="{BB962C8B-B14F-4D97-AF65-F5344CB8AC3E}">
        <p14:creationId xmlns:p14="http://schemas.microsoft.com/office/powerpoint/2010/main" val="239646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96262"/>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To find the similar Features, we try  .</a:t>
            </a:r>
          </a:p>
        </p:txBody>
      </p:sp>
    </p:spTree>
    <p:extLst>
      <p:ext uri="{BB962C8B-B14F-4D97-AF65-F5344CB8AC3E}">
        <p14:creationId xmlns:p14="http://schemas.microsoft.com/office/powerpoint/2010/main" val="21402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21505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Manufacturing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356235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8151F-4FA1-4131-A284-9185F4E3BE09}"/>
              </a:ext>
            </a:extLst>
          </p:cNvPr>
          <p:cNvSpPr>
            <a:spLocks noGrp="1"/>
          </p:cNvSpPr>
          <p:nvPr>
            <p:ph type="title"/>
          </p:nvPr>
        </p:nvSpPr>
        <p:spPr/>
        <p:txBody>
          <a:bodyPr/>
          <a:lstStyle/>
          <a:p>
            <a:endParaRPr lang="zh-TW" altLang="en-US"/>
          </a:p>
        </p:txBody>
      </p:sp>
      <p:sp>
        <p:nvSpPr>
          <p:cNvPr id="3" name="頁尾版面配置區 2">
            <a:extLst>
              <a:ext uri="{FF2B5EF4-FFF2-40B4-BE49-F238E27FC236}">
                <a16:creationId xmlns:a16="http://schemas.microsoft.com/office/drawing/2014/main" id="{D240FE7B-CF1E-419F-8DAC-EA601D1DF932}"/>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pSp>
        <p:nvGrpSpPr>
          <p:cNvPr id="4" name="Group 2">
            <a:extLst>
              <a:ext uri="{FF2B5EF4-FFF2-40B4-BE49-F238E27FC236}">
                <a16:creationId xmlns:a16="http://schemas.microsoft.com/office/drawing/2014/main" id="{8C1E69D8-C182-4953-8A93-7FC072BB5F26}"/>
              </a:ext>
            </a:extLst>
          </p:cNvPr>
          <p:cNvGrpSpPr/>
          <p:nvPr/>
        </p:nvGrpSpPr>
        <p:grpSpPr>
          <a:xfrm>
            <a:off x="4942226" y="7910778"/>
            <a:ext cx="2669789" cy="3476359"/>
            <a:chOff x="0" y="0"/>
            <a:chExt cx="3559718" cy="4635145"/>
          </a:xfrm>
        </p:grpSpPr>
        <p:grpSp>
          <p:nvGrpSpPr>
            <p:cNvPr id="5" name="Group 3">
              <a:extLst>
                <a:ext uri="{FF2B5EF4-FFF2-40B4-BE49-F238E27FC236}">
                  <a16:creationId xmlns:a16="http://schemas.microsoft.com/office/drawing/2014/main" id="{FDE6EEA4-F663-4EB5-A8A3-BFC24A261AD5}"/>
                </a:ext>
              </a:extLst>
            </p:cNvPr>
            <p:cNvGrpSpPr/>
            <p:nvPr/>
          </p:nvGrpSpPr>
          <p:grpSpPr>
            <a:xfrm>
              <a:off x="0" y="0"/>
              <a:ext cx="3559718" cy="3090097"/>
              <a:chOff x="0" y="0"/>
              <a:chExt cx="936326" cy="812800"/>
            </a:xfrm>
          </p:grpSpPr>
          <p:sp>
            <p:nvSpPr>
              <p:cNvPr id="9" name="Freeform 4">
                <a:extLst>
                  <a:ext uri="{FF2B5EF4-FFF2-40B4-BE49-F238E27FC236}">
                    <a16:creationId xmlns:a16="http://schemas.microsoft.com/office/drawing/2014/main" id="{EF2B076D-23FA-41DD-B24F-21D8B422179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10" name="TextBox 5">
                <a:extLst>
                  <a:ext uri="{FF2B5EF4-FFF2-40B4-BE49-F238E27FC236}">
                    <a16:creationId xmlns:a16="http://schemas.microsoft.com/office/drawing/2014/main" id="{1582F132-A562-4E2A-8221-1AA0DDD02C23}"/>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6" name="Group 6">
              <a:extLst>
                <a:ext uri="{FF2B5EF4-FFF2-40B4-BE49-F238E27FC236}">
                  <a16:creationId xmlns:a16="http://schemas.microsoft.com/office/drawing/2014/main" id="{8794817A-2784-41F0-B54E-C377C8A31813}"/>
                </a:ext>
              </a:extLst>
            </p:cNvPr>
            <p:cNvGrpSpPr/>
            <p:nvPr/>
          </p:nvGrpSpPr>
          <p:grpSpPr>
            <a:xfrm rot="-10800000">
              <a:off x="0" y="1545048"/>
              <a:ext cx="3559718" cy="3090097"/>
              <a:chOff x="0" y="0"/>
              <a:chExt cx="936326" cy="812800"/>
            </a:xfrm>
          </p:grpSpPr>
          <p:sp>
            <p:nvSpPr>
              <p:cNvPr id="7" name="Freeform 7">
                <a:extLst>
                  <a:ext uri="{FF2B5EF4-FFF2-40B4-BE49-F238E27FC236}">
                    <a16:creationId xmlns:a16="http://schemas.microsoft.com/office/drawing/2014/main" id="{F98AFE8C-F33A-48CE-B532-4C2CED8C5AB0}"/>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8" name="TextBox 8">
                <a:extLst>
                  <a:ext uri="{FF2B5EF4-FFF2-40B4-BE49-F238E27FC236}">
                    <a16:creationId xmlns:a16="http://schemas.microsoft.com/office/drawing/2014/main" id="{6DF7C9D1-5C46-4EE4-A61D-264987A7BB2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11" name="Group 9">
            <a:extLst>
              <a:ext uri="{FF2B5EF4-FFF2-40B4-BE49-F238E27FC236}">
                <a16:creationId xmlns:a16="http://schemas.microsoft.com/office/drawing/2014/main" id="{71A5AE38-80BA-4267-84EA-E073F8E5FF19}"/>
              </a:ext>
            </a:extLst>
          </p:cNvPr>
          <p:cNvGrpSpPr/>
          <p:nvPr/>
        </p:nvGrpSpPr>
        <p:grpSpPr>
          <a:xfrm>
            <a:off x="5079344" y="8120276"/>
            <a:ext cx="2395553" cy="3119273"/>
            <a:chOff x="0" y="0"/>
            <a:chExt cx="3194070" cy="4159031"/>
          </a:xfrm>
        </p:grpSpPr>
        <p:grpSp>
          <p:nvGrpSpPr>
            <p:cNvPr id="12" name="Group 10">
              <a:extLst>
                <a:ext uri="{FF2B5EF4-FFF2-40B4-BE49-F238E27FC236}">
                  <a16:creationId xmlns:a16="http://schemas.microsoft.com/office/drawing/2014/main" id="{9390519D-9CB5-4A7F-8C48-A29FDABF76A0}"/>
                </a:ext>
              </a:extLst>
            </p:cNvPr>
            <p:cNvGrpSpPr/>
            <p:nvPr/>
          </p:nvGrpSpPr>
          <p:grpSpPr>
            <a:xfrm>
              <a:off x="0" y="0"/>
              <a:ext cx="3194070" cy="2772687"/>
              <a:chOff x="0" y="0"/>
              <a:chExt cx="936326" cy="812800"/>
            </a:xfrm>
          </p:grpSpPr>
          <p:sp>
            <p:nvSpPr>
              <p:cNvPr id="16" name="Freeform 11">
                <a:extLst>
                  <a:ext uri="{FF2B5EF4-FFF2-40B4-BE49-F238E27FC236}">
                    <a16:creationId xmlns:a16="http://schemas.microsoft.com/office/drawing/2014/main" id="{10CAEF0D-0AB7-4689-8B13-E69CC213D62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7" name="TextBox 12">
                <a:extLst>
                  <a:ext uri="{FF2B5EF4-FFF2-40B4-BE49-F238E27FC236}">
                    <a16:creationId xmlns:a16="http://schemas.microsoft.com/office/drawing/2014/main" id="{C3D35EF4-B822-4E85-B366-7288AA824B9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B0B8AC55-CBEE-4AEA-819B-CD9576FD869B}"/>
                </a:ext>
              </a:extLst>
            </p:cNvPr>
            <p:cNvGrpSpPr/>
            <p:nvPr/>
          </p:nvGrpSpPr>
          <p:grpSpPr>
            <a:xfrm rot="-10800000">
              <a:off x="0" y="1386344"/>
              <a:ext cx="3194070" cy="2772687"/>
              <a:chOff x="0" y="0"/>
              <a:chExt cx="936326" cy="812800"/>
            </a:xfrm>
          </p:grpSpPr>
          <p:sp>
            <p:nvSpPr>
              <p:cNvPr id="14" name="Freeform 14">
                <a:extLst>
                  <a:ext uri="{FF2B5EF4-FFF2-40B4-BE49-F238E27FC236}">
                    <a16:creationId xmlns:a16="http://schemas.microsoft.com/office/drawing/2014/main" id="{A86D0E9B-6182-4237-9007-11251050442B}"/>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5" name="TextBox 15">
                <a:extLst>
                  <a:ext uri="{FF2B5EF4-FFF2-40B4-BE49-F238E27FC236}">
                    <a16:creationId xmlns:a16="http://schemas.microsoft.com/office/drawing/2014/main" id="{D579F9FB-9AF9-4A4A-B470-38C643AF72D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18" name="Group 16">
            <a:extLst>
              <a:ext uri="{FF2B5EF4-FFF2-40B4-BE49-F238E27FC236}">
                <a16:creationId xmlns:a16="http://schemas.microsoft.com/office/drawing/2014/main" id="{40864BA4-E5EF-4F2D-AAB9-82092B05B92C}"/>
              </a:ext>
            </a:extLst>
          </p:cNvPr>
          <p:cNvGrpSpPr/>
          <p:nvPr/>
        </p:nvGrpSpPr>
        <p:grpSpPr>
          <a:xfrm>
            <a:off x="129396" y="7958403"/>
            <a:ext cx="2669789" cy="3476359"/>
            <a:chOff x="0" y="0"/>
            <a:chExt cx="3559718" cy="4635145"/>
          </a:xfrm>
        </p:grpSpPr>
        <p:grpSp>
          <p:nvGrpSpPr>
            <p:cNvPr id="19" name="Group 17">
              <a:extLst>
                <a:ext uri="{FF2B5EF4-FFF2-40B4-BE49-F238E27FC236}">
                  <a16:creationId xmlns:a16="http://schemas.microsoft.com/office/drawing/2014/main" id="{CA698CEA-C70D-45A9-8DB0-87EB4CEEBDF1}"/>
                </a:ext>
              </a:extLst>
            </p:cNvPr>
            <p:cNvGrpSpPr/>
            <p:nvPr/>
          </p:nvGrpSpPr>
          <p:grpSpPr>
            <a:xfrm>
              <a:off x="0" y="0"/>
              <a:ext cx="3559718" cy="3090097"/>
              <a:chOff x="0" y="0"/>
              <a:chExt cx="936326" cy="812800"/>
            </a:xfrm>
          </p:grpSpPr>
          <p:sp>
            <p:nvSpPr>
              <p:cNvPr id="23" name="Freeform 18">
                <a:extLst>
                  <a:ext uri="{FF2B5EF4-FFF2-40B4-BE49-F238E27FC236}">
                    <a16:creationId xmlns:a16="http://schemas.microsoft.com/office/drawing/2014/main" id="{9FDE444D-6F31-430E-AFAC-E9649567ABA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4" name="TextBox 19">
                <a:extLst>
                  <a:ext uri="{FF2B5EF4-FFF2-40B4-BE49-F238E27FC236}">
                    <a16:creationId xmlns:a16="http://schemas.microsoft.com/office/drawing/2014/main" id="{3AD985A8-9DDF-424B-88EA-352A25FEFE7D}"/>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20" name="Group 20">
              <a:extLst>
                <a:ext uri="{FF2B5EF4-FFF2-40B4-BE49-F238E27FC236}">
                  <a16:creationId xmlns:a16="http://schemas.microsoft.com/office/drawing/2014/main" id="{7ED7228B-4901-42D7-B324-8FA630662B7A}"/>
                </a:ext>
              </a:extLst>
            </p:cNvPr>
            <p:cNvGrpSpPr/>
            <p:nvPr/>
          </p:nvGrpSpPr>
          <p:grpSpPr>
            <a:xfrm rot="-10800000">
              <a:off x="0" y="1545048"/>
              <a:ext cx="3559718" cy="3090097"/>
              <a:chOff x="0" y="0"/>
              <a:chExt cx="936326" cy="812800"/>
            </a:xfrm>
          </p:grpSpPr>
          <p:sp>
            <p:nvSpPr>
              <p:cNvPr id="21" name="Freeform 21">
                <a:extLst>
                  <a:ext uri="{FF2B5EF4-FFF2-40B4-BE49-F238E27FC236}">
                    <a16:creationId xmlns:a16="http://schemas.microsoft.com/office/drawing/2014/main" id="{D31849C1-99C8-48D6-82A3-7E9F05F6889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2" name="TextBox 22">
                <a:extLst>
                  <a:ext uri="{FF2B5EF4-FFF2-40B4-BE49-F238E27FC236}">
                    <a16:creationId xmlns:a16="http://schemas.microsoft.com/office/drawing/2014/main" id="{93B50A37-1700-4312-BAE0-571A85B94EB1}"/>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25" name="Group 23">
            <a:extLst>
              <a:ext uri="{FF2B5EF4-FFF2-40B4-BE49-F238E27FC236}">
                <a16:creationId xmlns:a16="http://schemas.microsoft.com/office/drawing/2014/main" id="{D839D001-0F59-4641-BD23-D2AB248F87D7}"/>
              </a:ext>
            </a:extLst>
          </p:cNvPr>
          <p:cNvGrpSpPr/>
          <p:nvPr/>
        </p:nvGrpSpPr>
        <p:grpSpPr>
          <a:xfrm>
            <a:off x="251232" y="8163089"/>
            <a:ext cx="2395553" cy="3119273"/>
            <a:chOff x="0" y="0"/>
            <a:chExt cx="3194070" cy="4159031"/>
          </a:xfrm>
        </p:grpSpPr>
        <p:grpSp>
          <p:nvGrpSpPr>
            <p:cNvPr id="26" name="Group 24">
              <a:extLst>
                <a:ext uri="{FF2B5EF4-FFF2-40B4-BE49-F238E27FC236}">
                  <a16:creationId xmlns:a16="http://schemas.microsoft.com/office/drawing/2014/main" id="{C14BB180-AAAF-4DA6-9344-8ACD05CF6653}"/>
                </a:ext>
              </a:extLst>
            </p:cNvPr>
            <p:cNvGrpSpPr/>
            <p:nvPr/>
          </p:nvGrpSpPr>
          <p:grpSpPr>
            <a:xfrm>
              <a:off x="0" y="0"/>
              <a:ext cx="3194070" cy="2772687"/>
              <a:chOff x="0" y="0"/>
              <a:chExt cx="936326" cy="812800"/>
            </a:xfrm>
          </p:grpSpPr>
          <p:sp>
            <p:nvSpPr>
              <p:cNvPr id="30" name="Freeform 25">
                <a:extLst>
                  <a:ext uri="{FF2B5EF4-FFF2-40B4-BE49-F238E27FC236}">
                    <a16:creationId xmlns:a16="http://schemas.microsoft.com/office/drawing/2014/main" id="{EF84D667-A092-4B0E-8968-582E126726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31" name="TextBox 26">
                <a:extLst>
                  <a:ext uri="{FF2B5EF4-FFF2-40B4-BE49-F238E27FC236}">
                    <a16:creationId xmlns:a16="http://schemas.microsoft.com/office/drawing/2014/main" id="{F8E8698D-20C4-4FF8-AE71-2BC50F2BFF63}"/>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27" name="Group 27">
              <a:extLst>
                <a:ext uri="{FF2B5EF4-FFF2-40B4-BE49-F238E27FC236}">
                  <a16:creationId xmlns:a16="http://schemas.microsoft.com/office/drawing/2014/main" id="{CA61D255-769B-4999-B4B0-0D45324DBEF7}"/>
                </a:ext>
              </a:extLst>
            </p:cNvPr>
            <p:cNvGrpSpPr/>
            <p:nvPr/>
          </p:nvGrpSpPr>
          <p:grpSpPr>
            <a:xfrm rot="-10800000">
              <a:off x="0" y="1386344"/>
              <a:ext cx="3194070" cy="2772687"/>
              <a:chOff x="0" y="0"/>
              <a:chExt cx="936326" cy="812800"/>
            </a:xfrm>
          </p:grpSpPr>
          <p:sp>
            <p:nvSpPr>
              <p:cNvPr id="28" name="Freeform 28">
                <a:extLst>
                  <a:ext uri="{FF2B5EF4-FFF2-40B4-BE49-F238E27FC236}">
                    <a16:creationId xmlns:a16="http://schemas.microsoft.com/office/drawing/2014/main" id="{7E7CA555-09A6-443C-B952-0FBFCF00190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29" name="TextBox 29">
                <a:extLst>
                  <a:ext uri="{FF2B5EF4-FFF2-40B4-BE49-F238E27FC236}">
                    <a16:creationId xmlns:a16="http://schemas.microsoft.com/office/drawing/2014/main" id="{2A125736-7A9D-4836-B690-C78E63C51E7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32" name="Group 30">
            <a:extLst>
              <a:ext uri="{FF2B5EF4-FFF2-40B4-BE49-F238E27FC236}">
                <a16:creationId xmlns:a16="http://schemas.microsoft.com/office/drawing/2014/main" id="{FC2C2E19-A43B-471C-B4A5-2FF7B75402CF}"/>
              </a:ext>
            </a:extLst>
          </p:cNvPr>
          <p:cNvGrpSpPr/>
          <p:nvPr/>
        </p:nvGrpSpPr>
        <p:grpSpPr>
          <a:xfrm>
            <a:off x="9772059" y="7882203"/>
            <a:ext cx="2669789" cy="3476359"/>
            <a:chOff x="0" y="0"/>
            <a:chExt cx="3559718" cy="4635145"/>
          </a:xfrm>
        </p:grpSpPr>
        <p:grpSp>
          <p:nvGrpSpPr>
            <p:cNvPr id="33" name="Group 31">
              <a:extLst>
                <a:ext uri="{FF2B5EF4-FFF2-40B4-BE49-F238E27FC236}">
                  <a16:creationId xmlns:a16="http://schemas.microsoft.com/office/drawing/2014/main" id="{7D92E16C-82B4-443F-A16D-B1A4B53DFA3B}"/>
                </a:ext>
              </a:extLst>
            </p:cNvPr>
            <p:cNvGrpSpPr/>
            <p:nvPr/>
          </p:nvGrpSpPr>
          <p:grpSpPr>
            <a:xfrm>
              <a:off x="0" y="0"/>
              <a:ext cx="3559718" cy="3090097"/>
              <a:chOff x="0" y="0"/>
              <a:chExt cx="936326" cy="812800"/>
            </a:xfrm>
          </p:grpSpPr>
          <p:sp>
            <p:nvSpPr>
              <p:cNvPr id="37" name="Freeform 32">
                <a:extLst>
                  <a:ext uri="{FF2B5EF4-FFF2-40B4-BE49-F238E27FC236}">
                    <a16:creationId xmlns:a16="http://schemas.microsoft.com/office/drawing/2014/main" id="{6BBD6B6D-ADF4-4B29-B31F-90103F1D50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8" name="TextBox 33">
                <a:extLst>
                  <a:ext uri="{FF2B5EF4-FFF2-40B4-BE49-F238E27FC236}">
                    <a16:creationId xmlns:a16="http://schemas.microsoft.com/office/drawing/2014/main" id="{02D42824-DB0A-4F9C-9EBB-5D043C72C4E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34" name="Group 34">
              <a:extLst>
                <a:ext uri="{FF2B5EF4-FFF2-40B4-BE49-F238E27FC236}">
                  <a16:creationId xmlns:a16="http://schemas.microsoft.com/office/drawing/2014/main" id="{1D0290BC-26A7-4010-97FF-3BDDE030C46B}"/>
                </a:ext>
              </a:extLst>
            </p:cNvPr>
            <p:cNvGrpSpPr/>
            <p:nvPr/>
          </p:nvGrpSpPr>
          <p:grpSpPr>
            <a:xfrm rot="-10800000">
              <a:off x="0" y="1545048"/>
              <a:ext cx="3559718" cy="3090097"/>
              <a:chOff x="0" y="0"/>
              <a:chExt cx="936326" cy="812800"/>
            </a:xfrm>
          </p:grpSpPr>
          <p:sp>
            <p:nvSpPr>
              <p:cNvPr id="35" name="Freeform 35">
                <a:extLst>
                  <a:ext uri="{FF2B5EF4-FFF2-40B4-BE49-F238E27FC236}">
                    <a16:creationId xmlns:a16="http://schemas.microsoft.com/office/drawing/2014/main" id="{E5F2A197-8A25-4EC1-8E64-C668B4CD5168}"/>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6" name="TextBox 36">
                <a:extLst>
                  <a:ext uri="{FF2B5EF4-FFF2-40B4-BE49-F238E27FC236}">
                    <a16:creationId xmlns:a16="http://schemas.microsoft.com/office/drawing/2014/main" id="{C22D5483-1AAD-4D2F-BBE2-7AE137F85769}"/>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39" name="Group 37">
            <a:extLst>
              <a:ext uri="{FF2B5EF4-FFF2-40B4-BE49-F238E27FC236}">
                <a16:creationId xmlns:a16="http://schemas.microsoft.com/office/drawing/2014/main" id="{6FA0C205-809E-4E05-8EEA-BED022E21C19}"/>
              </a:ext>
            </a:extLst>
          </p:cNvPr>
          <p:cNvGrpSpPr/>
          <p:nvPr/>
        </p:nvGrpSpPr>
        <p:grpSpPr>
          <a:xfrm>
            <a:off x="9909177" y="8110751"/>
            <a:ext cx="2395553" cy="3119273"/>
            <a:chOff x="0" y="0"/>
            <a:chExt cx="3194070" cy="4159031"/>
          </a:xfrm>
        </p:grpSpPr>
        <p:grpSp>
          <p:nvGrpSpPr>
            <p:cNvPr id="40" name="Group 38">
              <a:extLst>
                <a:ext uri="{FF2B5EF4-FFF2-40B4-BE49-F238E27FC236}">
                  <a16:creationId xmlns:a16="http://schemas.microsoft.com/office/drawing/2014/main" id="{DF451AAE-51FB-48BC-A025-B9B0450CAF64}"/>
                </a:ext>
              </a:extLst>
            </p:cNvPr>
            <p:cNvGrpSpPr/>
            <p:nvPr/>
          </p:nvGrpSpPr>
          <p:grpSpPr>
            <a:xfrm>
              <a:off x="0" y="0"/>
              <a:ext cx="3194070" cy="2772687"/>
              <a:chOff x="0" y="0"/>
              <a:chExt cx="936326" cy="812800"/>
            </a:xfrm>
          </p:grpSpPr>
          <p:sp>
            <p:nvSpPr>
              <p:cNvPr id="44" name="Freeform 39">
                <a:extLst>
                  <a:ext uri="{FF2B5EF4-FFF2-40B4-BE49-F238E27FC236}">
                    <a16:creationId xmlns:a16="http://schemas.microsoft.com/office/drawing/2014/main" id="{AAB94E7E-4925-4322-A7CB-9CBD37D5025C}"/>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5" name="TextBox 40">
                <a:extLst>
                  <a:ext uri="{FF2B5EF4-FFF2-40B4-BE49-F238E27FC236}">
                    <a16:creationId xmlns:a16="http://schemas.microsoft.com/office/drawing/2014/main" id="{672091E9-61B0-439B-82F0-5CC6DCD12B3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41" name="Group 41">
              <a:extLst>
                <a:ext uri="{FF2B5EF4-FFF2-40B4-BE49-F238E27FC236}">
                  <a16:creationId xmlns:a16="http://schemas.microsoft.com/office/drawing/2014/main" id="{B5B830CC-A85D-4027-9C4B-79C3ADFF3857}"/>
                </a:ext>
              </a:extLst>
            </p:cNvPr>
            <p:cNvGrpSpPr/>
            <p:nvPr/>
          </p:nvGrpSpPr>
          <p:grpSpPr>
            <a:xfrm rot="-10800000">
              <a:off x="0" y="1386344"/>
              <a:ext cx="3194070" cy="2772687"/>
              <a:chOff x="0" y="0"/>
              <a:chExt cx="936326" cy="812800"/>
            </a:xfrm>
          </p:grpSpPr>
          <p:sp>
            <p:nvSpPr>
              <p:cNvPr id="42" name="Freeform 42">
                <a:extLst>
                  <a:ext uri="{FF2B5EF4-FFF2-40B4-BE49-F238E27FC236}">
                    <a16:creationId xmlns:a16="http://schemas.microsoft.com/office/drawing/2014/main" id="{3B802DBF-D477-4C47-B2B3-5FB2C51ED056}"/>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3" name="TextBox 43">
                <a:extLst>
                  <a:ext uri="{FF2B5EF4-FFF2-40B4-BE49-F238E27FC236}">
                    <a16:creationId xmlns:a16="http://schemas.microsoft.com/office/drawing/2014/main" id="{B2F872D0-9749-40B9-A4E4-9F373388A71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pic>
        <p:nvPicPr>
          <p:cNvPr id="46" name="Picture 44">
            <a:extLst>
              <a:ext uri="{FF2B5EF4-FFF2-40B4-BE49-F238E27FC236}">
                <a16:creationId xmlns:a16="http://schemas.microsoft.com/office/drawing/2014/main" id="{2F085B1F-0108-4D1F-86FD-150970753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00216" y="9042373"/>
            <a:ext cx="1128149" cy="1360706"/>
          </a:xfrm>
          <a:prstGeom prst="rect">
            <a:avLst/>
          </a:prstGeom>
        </p:spPr>
      </p:pic>
      <p:pic>
        <p:nvPicPr>
          <p:cNvPr id="47" name="Picture 45">
            <a:extLst>
              <a:ext uri="{FF2B5EF4-FFF2-40B4-BE49-F238E27FC236}">
                <a16:creationId xmlns:a16="http://schemas.microsoft.com/office/drawing/2014/main" id="{6948911F-70A4-4F01-A456-B6D91A25207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389774" y="8844137"/>
            <a:ext cx="1774692" cy="1609641"/>
          </a:xfrm>
          <a:prstGeom prst="rect">
            <a:avLst/>
          </a:prstGeom>
        </p:spPr>
      </p:pic>
      <p:pic>
        <p:nvPicPr>
          <p:cNvPr id="48" name="Picture 46">
            <a:extLst>
              <a:ext uri="{FF2B5EF4-FFF2-40B4-BE49-F238E27FC236}">
                <a16:creationId xmlns:a16="http://schemas.microsoft.com/office/drawing/2014/main" id="{E89A288F-6ED3-4543-AD9B-CAC8F6B06EE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303791" y="9192312"/>
            <a:ext cx="1606324" cy="1210766"/>
          </a:xfrm>
          <a:prstGeom prst="rect">
            <a:avLst/>
          </a:prstGeom>
        </p:spPr>
      </p:pic>
      <p:sp>
        <p:nvSpPr>
          <p:cNvPr id="49" name="TextBox 48">
            <a:extLst>
              <a:ext uri="{FF2B5EF4-FFF2-40B4-BE49-F238E27FC236}">
                <a16:creationId xmlns:a16="http://schemas.microsoft.com/office/drawing/2014/main" id="{DBFABC17-42F9-4EBF-91BE-5E1EDC79D6F3}"/>
              </a:ext>
            </a:extLst>
          </p:cNvPr>
          <p:cNvSpPr txBox="1"/>
          <p:nvPr/>
        </p:nvSpPr>
        <p:spPr>
          <a:xfrm>
            <a:off x="251232" y="11502659"/>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1</a:t>
            </a:r>
          </a:p>
        </p:txBody>
      </p:sp>
      <p:sp>
        <p:nvSpPr>
          <p:cNvPr id="50" name="TextBox 49">
            <a:extLst>
              <a:ext uri="{FF2B5EF4-FFF2-40B4-BE49-F238E27FC236}">
                <a16:creationId xmlns:a16="http://schemas.microsoft.com/office/drawing/2014/main" id="{97951172-0600-4458-8EA4-015BB590207E}"/>
              </a:ext>
            </a:extLst>
          </p:cNvPr>
          <p:cNvSpPr txBox="1"/>
          <p:nvPr/>
        </p:nvSpPr>
        <p:spPr>
          <a:xfrm>
            <a:off x="5079344"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2</a:t>
            </a:r>
          </a:p>
        </p:txBody>
      </p:sp>
      <p:sp>
        <p:nvSpPr>
          <p:cNvPr id="51" name="TextBox 50">
            <a:extLst>
              <a:ext uri="{FF2B5EF4-FFF2-40B4-BE49-F238E27FC236}">
                <a16:creationId xmlns:a16="http://schemas.microsoft.com/office/drawing/2014/main" id="{56DBC5F9-ED13-412B-8327-985519066872}"/>
              </a:ext>
            </a:extLst>
          </p:cNvPr>
          <p:cNvSpPr txBox="1"/>
          <p:nvPr/>
        </p:nvSpPr>
        <p:spPr>
          <a:xfrm>
            <a:off x="9904200"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3</a:t>
            </a:r>
          </a:p>
        </p:txBody>
      </p:sp>
      <p:sp>
        <p:nvSpPr>
          <p:cNvPr id="52" name="TextBox 51">
            <a:extLst>
              <a:ext uri="{FF2B5EF4-FFF2-40B4-BE49-F238E27FC236}">
                <a16:creationId xmlns:a16="http://schemas.microsoft.com/office/drawing/2014/main" id="{D0238C08-7CE9-4C00-820F-AD7B5DA41F82}"/>
              </a:ext>
            </a:extLst>
          </p:cNvPr>
          <p:cNvSpPr txBox="1"/>
          <p:nvPr/>
        </p:nvSpPr>
        <p:spPr>
          <a:xfrm>
            <a:off x="400224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3" name="TextBox 52">
            <a:extLst>
              <a:ext uri="{FF2B5EF4-FFF2-40B4-BE49-F238E27FC236}">
                <a16:creationId xmlns:a16="http://schemas.microsoft.com/office/drawing/2014/main" id="{77FEBCF2-61AB-4BDD-8AAF-BC43C21F2A16}"/>
              </a:ext>
            </a:extLst>
          </p:cNvPr>
          <p:cNvSpPr txBox="1"/>
          <p:nvPr/>
        </p:nvSpPr>
        <p:spPr>
          <a:xfrm>
            <a:off x="-82587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4" name="TextBox 53">
            <a:extLst>
              <a:ext uri="{FF2B5EF4-FFF2-40B4-BE49-F238E27FC236}">
                <a16:creationId xmlns:a16="http://schemas.microsoft.com/office/drawing/2014/main" id="{29DB0BD9-78D5-437A-A169-220763194EEE}"/>
              </a:ext>
            </a:extLst>
          </p:cNvPr>
          <p:cNvSpPr txBox="1"/>
          <p:nvPr/>
        </p:nvSpPr>
        <p:spPr>
          <a:xfrm>
            <a:off x="8841599" y="12188826"/>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Tree>
    <p:extLst>
      <p:ext uri="{BB962C8B-B14F-4D97-AF65-F5344CB8AC3E}">
        <p14:creationId xmlns:p14="http://schemas.microsoft.com/office/powerpoint/2010/main" val="222334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A44C110E-D2A7-4C4B-B112-2A0CE9741EDB}"/>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3277820"/>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Abstract</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Review</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spTree>
    <p:extLst>
      <p:ext uri="{BB962C8B-B14F-4D97-AF65-F5344CB8AC3E}">
        <p14:creationId xmlns:p14="http://schemas.microsoft.com/office/powerpoint/2010/main" val="240190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002109" cy="1127232"/>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012363"/>
          </a:xfrm>
          <a:prstGeom prst="rect">
            <a:avLst/>
          </a:prstGeom>
        </p:spPr>
        <p:txBody>
          <a:bodyPr wrap="square" lIns="0" tIns="0" rIns="0" bIns="0" rtlCol="0" anchor="t">
            <a:spAutoFit/>
          </a:bodyPr>
          <a:lstStyle/>
          <a:p>
            <a:pPr>
              <a:lnSpc>
                <a:spcPts val="3359"/>
              </a:lnSpc>
            </a:pPr>
            <a:r>
              <a:rPr lang="en-US" dirty="0">
                <a:solidFill>
                  <a:srgbClr val="000000"/>
                </a:solidFill>
                <a:latin typeface="Nunito Light"/>
              </a:rPr>
              <a:t>In machine learning, we often stumble upon datasets contains with multiple categorical features. To let the computer understand those part of data, variable encoding is needed. One Hot encoding is commonly used for such scenario. Yet many problems come along with it…</a:t>
            </a:r>
          </a:p>
        </p:txBody>
      </p:sp>
      <p:grpSp>
        <p:nvGrpSpPr>
          <p:cNvPr id="83" name="群組 82">
            <a:extLst>
              <a:ext uri="{FF2B5EF4-FFF2-40B4-BE49-F238E27FC236}">
                <a16:creationId xmlns:a16="http://schemas.microsoft.com/office/drawing/2014/main" id="{2BD94AB3-C331-4ACC-90F1-692EDD08DC93}"/>
              </a:ext>
            </a:extLst>
          </p:cNvPr>
          <p:cNvGrpSpPr/>
          <p:nvPr/>
        </p:nvGrpSpPr>
        <p:grpSpPr>
          <a:xfrm>
            <a:off x="6298311" y="1441310"/>
            <a:ext cx="2363052" cy="3443869"/>
            <a:chOff x="6642058" y="1640098"/>
            <a:chExt cx="2008401" cy="2927007"/>
          </a:xfrm>
        </p:grpSpPr>
        <p:grpSp>
          <p:nvGrpSpPr>
            <p:cNvPr id="82" name="群組 81">
              <a:extLst>
                <a:ext uri="{FF2B5EF4-FFF2-40B4-BE49-F238E27FC236}">
                  <a16:creationId xmlns:a16="http://schemas.microsoft.com/office/drawing/2014/main" id="{C5DA837B-842A-462A-80C1-B59DF863F062}"/>
                </a:ext>
              </a:extLst>
            </p:cNvPr>
            <p:cNvGrpSpPr/>
            <p:nvPr/>
          </p:nvGrpSpPr>
          <p:grpSpPr>
            <a:xfrm>
              <a:off x="6738752" y="1640098"/>
              <a:ext cx="1900815" cy="1215380"/>
              <a:chOff x="6711562" y="1405487"/>
              <a:chExt cx="1900815" cy="1215380"/>
            </a:xfrm>
          </p:grpSpPr>
          <p:sp>
            <p:nvSpPr>
              <p:cNvPr id="17" name="等腰三角形 16">
                <a:extLst>
                  <a:ext uri="{FF2B5EF4-FFF2-40B4-BE49-F238E27FC236}">
                    <a16:creationId xmlns:a16="http://schemas.microsoft.com/office/drawing/2014/main" id="{7B5B3E78-50AE-41DE-8EF1-4390177E4412}"/>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等腰三角形 45">
                <a:extLst>
                  <a:ext uri="{FF2B5EF4-FFF2-40B4-BE49-F238E27FC236}">
                    <a16:creationId xmlns:a16="http://schemas.microsoft.com/office/drawing/2014/main" id="{84A703B5-F342-48AD-A525-E7E6224CAC67}"/>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C0D8582-1277-4D1D-A4E2-7AE7F9666C35}"/>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E5D95721-2DB4-4374-B0DD-EEC92521C69E}"/>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a:extLst>
                  <a:ext uri="{FF2B5EF4-FFF2-40B4-BE49-F238E27FC236}">
                    <a16:creationId xmlns:a16="http://schemas.microsoft.com/office/drawing/2014/main" id="{0C59A0D7-2623-4097-97F9-7AD374706575}"/>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a:extLst>
                  <a:ext uri="{FF2B5EF4-FFF2-40B4-BE49-F238E27FC236}">
                    <a16:creationId xmlns:a16="http://schemas.microsoft.com/office/drawing/2014/main" id="{B2D1C174-05B0-4D04-8695-DC76F4063A71}"/>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等腰三角形 59">
                <a:extLst>
                  <a:ext uri="{FF2B5EF4-FFF2-40B4-BE49-F238E27FC236}">
                    <a16:creationId xmlns:a16="http://schemas.microsoft.com/office/drawing/2014/main" id="{F0DD2C42-971E-4365-9251-CD8688BE2E15}"/>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A36E5467-A337-4569-95C6-F1BC54C560D8}"/>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383D12F5-D982-4934-AB97-8C439E8F04CB}"/>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19144F9-723C-4CFE-9A5F-38837110E674}"/>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003594CB-1690-4360-8DD8-1A8CCB2B8857}"/>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等腰三角形 64">
                <a:extLst>
                  <a:ext uri="{FF2B5EF4-FFF2-40B4-BE49-F238E27FC236}">
                    <a16:creationId xmlns:a16="http://schemas.microsoft.com/office/drawing/2014/main" id="{85128DEE-23D5-497F-A706-CA017FFE62EB}"/>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等腰三角形 65">
                <a:extLst>
                  <a:ext uri="{FF2B5EF4-FFF2-40B4-BE49-F238E27FC236}">
                    <a16:creationId xmlns:a16="http://schemas.microsoft.com/office/drawing/2014/main" id="{62BD115E-52CE-48E7-9534-C6C912CEF223}"/>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等腰三角形 66">
                <a:extLst>
                  <a:ext uri="{FF2B5EF4-FFF2-40B4-BE49-F238E27FC236}">
                    <a16:creationId xmlns:a16="http://schemas.microsoft.com/office/drawing/2014/main" id="{1B0A539E-4FB6-41B5-B9A7-33855C295B17}"/>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等腰三角形 67">
                <a:extLst>
                  <a:ext uri="{FF2B5EF4-FFF2-40B4-BE49-F238E27FC236}">
                    <a16:creationId xmlns:a16="http://schemas.microsoft.com/office/drawing/2014/main" id="{759BA05B-C105-4381-8E75-7F26EA8888F7}"/>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等腰三角形 68">
                <a:extLst>
                  <a:ext uri="{FF2B5EF4-FFF2-40B4-BE49-F238E27FC236}">
                    <a16:creationId xmlns:a16="http://schemas.microsoft.com/office/drawing/2014/main" id="{27456DB7-DEF3-484E-A712-27BBA0E4804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7299E5D-DA53-4A3D-B7D7-F2B0B0484069}"/>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8A863418-3A1D-4615-82B9-BF584ACBD771}"/>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FBB7940A-914B-4F7B-A500-01AF32A58177}"/>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C18ABBC2-5D9C-44B8-B51B-F9D789297461}"/>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4C8112B8-B32D-4E8A-8F61-B21FB388F535}"/>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A810CE58-8CE6-424D-A508-45CAD049B34E}"/>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81CA083B-4E9B-403C-A537-621A62E94A66}"/>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等腰三角形 76">
                <a:extLst>
                  <a:ext uri="{FF2B5EF4-FFF2-40B4-BE49-F238E27FC236}">
                    <a16:creationId xmlns:a16="http://schemas.microsoft.com/office/drawing/2014/main" id="{6F67D596-799E-49D9-A317-FAB38F9B7CB9}"/>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等腰三角形 77">
                <a:extLst>
                  <a:ext uri="{FF2B5EF4-FFF2-40B4-BE49-F238E27FC236}">
                    <a16:creationId xmlns:a16="http://schemas.microsoft.com/office/drawing/2014/main" id="{79519258-C7E5-42C7-8CE4-2B8B3F906411}"/>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85E8C728-6538-46FC-84A7-1F2CC406EA68}"/>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F8E4BFC4-0BE4-471A-9A7A-60A583A34578}"/>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6B2F0C34-F30E-4B7E-8382-575967441EEB}"/>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9" name="群組 48">
              <a:extLst>
                <a:ext uri="{FF2B5EF4-FFF2-40B4-BE49-F238E27FC236}">
                  <a16:creationId xmlns:a16="http://schemas.microsoft.com/office/drawing/2014/main" id="{D396CC54-0020-468E-AC0E-D691CBFD03AA}"/>
                </a:ext>
              </a:extLst>
            </p:cNvPr>
            <p:cNvGrpSpPr/>
            <p:nvPr/>
          </p:nvGrpSpPr>
          <p:grpSpPr>
            <a:xfrm>
              <a:off x="6880309" y="3811148"/>
              <a:ext cx="1523242" cy="755957"/>
              <a:chOff x="6876925" y="3553747"/>
              <a:chExt cx="1523242" cy="755957"/>
            </a:xfrm>
          </p:grpSpPr>
          <p:sp>
            <p:nvSpPr>
              <p:cNvPr id="15" name="矩形 14">
                <a:extLst>
                  <a:ext uri="{FF2B5EF4-FFF2-40B4-BE49-F238E27FC236}">
                    <a16:creationId xmlns:a16="http://schemas.microsoft.com/office/drawing/2014/main" id="{211B3921-62D1-4E23-A84F-7F766B92D924}"/>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9D56824-8CF4-42C5-8509-05B9CD4A9B59}"/>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74D35E97-099E-4F04-8832-EA9CD4F64B36}"/>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E1F82326-2C89-43FB-BEAD-65C25864438C}"/>
                  </a:ext>
                </a:extLst>
              </p:cNvPr>
              <p:cNvGrpSpPr/>
              <p:nvPr/>
            </p:nvGrpSpPr>
            <p:grpSpPr>
              <a:xfrm>
                <a:off x="7542042" y="3572485"/>
                <a:ext cx="196850" cy="737219"/>
                <a:chOff x="7542042" y="3572485"/>
                <a:chExt cx="196850" cy="737219"/>
              </a:xfrm>
            </p:grpSpPr>
            <p:sp>
              <p:nvSpPr>
                <p:cNvPr id="16" name="橢圓 15">
                  <a:extLst>
                    <a:ext uri="{FF2B5EF4-FFF2-40B4-BE49-F238E27FC236}">
                      <a16:creationId xmlns:a16="http://schemas.microsoft.com/office/drawing/2014/main" id="{925A0892-235D-406A-A5D5-14885F5CF785}"/>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844E209F-D232-4802-9942-CB296A6E649F}"/>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428FA5C9-2DDC-4D92-9812-397EA44AE5DB}"/>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5" name="等腰三角形 44">
                <a:extLst>
                  <a:ext uri="{FF2B5EF4-FFF2-40B4-BE49-F238E27FC236}">
                    <a16:creationId xmlns:a16="http://schemas.microsoft.com/office/drawing/2014/main" id="{08FB616B-6E07-459A-88D1-6DEDBEECD803}"/>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a:extLst>
                  <a:ext uri="{FF2B5EF4-FFF2-40B4-BE49-F238E27FC236}">
                    <a16:creationId xmlns:a16="http://schemas.microsoft.com/office/drawing/2014/main" id="{7A86C122-123F-491B-8D7B-83DCD8AD9AA9}"/>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等腰三角形 47">
                <a:extLst>
                  <a:ext uri="{FF2B5EF4-FFF2-40B4-BE49-F238E27FC236}">
                    <a16:creationId xmlns:a16="http://schemas.microsoft.com/office/drawing/2014/main" id="{03998454-0737-4034-B89B-C84DD3EB3AA6}"/>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AD07E21C-0A36-4A57-848B-B8B38F4FBD5A}"/>
                </a:ext>
              </a:extLst>
            </p:cNvPr>
            <p:cNvGrpSpPr/>
            <p:nvPr/>
          </p:nvGrpSpPr>
          <p:grpSpPr>
            <a:xfrm>
              <a:off x="6642058" y="2676873"/>
              <a:ext cx="2008401" cy="1054099"/>
              <a:chOff x="6638674" y="2419472"/>
              <a:chExt cx="2008401" cy="1054099"/>
            </a:xfrm>
          </p:grpSpPr>
          <p:sp>
            <p:nvSpPr>
              <p:cNvPr id="43" name="手繪多邊形: 圖案 42">
                <a:extLst>
                  <a:ext uri="{FF2B5EF4-FFF2-40B4-BE49-F238E27FC236}">
                    <a16:creationId xmlns:a16="http://schemas.microsoft.com/office/drawing/2014/main" id="{DC4F58AC-EFCA-4413-8B9C-475C4FE769CB}"/>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4" name="群組 53">
                <a:extLst>
                  <a:ext uri="{FF2B5EF4-FFF2-40B4-BE49-F238E27FC236}">
                    <a16:creationId xmlns:a16="http://schemas.microsoft.com/office/drawing/2014/main" id="{402781AF-F5AF-4D4B-A343-2827E3427383}"/>
                  </a:ext>
                </a:extLst>
              </p:cNvPr>
              <p:cNvGrpSpPr/>
              <p:nvPr/>
            </p:nvGrpSpPr>
            <p:grpSpPr>
              <a:xfrm>
                <a:off x="6638674" y="2485750"/>
                <a:ext cx="2008401" cy="53940"/>
                <a:chOff x="6360555" y="1917949"/>
                <a:chExt cx="1989453" cy="53940"/>
              </a:xfrm>
            </p:grpSpPr>
            <p:sp>
              <p:nvSpPr>
                <p:cNvPr id="51" name="矩形 50">
                  <a:extLst>
                    <a:ext uri="{FF2B5EF4-FFF2-40B4-BE49-F238E27FC236}">
                      <a16:creationId xmlns:a16="http://schemas.microsoft.com/office/drawing/2014/main" id="{C0597239-01D3-42FF-9410-A8F56918CA06}"/>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52" name="矩形 51">
                  <a:extLst>
                    <a:ext uri="{FF2B5EF4-FFF2-40B4-BE49-F238E27FC236}">
                      <a16:creationId xmlns:a16="http://schemas.microsoft.com/office/drawing/2014/main" id="{16CC6014-6B51-4A20-ACD0-F1DE729A2250}"/>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53" name="矩形 52">
                  <a:extLst>
                    <a:ext uri="{FF2B5EF4-FFF2-40B4-BE49-F238E27FC236}">
                      <a16:creationId xmlns:a16="http://schemas.microsoft.com/office/drawing/2014/main" id="{38434783-8F09-480C-86F3-B32462075C05}"/>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graphicFrame>
        <p:nvGraphicFramePr>
          <p:cNvPr id="84" name="表格 83">
            <a:extLst>
              <a:ext uri="{FF2B5EF4-FFF2-40B4-BE49-F238E27FC236}">
                <a16:creationId xmlns:a16="http://schemas.microsoft.com/office/drawing/2014/main" id="{7384D23A-E1EE-4DA9-9E3C-9FBC86921019}"/>
              </a:ext>
            </a:extLst>
          </p:cNvPr>
          <p:cNvGraphicFramePr>
            <a:graphicFrameLocks noGrp="1"/>
          </p:cNvGraphicFramePr>
          <p:nvPr>
            <p:extLst>
              <p:ext uri="{D42A27DB-BD31-4B8C-83A1-F6EECF244321}">
                <p14:modId xmlns:p14="http://schemas.microsoft.com/office/powerpoint/2010/main" val="1811918202"/>
              </p:ext>
            </p:extLst>
          </p:nvPr>
        </p:nvGraphicFramePr>
        <p:xfrm>
          <a:off x="9328463" y="3123813"/>
          <a:ext cx="1858590" cy="1828800"/>
        </p:xfrm>
        <a:graphic>
          <a:graphicData uri="http://schemas.openxmlformats.org/drawingml/2006/table">
            <a:tbl>
              <a:tblPr firstRow="1" bandRow="1">
                <a:tableStyleId>{5C22544A-7EE6-4342-B048-85BDC9FD1C3A}</a:tableStyleId>
              </a:tblPr>
              <a:tblGrid>
                <a:gridCol w="619530">
                  <a:extLst>
                    <a:ext uri="{9D8B030D-6E8A-4147-A177-3AD203B41FA5}">
                      <a16:colId xmlns:a16="http://schemas.microsoft.com/office/drawing/2014/main" val="290678282"/>
                    </a:ext>
                  </a:extLst>
                </a:gridCol>
                <a:gridCol w="619530">
                  <a:extLst>
                    <a:ext uri="{9D8B030D-6E8A-4147-A177-3AD203B41FA5}">
                      <a16:colId xmlns:a16="http://schemas.microsoft.com/office/drawing/2014/main" val="3787689201"/>
                    </a:ext>
                  </a:extLst>
                </a:gridCol>
                <a:gridCol w="619530">
                  <a:extLst>
                    <a:ext uri="{9D8B030D-6E8A-4147-A177-3AD203B41FA5}">
                      <a16:colId xmlns:a16="http://schemas.microsoft.com/office/drawing/2014/main" val="3083395486"/>
                    </a:ext>
                  </a:extLst>
                </a:gridCol>
              </a:tblGrid>
              <a:tr h="310059">
                <a:tc gridSpan="3">
                  <a:txBody>
                    <a:bodyPr/>
                    <a:lstStyle/>
                    <a:p>
                      <a:pPr algn="ctr"/>
                      <a:r>
                        <a:rPr lang="en-US" altLang="zh-TW" dirty="0">
                          <a:solidFill>
                            <a:schemeClr val="tx1"/>
                          </a:solidFill>
                        </a:rPr>
                        <a:t>Shape </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hMerge="1">
                  <a:txBody>
                    <a:bodyPr/>
                    <a:lstStyle/>
                    <a:p>
                      <a:endParaRPr lang="zh-TW" altLang="en-US" dirty="0"/>
                    </a:p>
                  </a:txBody>
                  <a:tcPr/>
                </a:tc>
                <a:extLst>
                  <a:ext uri="{0D108BD9-81ED-4DB2-BD59-A6C34878D82A}">
                    <a16:rowId xmlns:a16="http://schemas.microsoft.com/office/drawing/2014/main" val="85742864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5" name="表格 84">
            <a:extLst>
              <a:ext uri="{FF2B5EF4-FFF2-40B4-BE49-F238E27FC236}">
                <a16:creationId xmlns:a16="http://schemas.microsoft.com/office/drawing/2014/main" id="{A3A73D31-6CEA-4B2C-9D66-904F772F3043}"/>
              </a:ext>
            </a:extLst>
          </p:cNvPr>
          <p:cNvGraphicFramePr>
            <a:graphicFrameLocks noGrp="1"/>
          </p:cNvGraphicFramePr>
          <p:nvPr>
            <p:extLst>
              <p:ext uri="{D42A27DB-BD31-4B8C-83A1-F6EECF244321}">
                <p14:modId xmlns:p14="http://schemas.microsoft.com/office/powerpoint/2010/main" val="3002824638"/>
              </p:ext>
            </p:extLst>
          </p:nvPr>
        </p:nvGraphicFramePr>
        <p:xfrm>
          <a:off x="9328461" y="1454687"/>
          <a:ext cx="1858589" cy="1463040"/>
        </p:xfrm>
        <a:graphic>
          <a:graphicData uri="http://schemas.openxmlformats.org/drawingml/2006/table">
            <a:tbl>
              <a:tblPr firstRow="1" bandRow="1">
                <a:tableStyleId>{5C22544A-7EE6-4342-B048-85BDC9FD1C3A}</a:tableStyleId>
              </a:tblPr>
              <a:tblGrid>
                <a:gridCol w="1858589">
                  <a:extLst>
                    <a:ext uri="{9D8B030D-6E8A-4147-A177-3AD203B41FA5}">
                      <a16:colId xmlns:a16="http://schemas.microsoft.com/office/drawing/2014/main" val="290678282"/>
                    </a:ext>
                  </a:extLst>
                </a:gridCol>
              </a:tblGrid>
              <a:tr h="310059">
                <a:tc>
                  <a:txBody>
                    <a:bodyPr/>
                    <a:lstStyle/>
                    <a:p>
                      <a:pPr algn="ctr"/>
                      <a:r>
                        <a:rPr lang="en-US" altLang="zh-TW" dirty="0">
                          <a:solidFill>
                            <a:schemeClr val="tx1"/>
                          </a:solidFill>
                        </a:rPr>
                        <a:t>Shape</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spTree>
    <p:extLst>
      <p:ext uri="{BB962C8B-B14F-4D97-AF65-F5344CB8AC3E}">
        <p14:creationId xmlns:p14="http://schemas.microsoft.com/office/powerpoint/2010/main" val="34036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257800" cy="3884397"/>
          </a:xfrm>
          <a:prstGeom prst="rect">
            <a:avLst/>
          </a:prstGeom>
        </p:spPr>
        <p:txBody>
          <a:bodyPr wrap="square" lIns="0" tIns="0" rIns="0" bIns="0" rtlCol="0" anchor="t">
            <a:spAutoFit/>
          </a:bodyPr>
          <a:lstStyle/>
          <a:p>
            <a:pPr>
              <a:lnSpc>
                <a:spcPts val="3359"/>
              </a:lnSpc>
            </a:pPr>
            <a:r>
              <a:rPr lang="en-US" dirty="0">
                <a:solidFill>
                  <a:srgbClr val="000000"/>
                </a:solidFill>
                <a:latin typeface="Nunito Light"/>
              </a:rPr>
              <a:t>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dirty="0">
                <a:solidFill>
                  <a:srgbClr val="000000"/>
                </a:solidFill>
                <a:latin typeface="Nunito Light"/>
              </a:rPr>
              <a:t>Too many features yield the curse of dimensionality.</a:t>
            </a:r>
          </a:p>
          <a:p>
            <a:pPr marL="342900" indent="-342900">
              <a:lnSpc>
                <a:spcPts val="3359"/>
              </a:lnSpc>
              <a:buFont typeface="+mj-lt"/>
              <a:buAutoNum type="arabicPeriod"/>
            </a:pPr>
            <a:r>
              <a:rPr lang="en-US" dirty="0">
                <a:solidFill>
                  <a:srgbClr val="000000"/>
                </a:solidFill>
                <a:latin typeface="Nunito Light"/>
              </a:rPr>
              <a:t>Numerous 0 can’t calculate the gradient, makes most ML boosting algorithm invalid.</a:t>
            </a:r>
          </a:p>
        </p:txBody>
      </p:sp>
      <p:sp>
        <p:nvSpPr>
          <p:cNvPr id="9" name="矩形: 圓角 8">
            <a:extLst>
              <a:ext uri="{FF2B5EF4-FFF2-40B4-BE49-F238E27FC236}">
                <a16:creationId xmlns:a16="http://schemas.microsoft.com/office/drawing/2014/main" id="{C8812DCA-F686-4DFF-8A0A-9D9D2C783D7E}"/>
              </a:ext>
            </a:extLst>
          </p:cNvPr>
          <p:cNvSpPr/>
          <p:nvPr/>
        </p:nvSpPr>
        <p:spPr>
          <a:xfrm>
            <a:off x="7581900" y="96520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Categorical data</a:t>
            </a:r>
            <a:endParaRPr lang="zh-TW" altLang="en-US" dirty="0"/>
          </a:p>
        </p:txBody>
      </p:sp>
      <p:sp>
        <p:nvSpPr>
          <p:cNvPr id="10" name="矩形: 圓角 9">
            <a:extLst>
              <a:ext uri="{FF2B5EF4-FFF2-40B4-BE49-F238E27FC236}">
                <a16:creationId xmlns:a16="http://schemas.microsoft.com/office/drawing/2014/main" id="{1789870F-857D-4464-80AD-E4827014F4C2}"/>
              </a:ext>
            </a:extLst>
          </p:cNvPr>
          <p:cNvSpPr/>
          <p:nvPr/>
        </p:nvSpPr>
        <p:spPr>
          <a:xfrm>
            <a:off x="7581900" y="2080419"/>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
        <p:nvSpPr>
          <p:cNvPr id="11" name="矩形: 圓角 10">
            <a:extLst>
              <a:ext uri="{FF2B5EF4-FFF2-40B4-BE49-F238E27FC236}">
                <a16:creationId xmlns:a16="http://schemas.microsoft.com/office/drawing/2014/main" id="{C184E1FA-5546-410F-A7CA-C6F9C270C2AD}"/>
              </a:ext>
            </a:extLst>
          </p:cNvPr>
          <p:cNvSpPr/>
          <p:nvPr/>
        </p:nvSpPr>
        <p:spPr>
          <a:xfrm>
            <a:off x="7581900" y="3440907"/>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Tree>
    <p:extLst>
      <p:ext uri="{BB962C8B-B14F-4D97-AF65-F5344CB8AC3E}">
        <p14:creationId xmlns:p14="http://schemas.microsoft.com/office/powerpoint/2010/main" val="385587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257800" cy="3012363"/>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a:t>
            </a:r>
          </a:p>
        </p:txBody>
      </p:sp>
      <p:sp>
        <p:nvSpPr>
          <p:cNvPr id="6" name="矩形: 圓角 5">
            <a:extLst>
              <a:ext uri="{FF2B5EF4-FFF2-40B4-BE49-F238E27FC236}">
                <a16:creationId xmlns:a16="http://schemas.microsoft.com/office/drawing/2014/main" id="{37BF7674-5724-4F4B-908F-21D883E0DC78}"/>
              </a:ext>
            </a:extLst>
          </p:cNvPr>
          <p:cNvSpPr/>
          <p:nvPr/>
        </p:nvSpPr>
        <p:spPr>
          <a:xfrm>
            <a:off x="6845300" y="177562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
        <p:nvSpPr>
          <p:cNvPr id="9" name="矩形: 圓角 8">
            <a:extLst>
              <a:ext uri="{FF2B5EF4-FFF2-40B4-BE49-F238E27FC236}">
                <a16:creationId xmlns:a16="http://schemas.microsoft.com/office/drawing/2014/main" id="{4D05D968-1DB7-47A9-A182-F3B4A887C1D1}"/>
              </a:ext>
            </a:extLst>
          </p:cNvPr>
          <p:cNvSpPr/>
          <p:nvPr/>
        </p:nvSpPr>
        <p:spPr>
          <a:xfrm>
            <a:off x="6845300" y="3066256"/>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Categorical data</a:t>
            </a:r>
            <a:endParaRPr lang="zh-TW" altLang="en-US" dirty="0"/>
          </a:p>
        </p:txBody>
      </p:sp>
      <p:sp>
        <p:nvSpPr>
          <p:cNvPr id="10" name="矩形: 圓角 9">
            <a:extLst>
              <a:ext uri="{FF2B5EF4-FFF2-40B4-BE49-F238E27FC236}">
                <a16:creationId xmlns:a16="http://schemas.microsoft.com/office/drawing/2014/main" id="{6F0EB326-68E2-4A87-AC11-8CDEF596316A}"/>
              </a:ext>
            </a:extLst>
          </p:cNvPr>
          <p:cNvSpPr/>
          <p:nvPr/>
        </p:nvSpPr>
        <p:spPr>
          <a:xfrm>
            <a:off x="9575800" y="177562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Binary data</a:t>
            </a:r>
            <a:endParaRPr lang="zh-TW" altLang="en-US" dirty="0"/>
          </a:p>
        </p:txBody>
      </p:sp>
    </p:spTree>
    <p:extLst>
      <p:ext uri="{BB962C8B-B14F-4D97-AF65-F5344CB8AC3E}">
        <p14:creationId xmlns:p14="http://schemas.microsoft.com/office/powerpoint/2010/main" val="271982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0A9722F6-FD00-4123-B8E2-13D9B0937002}"/>
              </a:ext>
            </a:extLst>
          </p:cNvPr>
          <p:cNvGraphicFramePr>
            <a:graphicFrameLocks noGrp="1"/>
          </p:cNvGraphicFramePr>
          <p:nvPr>
            <p:extLst>
              <p:ext uri="{D42A27DB-BD31-4B8C-83A1-F6EECF244321}">
                <p14:modId xmlns:p14="http://schemas.microsoft.com/office/powerpoint/2010/main" val="1764488102"/>
              </p:ext>
            </p:extLst>
          </p:nvPr>
        </p:nvGraphicFramePr>
        <p:xfrm>
          <a:off x="6384777" y="1843694"/>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448380"/>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8" name="表格 7">
            <a:extLst>
              <a:ext uri="{FF2B5EF4-FFF2-40B4-BE49-F238E27FC236}">
                <a16:creationId xmlns:a16="http://schemas.microsoft.com/office/drawing/2014/main" id="{DB1CACD2-0C06-4B5F-927C-54C3499983E0}"/>
              </a:ext>
            </a:extLst>
          </p:cNvPr>
          <p:cNvGraphicFramePr>
            <a:graphicFrameLocks noGrp="1"/>
          </p:cNvGraphicFramePr>
          <p:nvPr>
            <p:extLst>
              <p:ext uri="{D42A27DB-BD31-4B8C-83A1-F6EECF244321}">
                <p14:modId xmlns:p14="http://schemas.microsoft.com/office/powerpoint/2010/main" val="3460912550"/>
              </p:ext>
            </p:extLst>
          </p:nvPr>
        </p:nvGraphicFramePr>
        <p:xfrm>
          <a:off x="12353480" y="5092259"/>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129598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448380"/>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404894081"/>
              </p:ext>
            </p:extLst>
          </p:nvPr>
        </p:nvGraphicFramePr>
        <p:xfrm>
          <a:off x="11172825"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1535334867"/>
              </p:ext>
            </p:extLst>
          </p:nvPr>
        </p:nvGraphicFramePr>
        <p:xfrm>
          <a:off x="10135718"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solidFill>
                      <a:srgbClr val="00B05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4250824736"/>
              </p:ext>
            </p:extLst>
          </p:nvPr>
        </p:nvGraphicFramePr>
        <p:xfrm>
          <a:off x="9098609"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2112674564"/>
              </p:ext>
            </p:extLst>
          </p:nvPr>
        </p:nvGraphicFramePr>
        <p:xfrm>
          <a:off x="8061500"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276098090"/>
              </p:ext>
            </p:extLst>
          </p:nvPr>
        </p:nvGraphicFramePr>
        <p:xfrm>
          <a:off x="7024391"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3519108979"/>
              </p:ext>
            </p:extLst>
          </p:nvPr>
        </p:nvGraphicFramePr>
        <p:xfrm>
          <a:off x="5987282" y="1865452"/>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solidFill>
                      <a:schemeClr val="accent2"/>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3573605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7037E-7 L -0.02305 -0.03935 C -0.02787 -0.04838 -0.03503 -0.05324 -0.04258 -0.05324 C -0.05104 -0.05324 -0.05795 -0.04838 -0.06276 -0.03935 L -0.08555 3.7037E-7 " pathEditMode="relative" rAng="0" ptsTypes="AAAAA">
                                      <p:cBhvr>
                                        <p:cTn id="6" dur="1000" fill="hold"/>
                                        <p:tgtEl>
                                          <p:spTgt spid="24"/>
                                        </p:tgtEl>
                                        <p:attrNameLst>
                                          <p:attrName>ppt_x</p:attrName>
                                          <p:attrName>ppt_y</p:attrName>
                                        </p:attrNameLst>
                                      </p:cBhvr>
                                      <p:rCtr x="-4284" y="-2662"/>
                                    </p:animMotion>
                                  </p:childTnLst>
                                </p:cTn>
                              </p:par>
                              <p:par>
                                <p:cTn id="7" presetID="37" presetClass="path" presetSubtype="0" accel="50000" decel="50000" fill="hold" nodeType="withEffect">
                                  <p:stCondLst>
                                    <p:cond delay="0"/>
                                  </p:stCondLst>
                                  <p:childTnLst>
                                    <p:animMotion origin="layout" path="M -0.00209 0.0007 L 0.08893 0.04074 C 0.10781 0.04977 0.13632 0.05463 0.1664 0.05463 C 0.20026 0.05463 0.22773 0.04977 0.24648 0.04074 L 0.33802 0.0007 " pathEditMode="relative" rAng="0" ptsTypes="AAAAA">
                                      <p:cBhvr>
                                        <p:cTn id="8" dur="1000" fill="hold"/>
                                        <p:tgtEl>
                                          <p:spTgt spid="23"/>
                                        </p:tgtEl>
                                        <p:attrNameLst>
                                          <p:attrName>ppt_x</p:attrName>
                                          <p:attrName>ppt_y</p:attrName>
                                        </p:attrNameLst>
                                      </p:cBhvr>
                                      <p:rCtr x="17005" y="2685"/>
                                    </p:animMotion>
                                  </p:childTnLst>
                                </p:cTn>
                              </p:par>
                              <p:par>
                                <p:cTn id="9" presetID="37" presetClass="path" presetSubtype="0" accel="50000" decel="50000" fill="hold" nodeType="withEffect">
                                  <p:stCondLst>
                                    <p:cond delay="0"/>
                                  </p:stCondLst>
                                  <p:childTnLst>
                                    <p:animMotion origin="layout" path="M -2.91667E-6 7.40741E-7 L 0.06901 -0.04051 C 0.08347 -0.04954 0.10521 -0.0544 0.12774 -0.0544 C 0.15365 -0.0544 0.17435 -0.04954 0.18881 -0.04051 L 0.25834 7.40741E-7 " pathEditMode="relative" rAng="0" ptsTypes="AAAAA">
                                      <p:cBhvr>
                                        <p:cTn id="10" dur="1000" fill="hold"/>
                                        <p:tgtEl>
                                          <p:spTgt spid="25"/>
                                        </p:tgtEl>
                                        <p:attrNameLst>
                                          <p:attrName>ppt_x</p:attrName>
                                          <p:attrName>ppt_y</p:attrName>
                                        </p:attrNameLst>
                                      </p:cBhvr>
                                      <p:rCtr x="12917" y="-2731"/>
                                    </p:animMotion>
                                  </p:childTnLst>
                                </p:cTn>
                              </p:par>
                              <p:par>
                                <p:cTn id="11" presetID="37" presetClass="path" presetSubtype="0" accel="50000" decel="50000" fill="hold" nodeType="withEffect">
                                  <p:stCondLst>
                                    <p:cond delay="0"/>
                                  </p:stCondLst>
                                  <p:childTnLst>
                                    <p:animMotion origin="layout" path="M -4.79167E-6 7.40741E-7 L -0.02343 0.04005 C -0.02812 0.04907 -0.03541 0.05393 -0.04309 0.05393 C -0.05182 0.05393 -0.05872 0.04907 -0.06341 0.04005 L -0.08658 7.40741E-7 " pathEditMode="relative" rAng="0" ptsTypes="AAAAA">
                                      <p:cBhvr>
                                        <p:cTn id="12" dur="1000" fill="hold"/>
                                        <p:tgtEl>
                                          <p:spTgt spid="26"/>
                                        </p:tgtEl>
                                        <p:attrNameLst>
                                          <p:attrName>ppt_x</p:attrName>
                                          <p:attrName>ppt_y</p:attrName>
                                        </p:attrNameLst>
                                      </p:cBhvr>
                                      <p:rCtr x="-4336" y="2685"/>
                                    </p:animMotion>
                                  </p:childTnLst>
                                </p:cTn>
                              </p:par>
                              <p:par>
                                <p:cTn id="13" presetID="37" presetClass="path" presetSubtype="0" accel="50000" decel="50000" fill="hold" nodeType="withEffect">
                                  <p:stCondLst>
                                    <p:cond delay="0"/>
                                  </p:stCondLst>
                                  <p:childTnLst>
                                    <p:animMotion origin="layout" path="M -4.16667E-6 3.7037E-7 L -0.02317 -0.02222 C -0.02773 -0.02708 -0.03515 -0.02963 -0.04244 -0.02963 C -0.05104 -0.02963 -0.05794 -0.02708 -0.0625 -0.02222 L -0.08528 3.7037E-7 " pathEditMode="relative" rAng="0" ptsTypes="AAAAA">
                                      <p:cBhvr>
                                        <p:cTn id="14" dur="1000" fill="hold"/>
                                        <p:tgtEl>
                                          <p:spTgt spid="27"/>
                                        </p:tgtEl>
                                        <p:attrNameLst>
                                          <p:attrName>ppt_x</p:attrName>
                                          <p:attrName>ppt_y</p:attrName>
                                        </p:attrNameLst>
                                      </p:cBhvr>
                                      <p:rCtr x="-4271" y="-1481"/>
                                    </p:animMotion>
                                  </p:childTnLst>
                                </p:cTn>
                              </p:par>
                              <p:par>
                                <p:cTn id="15" presetID="37" presetClass="path" presetSubtype="0" accel="50000" decel="50000" fill="hold" nodeType="withEffect">
                                  <p:stCondLst>
                                    <p:cond delay="0"/>
                                  </p:stCondLst>
                                  <p:childTnLst>
                                    <p:animMotion origin="layout" path="M -0.01198 7.40741E-7 L -0.10065 0.04005 C -0.11927 0.04907 -0.14661 0.05393 -0.17539 0.05393 C -0.20833 0.05393 -0.2345 0.04907 -0.25286 0.04005 L -0.3401 7.40741E-7 " pathEditMode="relative" rAng="0" ptsTypes="AAAAA">
                                      <p:cBhvr>
                                        <p:cTn id="16" dur="1000" fill="hold"/>
                                        <p:tgtEl>
                                          <p:spTgt spid="22"/>
                                        </p:tgtEl>
                                        <p:attrNameLst>
                                          <p:attrName>ppt_x</p:attrName>
                                          <p:attrName>ppt_y</p:attrName>
                                        </p:attrNameLst>
                                      </p:cBhvr>
                                      <p:rCtr x="-164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1456249922"/>
              </p:ext>
            </p:extLst>
          </p:nvPr>
        </p:nvGraphicFramePr>
        <p:xfrm>
          <a:off x="5987282"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1675444152"/>
              </p:ext>
            </p:extLst>
          </p:nvPr>
        </p:nvGraphicFramePr>
        <p:xfrm>
          <a:off x="11172825"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448380"/>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30218098"/>
              </p:ext>
            </p:extLst>
          </p:nvPr>
        </p:nvGraphicFramePr>
        <p:xfrm>
          <a:off x="7024391"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4138246873"/>
              </p:ext>
            </p:extLst>
          </p:nvPr>
        </p:nvGraphicFramePr>
        <p:xfrm>
          <a:off x="9098609"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solidFill>
                      <a:srgbClr val="00B05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1006129278"/>
              </p:ext>
            </p:extLst>
          </p:nvPr>
        </p:nvGraphicFramePr>
        <p:xfrm>
          <a:off x="8061500"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488306673"/>
              </p:ext>
            </p:extLst>
          </p:nvPr>
        </p:nvGraphicFramePr>
        <p:xfrm>
          <a:off x="10135718"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solidFill>
                      <a:schemeClr val="accent2"/>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4698049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3.33333E-6 7.40741E-7 L 0.02279 0.04005 C 0.02761 0.04907 0.03477 0.05393 0.04232 0.05393 C 0.05078 0.05393 0.05769 0.04907 0.0625 0.04005 L 0.08542 7.40741E-7 " pathEditMode="relative" rAng="0" ptsTypes="AAAAA">
                                      <p:cBhvr>
                                        <p:cTn id="6" dur="1000" fill="hold"/>
                                        <p:tgtEl>
                                          <p:spTgt spid="24"/>
                                        </p:tgtEl>
                                        <p:attrNameLst>
                                          <p:attrName>ppt_x</p:attrName>
                                          <p:attrName>ppt_y</p:attrName>
                                        </p:attrNameLst>
                                      </p:cBhvr>
                                      <p:rCtr x="4271" y="2685"/>
                                    </p:animMotion>
                                  </p:childTnLst>
                                </p:cTn>
                              </p:par>
                              <p:par>
                                <p:cTn id="7" presetID="37" presetClass="path" presetSubtype="0" accel="50000" decel="50000" fill="hold" nodeType="withEffect">
                                  <p:stCondLst>
                                    <p:cond delay="0"/>
                                  </p:stCondLst>
                                  <p:childTnLst>
                                    <p:animMotion origin="layout" path="M 0.00039 7.40741E-7 L -0.0224 -0.03958 C -0.02721 -0.04861 -0.03425 -0.05324 -0.0418 -0.05324 C -0.05026 -0.05324 -0.05703 -0.04861 -0.06185 -0.03958 L -0.08451 7.40741E-7 " pathEditMode="relative" rAng="0" ptsTypes="AAAAA">
                                      <p:cBhvr>
                                        <p:cTn id="8" dur="1000" fill="hold"/>
                                        <p:tgtEl>
                                          <p:spTgt spid="22"/>
                                        </p:tgtEl>
                                        <p:attrNameLst>
                                          <p:attrName>ppt_x</p:attrName>
                                          <p:attrName>ppt_y</p:attrName>
                                        </p:attrNameLst>
                                      </p:cBhvr>
                                      <p:rCtr x="-4245" y="-2662"/>
                                    </p:animMotion>
                                  </p:childTnLst>
                                </p:cTn>
                              </p:par>
                              <p:par>
                                <p:cTn id="9" presetID="37" presetClass="path" presetSubtype="0" accel="50000" decel="50000" fill="hold" nodeType="withEffect">
                                  <p:stCondLst>
                                    <p:cond delay="0"/>
                                  </p:stCondLst>
                                  <p:childTnLst>
                                    <p:animMotion origin="layout" path="M 4.58333E-6 7.40741E-7 L 0.02278 0.04005 C 0.02747 0.04907 0.03463 0.05393 0.04218 0.05393 C 0.05065 0.05393 0.05755 0.04907 0.06224 0.04005 L 0.08515 7.40741E-7 " pathEditMode="relative" rAng="0" ptsTypes="AAAAA">
                                      <p:cBhvr>
                                        <p:cTn id="10" dur="1000" fill="hold"/>
                                        <p:tgtEl>
                                          <p:spTgt spid="26"/>
                                        </p:tgtEl>
                                        <p:attrNameLst>
                                          <p:attrName>ppt_x</p:attrName>
                                          <p:attrName>ppt_y</p:attrName>
                                        </p:attrNameLst>
                                      </p:cBhvr>
                                      <p:rCtr x="4258" y="2685"/>
                                    </p:animMotion>
                                  </p:childTnLst>
                                </p:cTn>
                              </p:par>
                              <p:par>
                                <p:cTn id="11" presetID="37" presetClass="path" presetSubtype="0" accel="50000" decel="50000" fill="hold" nodeType="withEffect">
                                  <p:stCondLst>
                                    <p:cond delay="0"/>
                                  </p:stCondLst>
                                  <p:childTnLst>
                                    <p:animMotion origin="layout" path="M 0.00013 7.40741E-7 L -0.02278 -0.03218 C -0.02747 -0.03935 -0.03463 -0.04282 -0.04219 -0.04282 C -0.05065 -0.04282 -0.05755 -0.03935 -0.06224 -0.03218 L -0.08502 7.40741E-7 " pathEditMode="relative" rAng="0" ptsTypes="AAAAA">
                                      <p:cBhvr>
                                        <p:cTn id="12" dur="1000" fill="hold"/>
                                        <p:tgtEl>
                                          <p:spTgt spid="27"/>
                                        </p:tgtEl>
                                        <p:attrNameLst>
                                          <p:attrName>ppt_x</p:attrName>
                                          <p:attrName>ppt_y</p:attrName>
                                        </p:attrNameLst>
                                      </p:cBhvr>
                                      <p:rCtr x="-4258"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448380"/>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3014044632"/>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4065718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1204</Words>
  <Application>Microsoft Office PowerPoint</Application>
  <PresentationFormat>寬螢幕</PresentationFormat>
  <Paragraphs>304</Paragraphs>
  <Slides>18</Slides>
  <Notes>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18</vt:i4>
      </vt:variant>
    </vt:vector>
  </HeadingPairs>
  <TitlesOfParts>
    <vt:vector size="28" baseType="lpstr">
      <vt:lpstr>Nunito Bold Bold</vt:lpstr>
      <vt:lpstr>新細明體</vt:lpstr>
      <vt:lpstr>Arial</vt:lpstr>
      <vt:lpstr>Calibri</vt:lpstr>
      <vt:lpstr>Calibri Light</vt:lpstr>
      <vt:lpstr>Nunito</vt:lpstr>
      <vt:lpstr>Nunito Bold</vt:lpstr>
      <vt:lpstr>Nunito Light</vt:lpstr>
      <vt:lpstr>Times New Roman</vt:lpstr>
      <vt:lpstr>自訂設計</vt:lpstr>
      <vt:lpstr>PowerPoint 簡報</vt:lpstr>
      <vt:lpstr>PowerPoint 簡報</vt:lpstr>
      <vt:lpstr>PowerPoint 簡報</vt:lpstr>
      <vt:lpstr>Introduction</vt:lpstr>
      <vt:lpstr>Introduction - cont.</vt:lpstr>
      <vt:lpstr>Methodology</vt:lpstr>
      <vt:lpstr>Methodology</vt:lpstr>
      <vt:lpstr>Methodology</vt:lpstr>
      <vt:lpstr>Methodology</vt:lpstr>
      <vt:lpstr>Methodology</vt:lpstr>
      <vt:lpstr>Methodology-Feature Grouping</vt:lpstr>
      <vt:lpstr>Methodology-Feature Sequencing</vt:lpstr>
      <vt:lpstr>Methodology-BCD Encode</vt:lpstr>
      <vt:lpstr>Case study</vt:lpstr>
      <vt:lpstr>Case study - Continuous data</vt:lpstr>
      <vt:lpstr>Case study - Manufacturing data</vt:lpstr>
      <vt:lpstr>Case study - Kaggle dataset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TerryYang</cp:lastModifiedBy>
  <cp:revision>29</cp:revision>
  <dcterms:created xsi:type="dcterms:W3CDTF">2022-10-26T08:15:37Z</dcterms:created>
  <dcterms:modified xsi:type="dcterms:W3CDTF">2022-10-31T13:49:31Z</dcterms:modified>
</cp:coreProperties>
</file>