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1" r:id="rId5"/>
    <p:sldId id="272" r:id="rId6"/>
    <p:sldId id="273" r:id="rId7"/>
    <p:sldId id="266" r:id="rId8"/>
    <p:sldId id="262" r:id="rId9"/>
    <p:sldId id="263" r:id="rId10"/>
    <p:sldId id="264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9248" autoAdjust="0"/>
  </p:normalViewPr>
  <p:slideViewPr>
    <p:cSldViewPr>
      <p:cViewPr varScale="1">
        <p:scale>
          <a:sx n="92" d="100"/>
          <a:sy n="92" d="100"/>
        </p:scale>
        <p:origin x="-21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10.80.19.30\leto\ksenia\&#1050;&#1085;&#1080;&#1075;&#1072;10_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G:\&#1044;&#1080;&#1087;&#1083;&#1086;&#1084;&#1099;%202012-2013\&#1050;&#1089;&#1077;&#1085;&#1080;&#1103;%20&#1063;&#1077;&#1085;&#1076;&#1091;&#1083;&#1072;&#1077;&#1074;&#1072;\&#1050;&#1085;&#1080;&#1075;&#1072;10_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G:\&#1044;&#1080;&#1087;&#1083;&#1086;&#1084;&#1099;%202012-2013\&#1050;&#1089;&#1077;&#1085;&#1080;&#1103;%20&#1063;&#1077;&#1085;&#1076;&#1091;&#1083;&#1072;&#1077;&#1074;&#1072;\&#1050;&#1085;&#1080;&#1075;&#1072;10_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 sz="2400">
                <a:latin typeface="Arial" pitchFamily="34" charset="0"/>
                <a:cs typeface="Arial" pitchFamily="34" charset="0"/>
              </a:defRPr>
            </a:pPr>
            <a:r>
              <a:rPr lang="ru-RU" sz="2400" b="1" i="0" baseline="0" dirty="0">
                <a:latin typeface="Arial" pitchFamily="34" charset="0"/>
                <a:cs typeface="Arial" pitchFamily="34" charset="0"/>
              </a:rPr>
              <a:t>Изменение объемов производства продукции относительно детерминированной задачи 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ЦФ!$C$47</c:f>
              <c:strCache>
                <c:ptCount val="1"/>
                <c:pt idx="0">
                  <c:v>Уровень вероятности 0,6</c:v>
                </c:pt>
              </c:strCache>
            </c:strRef>
          </c:tx>
          <c:dLbls>
            <c:dLbl>
              <c:idx val="2"/>
              <c:layout>
                <c:manualLayout>
                  <c:x val="0"/>
                  <c:y val="0.1651554640386426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-</a:t>
                    </a:r>
                    <a:r>
                      <a:rPr lang="en-US" dirty="0" smtClean="0"/>
                      <a:t>31</a:t>
                    </a:r>
                    <a:r>
                      <a:rPr lang="ru-RU" dirty="0" smtClean="0"/>
                      <a:t> %</a:t>
                    </a:r>
                    <a:endParaRPr lang="en-US" dirty="0"/>
                  </a:p>
                </c:rich>
              </c:tx>
              <c:showVal val="1"/>
            </c:dLbl>
            <c:dLbl>
              <c:idx val="8"/>
              <c:layout/>
              <c:tx>
                <c:rich>
                  <a:bodyPr/>
                  <a:lstStyle/>
                  <a:p>
                    <a:r>
                      <a:rPr lang="ru-RU" dirty="0" smtClean="0"/>
                      <a:t>1</a:t>
                    </a:r>
                    <a:r>
                      <a:rPr lang="en-US" dirty="0" smtClean="0"/>
                      <a:t>38</a:t>
                    </a:r>
                    <a:r>
                      <a:rPr lang="ru-RU" baseline="0" dirty="0" smtClean="0"/>
                      <a:t> %</a:t>
                    </a:r>
                    <a:endParaRPr lang="en-US" dirty="0"/>
                  </a:p>
                </c:rich>
              </c:tx>
              <c:showVal val="1"/>
            </c:dLbl>
            <c:delete val="1"/>
          </c:dLbls>
          <c:cat>
            <c:strRef>
              <c:f>ЦФ!$D$39:$W$39</c:f>
              <c:strCache>
                <c:ptCount val="20"/>
                <c:pt idx="0">
                  <c:v>х1</c:v>
                </c:pt>
                <c:pt idx="1">
                  <c:v>х2</c:v>
                </c:pt>
                <c:pt idx="2">
                  <c:v>Д/т "л" (S&gt;0.2)</c:v>
                </c:pt>
                <c:pt idx="3">
                  <c:v>Д/т "з"</c:v>
                </c:pt>
                <c:pt idx="4">
                  <c:v>х5</c:v>
                </c:pt>
                <c:pt idx="5">
                  <c:v>Рефлюкс1</c:v>
                </c:pt>
                <c:pt idx="6">
                  <c:v>х7</c:v>
                </c:pt>
                <c:pt idx="7">
                  <c:v>Гудрон</c:v>
                </c:pt>
                <c:pt idx="8">
                  <c:v>Бензин АИ92</c:v>
                </c:pt>
                <c:pt idx="9">
                  <c:v>Головка стабилизации</c:v>
                </c:pt>
                <c:pt idx="10">
                  <c:v>х11</c:v>
                </c:pt>
                <c:pt idx="11">
                  <c:v>х12</c:v>
                </c:pt>
                <c:pt idx="12">
                  <c:v>х13</c:v>
                </c:pt>
                <c:pt idx="13">
                  <c:v>х14</c:v>
                </c:pt>
                <c:pt idx="14">
                  <c:v>Рефлюкс2</c:v>
                </c:pt>
                <c:pt idx="15">
                  <c:v>Бензин АИ95</c:v>
                </c:pt>
                <c:pt idx="16">
                  <c:v>х17</c:v>
                </c:pt>
                <c:pt idx="17">
                  <c:v>Д/т "л" (S&lt;0,2)</c:v>
                </c:pt>
                <c:pt idx="18">
                  <c:v>х19</c:v>
                </c:pt>
                <c:pt idx="19">
                  <c:v>Сероводород</c:v>
                </c:pt>
              </c:strCache>
            </c:strRef>
          </c:cat>
          <c:val>
            <c:numRef>
              <c:f>ЦФ!$D$47:$W$47</c:f>
              <c:numCache>
                <c:formatCode>General</c:formatCode>
                <c:ptCount val="20"/>
                <c:pt idx="0">
                  <c:v>-4.9599748862031081</c:v>
                </c:pt>
                <c:pt idx="1">
                  <c:v>-3.4793814432989687</c:v>
                </c:pt>
                <c:pt idx="2">
                  <c:v>-31.396125584502336</c:v>
                </c:pt>
                <c:pt idx="3">
                  <c:v>-4.9783549783549788</c:v>
                </c:pt>
                <c:pt idx="4">
                  <c:v>140.12944983818772</c:v>
                </c:pt>
                <c:pt idx="5">
                  <c:v>-4.6874999999999991</c:v>
                </c:pt>
                <c:pt idx="6">
                  <c:v>-4.7244094488188964</c:v>
                </c:pt>
                <c:pt idx="7">
                  <c:v>-4.9408131755018028</c:v>
                </c:pt>
                <c:pt idx="8">
                  <c:v>138.09523809523813</c:v>
                </c:pt>
                <c:pt idx="9">
                  <c:v>136.3636363636364</c:v>
                </c:pt>
                <c:pt idx="10">
                  <c:v>138.98305084745763</c:v>
                </c:pt>
                <c:pt idx="11">
                  <c:v>138.70967741935482</c:v>
                </c:pt>
                <c:pt idx="12">
                  <c:v>150</c:v>
                </c:pt>
                <c:pt idx="13">
                  <c:v>-3.4090909090909087</c:v>
                </c:pt>
                <c:pt idx="14">
                  <c:v>-4.3478260869565215</c:v>
                </c:pt>
                <c:pt idx="15">
                  <c:v>-3.6565977742448332</c:v>
                </c:pt>
                <c:pt idx="16">
                  <c:v>-4.3478260869565215</c:v>
                </c:pt>
                <c:pt idx="17">
                  <c:v>-12.976406533575323</c:v>
                </c:pt>
                <c:pt idx="18">
                  <c:v>-16.666666666666664</c:v>
                </c:pt>
                <c:pt idx="19">
                  <c:v>-10</c:v>
                </c:pt>
              </c:numCache>
            </c:numRef>
          </c:val>
        </c:ser>
        <c:ser>
          <c:idx val="1"/>
          <c:order val="1"/>
          <c:tx>
            <c:strRef>
              <c:f>ЦФ!$C$48</c:f>
              <c:strCache>
                <c:ptCount val="1"/>
                <c:pt idx="0">
                  <c:v>Уровень вероятности 0,7</c:v>
                </c:pt>
              </c:strCache>
            </c:strRef>
          </c:tx>
          <c:cat>
            <c:strRef>
              <c:f>ЦФ!$D$39:$W$39</c:f>
              <c:strCache>
                <c:ptCount val="20"/>
                <c:pt idx="0">
                  <c:v>х1</c:v>
                </c:pt>
                <c:pt idx="1">
                  <c:v>х2</c:v>
                </c:pt>
                <c:pt idx="2">
                  <c:v>Д/т "л" (S&gt;0.2)</c:v>
                </c:pt>
                <c:pt idx="3">
                  <c:v>Д/т "з"</c:v>
                </c:pt>
                <c:pt idx="4">
                  <c:v>х5</c:v>
                </c:pt>
                <c:pt idx="5">
                  <c:v>Рефлюкс1</c:v>
                </c:pt>
                <c:pt idx="6">
                  <c:v>х7</c:v>
                </c:pt>
                <c:pt idx="7">
                  <c:v>Гудрон</c:v>
                </c:pt>
                <c:pt idx="8">
                  <c:v>Бензин АИ92</c:v>
                </c:pt>
                <c:pt idx="9">
                  <c:v>Головка стабилизации</c:v>
                </c:pt>
                <c:pt idx="10">
                  <c:v>х11</c:v>
                </c:pt>
                <c:pt idx="11">
                  <c:v>х12</c:v>
                </c:pt>
                <c:pt idx="12">
                  <c:v>х13</c:v>
                </c:pt>
                <c:pt idx="13">
                  <c:v>х14</c:v>
                </c:pt>
                <c:pt idx="14">
                  <c:v>Рефлюкс2</c:v>
                </c:pt>
                <c:pt idx="15">
                  <c:v>Бензин АИ95</c:v>
                </c:pt>
                <c:pt idx="16">
                  <c:v>х17</c:v>
                </c:pt>
                <c:pt idx="17">
                  <c:v>Д/т "л" (S&lt;0,2)</c:v>
                </c:pt>
                <c:pt idx="18">
                  <c:v>х19</c:v>
                </c:pt>
                <c:pt idx="19">
                  <c:v>Сероводород</c:v>
                </c:pt>
              </c:strCache>
            </c:strRef>
          </c:cat>
          <c:val>
            <c:numRef>
              <c:f>ЦФ!$D$48:$W$48</c:f>
              <c:numCache>
                <c:formatCode>General</c:formatCode>
                <c:ptCount val="20"/>
                <c:pt idx="0">
                  <c:v>-20.907235912729551</c:v>
                </c:pt>
                <c:pt idx="1">
                  <c:v>-15.592783505154641</c:v>
                </c:pt>
                <c:pt idx="2">
                  <c:v>-47.494989979959918</c:v>
                </c:pt>
                <c:pt idx="3">
                  <c:v>-20.887445887445889</c:v>
                </c:pt>
                <c:pt idx="4">
                  <c:v>144.66019417475724</c:v>
                </c:pt>
                <c:pt idx="5">
                  <c:v>-21.875</c:v>
                </c:pt>
                <c:pt idx="6">
                  <c:v>-20.472440944881885</c:v>
                </c:pt>
                <c:pt idx="7">
                  <c:v>-20.895522388059696</c:v>
                </c:pt>
                <c:pt idx="8">
                  <c:v>142.85714285714289</c:v>
                </c:pt>
                <c:pt idx="9">
                  <c:v>140.90909090909091</c:v>
                </c:pt>
                <c:pt idx="10">
                  <c:v>143.22033898305088</c:v>
                </c:pt>
                <c:pt idx="11">
                  <c:v>143.54838709677421</c:v>
                </c:pt>
                <c:pt idx="12">
                  <c:v>150</c:v>
                </c:pt>
                <c:pt idx="13">
                  <c:v>-15.90909090909091</c:v>
                </c:pt>
                <c:pt idx="14">
                  <c:v>-13.043478260869565</c:v>
                </c:pt>
                <c:pt idx="15">
                  <c:v>-15.580286168521464</c:v>
                </c:pt>
                <c:pt idx="16">
                  <c:v>-100</c:v>
                </c:pt>
                <c:pt idx="17">
                  <c:v>-28.58439201451905</c:v>
                </c:pt>
                <c:pt idx="18">
                  <c:v>-33.333333333333329</c:v>
                </c:pt>
                <c:pt idx="19">
                  <c:v>-30</c:v>
                </c:pt>
              </c:numCache>
            </c:numRef>
          </c:val>
        </c:ser>
        <c:ser>
          <c:idx val="2"/>
          <c:order val="2"/>
          <c:tx>
            <c:strRef>
              <c:f>ЦФ!$C$49</c:f>
              <c:strCache>
                <c:ptCount val="1"/>
                <c:pt idx="0">
                  <c:v>Уровень вероятности 0,8</c:v>
                </c:pt>
              </c:strCache>
            </c:strRef>
          </c:tx>
          <c:cat>
            <c:strRef>
              <c:f>ЦФ!$D$39:$W$39</c:f>
              <c:strCache>
                <c:ptCount val="20"/>
                <c:pt idx="0">
                  <c:v>х1</c:v>
                </c:pt>
                <c:pt idx="1">
                  <c:v>х2</c:v>
                </c:pt>
                <c:pt idx="2">
                  <c:v>Д/т "л" (S&gt;0.2)</c:v>
                </c:pt>
                <c:pt idx="3">
                  <c:v>Д/т "з"</c:v>
                </c:pt>
                <c:pt idx="4">
                  <c:v>х5</c:v>
                </c:pt>
                <c:pt idx="5">
                  <c:v>Рефлюкс1</c:v>
                </c:pt>
                <c:pt idx="6">
                  <c:v>х7</c:v>
                </c:pt>
                <c:pt idx="7">
                  <c:v>Гудрон</c:v>
                </c:pt>
                <c:pt idx="8">
                  <c:v>Бензин АИ92</c:v>
                </c:pt>
                <c:pt idx="9">
                  <c:v>Головка стабилизации</c:v>
                </c:pt>
                <c:pt idx="10">
                  <c:v>х11</c:v>
                </c:pt>
                <c:pt idx="11">
                  <c:v>х12</c:v>
                </c:pt>
                <c:pt idx="12">
                  <c:v>х13</c:v>
                </c:pt>
                <c:pt idx="13">
                  <c:v>х14</c:v>
                </c:pt>
                <c:pt idx="14">
                  <c:v>Рефлюкс2</c:v>
                </c:pt>
                <c:pt idx="15">
                  <c:v>Бензин АИ95</c:v>
                </c:pt>
                <c:pt idx="16">
                  <c:v>х17</c:v>
                </c:pt>
                <c:pt idx="17">
                  <c:v>Д/т "л" (S&lt;0,2)</c:v>
                </c:pt>
                <c:pt idx="18">
                  <c:v>х19</c:v>
                </c:pt>
                <c:pt idx="19">
                  <c:v>Сероводород</c:v>
                </c:pt>
              </c:strCache>
            </c:strRef>
          </c:cat>
          <c:val>
            <c:numRef>
              <c:f>ЦФ!$D$49:$W$49</c:f>
              <c:numCache>
                <c:formatCode>General</c:formatCode>
                <c:ptCount val="20"/>
                <c:pt idx="0">
                  <c:v>-25.035316276879605</c:v>
                </c:pt>
                <c:pt idx="1">
                  <c:v>-19.974226804123706</c:v>
                </c:pt>
                <c:pt idx="2">
                  <c:v>-81.095524382097523</c:v>
                </c:pt>
                <c:pt idx="3">
                  <c:v>-25</c:v>
                </c:pt>
                <c:pt idx="4">
                  <c:v>131.71521035598707</c:v>
                </c:pt>
                <c:pt idx="5">
                  <c:v>-25</c:v>
                </c:pt>
                <c:pt idx="6">
                  <c:v>-24.409448818897634</c:v>
                </c:pt>
                <c:pt idx="7">
                  <c:v>-25.01286670097787</c:v>
                </c:pt>
                <c:pt idx="8">
                  <c:v>129.76190476190473</c:v>
                </c:pt>
                <c:pt idx="9">
                  <c:v>127.27272727272725</c:v>
                </c:pt>
                <c:pt idx="10">
                  <c:v>130.5084745762712</c:v>
                </c:pt>
                <c:pt idx="11">
                  <c:v>130.64516129032251</c:v>
                </c:pt>
                <c:pt idx="12">
                  <c:v>133.33333333333334</c:v>
                </c:pt>
                <c:pt idx="13">
                  <c:v>-20.454545454545457</c:v>
                </c:pt>
                <c:pt idx="14">
                  <c:v>-17.39130434782609</c:v>
                </c:pt>
                <c:pt idx="15">
                  <c:v>-20.031796502384736</c:v>
                </c:pt>
                <c:pt idx="16">
                  <c:v>-17.39130434782609</c:v>
                </c:pt>
                <c:pt idx="17">
                  <c:v>-57.713248638838479</c:v>
                </c:pt>
                <c:pt idx="18">
                  <c:v>-66.666666666666657</c:v>
                </c:pt>
                <c:pt idx="19">
                  <c:v>-60</c:v>
                </c:pt>
              </c:numCache>
            </c:numRef>
          </c:val>
        </c:ser>
        <c:ser>
          <c:idx val="3"/>
          <c:order val="3"/>
          <c:tx>
            <c:strRef>
              <c:f>ЦФ!$C$50</c:f>
              <c:strCache>
                <c:ptCount val="1"/>
                <c:pt idx="0">
                  <c:v>Уровень вероятности 0,9</c:v>
                </c:pt>
              </c:strCache>
            </c:strRef>
          </c:tx>
          <c:cat>
            <c:strRef>
              <c:f>ЦФ!$D$39:$W$39</c:f>
              <c:strCache>
                <c:ptCount val="20"/>
                <c:pt idx="0">
                  <c:v>х1</c:v>
                </c:pt>
                <c:pt idx="1">
                  <c:v>х2</c:v>
                </c:pt>
                <c:pt idx="2">
                  <c:v>Д/т "л" (S&gt;0.2)</c:v>
                </c:pt>
                <c:pt idx="3">
                  <c:v>Д/т "з"</c:v>
                </c:pt>
                <c:pt idx="4">
                  <c:v>х5</c:v>
                </c:pt>
                <c:pt idx="5">
                  <c:v>Рефлюкс1</c:v>
                </c:pt>
                <c:pt idx="6">
                  <c:v>х7</c:v>
                </c:pt>
                <c:pt idx="7">
                  <c:v>Гудрон</c:v>
                </c:pt>
                <c:pt idx="8">
                  <c:v>Бензин АИ92</c:v>
                </c:pt>
                <c:pt idx="9">
                  <c:v>Головка стабилизации</c:v>
                </c:pt>
                <c:pt idx="10">
                  <c:v>х11</c:v>
                </c:pt>
                <c:pt idx="11">
                  <c:v>х12</c:v>
                </c:pt>
                <c:pt idx="12">
                  <c:v>х13</c:v>
                </c:pt>
                <c:pt idx="13">
                  <c:v>х14</c:v>
                </c:pt>
                <c:pt idx="14">
                  <c:v>Рефлюкс2</c:v>
                </c:pt>
                <c:pt idx="15">
                  <c:v>Бензин АИ95</c:v>
                </c:pt>
                <c:pt idx="16">
                  <c:v>х17</c:v>
                </c:pt>
                <c:pt idx="17">
                  <c:v>Д/т "л" (S&lt;0,2)</c:v>
                </c:pt>
                <c:pt idx="18">
                  <c:v>х19</c:v>
                </c:pt>
                <c:pt idx="19">
                  <c:v>Сероводород</c:v>
                </c:pt>
              </c:strCache>
            </c:strRef>
          </c:cat>
          <c:val>
            <c:numRef>
              <c:f>ЦФ!$D$50:$W$50</c:f>
              <c:numCache>
                <c:formatCode>General</c:formatCode>
                <c:ptCount val="20"/>
                <c:pt idx="0">
                  <c:v>-26.400878982891225</c:v>
                </c:pt>
                <c:pt idx="1">
                  <c:v>-21.391752577319586</c:v>
                </c:pt>
                <c:pt idx="2">
                  <c:v>-81.763527054108224</c:v>
                </c:pt>
                <c:pt idx="3">
                  <c:v>-26.406926406926406</c:v>
                </c:pt>
                <c:pt idx="4">
                  <c:v>73.78640776699028</c:v>
                </c:pt>
                <c:pt idx="5">
                  <c:v>-26.562499999999996</c:v>
                </c:pt>
                <c:pt idx="6">
                  <c:v>-25.98425196850393</c:v>
                </c:pt>
                <c:pt idx="7">
                  <c:v>-26.402470406587749</c:v>
                </c:pt>
                <c:pt idx="8">
                  <c:v>72.61904761904762</c:v>
                </c:pt>
                <c:pt idx="9">
                  <c:v>72.727272727272734</c:v>
                </c:pt>
                <c:pt idx="10">
                  <c:v>72.881355932203377</c:v>
                </c:pt>
                <c:pt idx="11">
                  <c:v>72.58064516129032</c:v>
                </c:pt>
                <c:pt idx="12">
                  <c:v>83.333333333333329</c:v>
                </c:pt>
                <c:pt idx="13">
                  <c:v>-21.590909090909086</c:v>
                </c:pt>
                <c:pt idx="14">
                  <c:v>-21.739130434782609</c:v>
                </c:pt>
                <c:pt idx="15">
                  <c:v>-21.462639109697925</c:v>
                </c:pt>
                <c:pt idx="16">
                  <c:v>-21.739130434782609</c:v>
                </c:pt>
                <c:pt idx="17">
                  <c:v>-64.428312159709591</c:v>
                </c:pt>
                <c:pt idx="18">
                  <c:v>-66.666666666666657</c:v>
                </c:pt>
                <c:pt idx="19">
                  <c:v>-60</c:v>
                </c:pt>
              </c:numCache>
            </c:numRef>
          </c:val>
        </c:ser>
        <c:gapWidth val="0"/>
        <c:axId val="53809536"/>
        <c:axId val="53811456"/>
      </c:barChart>
      <c:catAx>
        <c:axId val="538095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Продукция</a:t>
                </a:r>
              </a:p>
            </c:rich>
          </c:tx>
          <c:layout/>
        </c:title>
        <c:majorTickMark val="none"/>
        <c:tickLblPos val="nextTo"/>
        <c:txPr>
          <a:bodyPr/>
          <a:lstStyle/>
          <a:p>
            <a:pPr>
              <a:defRPr b="1"/>
            </a:pPr>
            <a:endParaRPr lang="ru-RU"/>
          </a:p>
        </c:txPr>
        <c:crossAx val="53811456"/>
        <c:crosses val="autoZero"/>
        <c:auto val="1"/>
        <c:lblAlgn val="ctr"/>
        <c:lblOffset val="100"/>
      </c:catAx>
      <c:valAx>
        <c:axId val="53811456"/>
        <c:scaling>
          <c:orientation val="minMax"/>
          <c:max val="150"/>
          <c:min val="-100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% изменения</a:t>
                </a:r>
              </a:p>
            </c:rich>
          </c:tx>
          <c:layout/>
        </c:title>
        <c:numFmt formatCode="General" sourceLinked="1"/>
        <c:tickLblPos val="nextTo"/>
        <c:crossAx val="53809536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sz="1100"/>
          </a:pPr>
          <a:endParaRPr lang="ru-RU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Анализ изменения объемов ресурсов по сравнению с базовым вариантом</a:t>
            </a:r>
          </a:p>
        </c:rich>
      </c:tx>
      <c:layout/>
    </c:title>
    <c:plotArea>
      <c:layout/>
      <c:barChart>
        <c:barDir val="col"/>
        <c:grouping val="stacked"/>
        <c:ser>
          <c:idx val="0"/>
          <c:order val="0"/>
          <c:tx>
            <c:strRef>
              <c:f>Лист2!$D$48</c:f>
              <c:strCache>
                <c:ptCount val="1"/>
                <c:pt idx="0">
                  <c:v>0,6</c:v>
                </c:pt>
              </c:strCache>
            </c:strRef>
          </c:tx>
          <c:cat>
            <c:strRef>
              <c:f>Лист2!$B$49:$B$63</c:f>
              <c:strCache>
                <c:ptCount val="15"/>
                <c:pt idx="0">
                  <c:v>Нефть сырая</c:v>
                </c:pt>
                <c:pt idx="1">
                  <c:v>Сода каустическая</c:v>
                </c:pt>
                <c:pt idx="2">
                  <c:v>Пар</c:v>
                </c:pt>
                <c:pt idx="3">
                  <c:v>Вода</c:v>
                </c:pt>
                <c:pt idx="4">
                  <c:v>Электроэнергия</c:v>
                </c:pt>
                <c:pt idx="5">
                  <c:v>Сжатый воздух</c:v>
                </c:pt>
                <c:pt idx="6">
                  <c:v>Топливо</c:v>
                </c:pt>
                <c:pt idx="7">
                  <c:v>Деэмульгатор</c:v>
                </c:pt>
                <c:pt idx="8">
                  <c:v>Известь </c:v>
                </c:pt>
                <c:pt idx="9">
                  <c:v>Катализатор</c:v>
                </c:pt>
                <c:pt idx="10">
                  <c:v>Катализатор АП-64</c:v>
                </c:pt>
                <c:pt idx="11">
                  <c:v>Инертный газ</c:v>
                </c:pt>
                <c:pt idx="12">
                  <c:v>Моноэтаноламин</c:v>
                </c:pt>
                <c:pt idx="13">
                  <c:v>Диэтиленгликоль</c:v>
                </c:pt>
                <c:pt idx="14">
                  <c:v>Аммиак</c:v>
                </c:pt>
              </c:strCache>
            </c:strRef>
          </c:cat>
          <c:val>
            <c:numRef>
              <c:f>Лист2!$D$49:$D$63</c:f>
              <c:numCache>
                <c:formatCode>0.0</c:formatCode>
                <c:ptCount val="15"/>
                <c:pt idx="0">
                  <c:v>1.7000000000000002</c:v>
                </c:pt>
                <c:pt idx="1">
                  <c:v>10.8</c:v>
                </c:pt>
                <c:pt idx="2">
                  <c:v>12.6</c:v>
                </c:pt>
                <c:pt idx="3">
                  <c:v>2.1999999999999997</c:v>
                </c:pt>
                <c:pt idx="4">
                  <c:v>0.70000000000000062</c:v>
                </c:pt>
                <c:pt idx="5">
                  <c:v>4.5</c:v>
                </c:pt>
                <c:pt idx="6">
                  <c:v>1.0999999999999976</c:v>
                </c:pt>
                <c:pt idx="7">
                  <c:v>0.70000000000000062</c:v>
                </c:pt>
                <c:pt idx="8">
                  <c:v>2.2999999999999998</c:v>
                </c:pt>
                <c:pt idx="9">
                  <c:v>7.8</c:v>
                </c:pt>
                <c:pt idx="10">
                  <c:v>8.3000000000000007</c:v>
                </c:pt>
                <c:pt idx="11">
                  <c:v>2.2999999999999998</c:v>
                </c:pt>
                <c:pt idx="12">
                  <c:v>3.4000000000000004</c:v>
                </c:pt>
                <c:pt idx="13">
                  <c:v>4.8</c:v>
                </c:pt>
                <c:pt idx="14">
                  <c:v>2.1</c:v>
                </c:pt>
              </c:numCache>
            </c:numRef>
          </c:val>
        </c:ser>
        <c:ser>
          <c:idx val="1"/>
          <c:order val="1"/>
          <c:tx>
            <c:strRef>
              <c:f>Лист2!$E$48</c:f>
              <c:strCache>
                <c:ptCount val="1"/>
                <c:pt idx="0">
                  <c:v>0,7</c:v>
                </c:pt>
              </c:strCache>
            </c:strRef>
          </c:tx>
          <c:cat>
            <c:strRef>
              <c:f>Лист2!$B$49:$B$63</c:f>
              <c:strCache>
                <c:ptCount val="15"/>
                <c:pt idx="0">
                  <c:v>Нефть сырая</c:v>
                </c:pt>
                <c:pt idx="1">
                  <c:v>Сода каустическая</c:v>
                </c:pt>
                <c:pt idx="2">
                  <c:v>Пар</c:v>
                </c:pt>
                <c:pt idx="3">
                  <c:v>Вода</c:v>
                </c:pt>
                <c:pt idx="4">
                  <c:v>Электроэнергия</c:v>
                </c:pt>
                <c:pt idx="5">
                  <c:v>Сжатый воздух</c:v>
                </c:pt>
                <c:pt idx="6">
                  <c:v>Топливо</c:v>
                </c:pt>
                <c:pt idx="7">
                  <c:v>Деэмульгатор</c:v>
                </c:pt>
                <c:pt idx="8">
                  <c:v>Известь </c:v>
                </c:pt>
                <c:pt idx="9">
                  <c:v>Катализатор</c:v>
                </c:pt>
                <c:pt idx="10">
                  <c:v>Катализатор АП-64</c:v>
                </c:pt>
                <c:pt idx="11">
                  <c:v>Инертный газ</c:v>
                </c:pt>
                <c:pt idx="12">
                  <c:v>Моноэтаноламин</c:v>
                </c:pt>
                <c:pt idx="13">
                  <c:v>Диэтиленгликоль</c:v>
                </c:pt>
                <c:pt idx="14">
                  <c:v>Аммиак</c:v>
                </c:pt>
              </c:strCache>
            </c:strRef>
          </c:cat>
          <c:val>
            <c:numRef>
              <c:f>Лист2!$E$49:$E$63</c:f>
              <c:numCache>
                <c:formatCode>0.0</c:formatCode>
                <c:ptCount val="15"/>
                <c:pt idx="0">
                  <c:v>3.4000000000000004</c:v>
                </c:pt>
                <c:pt idx="1">
                  <c:v>22.3</c:v>
                </c:pt>
                <c:pt idx="2">
                  <c:v>14.400000000000002</c:v>
                </c:pt>
                <c:pt idx="3">
                  <c:v>3.5999999999999988</c:v>
                </c:pt>
                <c:pt idx="4">
                  <c:v>1</c:v>
                </c:pt>
                <c:pt idx="5">
                  <c:v>7.1999999999999975</c:v>
                </c:pt>
                <c:pt idx="6">
                  <c:v>1.7999999999999974</c:v>
                </c:pt>
                <c:pt idx="7">
                  <c:v>1.5</c:v>
                </c:pt>
                <c:pt idx="8">
                  <c:v>4.3</c:v>
                </c:pt>
                <c:pt idx="9">
                  <c:v>0.60000000000000064</c:v>
                </c:pt>
                <c:pt idx="10">
                  <c:v>7.3</c:v>
                </c:pt>
                <c:pt idx="11">
                  <c:v>4.1000000000000005</c:v>
                </c:pt>
                <c:pt idx="12">
                  <c:v>6.8000000000000007</c:v>
                </c:pt>
                <c:pt idx="13">
                  <c:v>4.3</c:v>
                </c:pt>
                <c:pt idx="14">
                  <c:v>4.1000000000000005</c:v>
                </c:pt>
              </c:numCache>
            </c:numRef>
          </c:val>
        </c:ser>
        <c:ser>
          <c:idx val="2"/>
          <c:order val="2"/>
          <c:tx>
            <c:strRef>
              <c:f>Лист2!$F$48</c:f>
              <c:strCache>
                <c:ptCount val="1"/>
                <c:pt idx="0">
                  <c:v>0,8</c:v>
                </c:pt>
              </c:strCache>
            </c:strRef>
          </c:tx>
          <c:spPr>
            <a:ln>
              <a:solidFill>
                <a:prstClr val="black"/>
              </a:solidFill>
            </a:ln>
          </c:spPr>
          <c:cat>
            <c:strRef>
              <c:f>Лист2!$B$49:$B$63</c:f>
              <c:strCache>
                <c:ptCount val="15"/>
                <c:pt idx="0">
                  <c:v>Нефть сырая</c:v>
                </c:pt>
                <c:pt idx="1">
                  <c:v>Сода каустическая</c:v>
                </c:pt>
                <c:pt idx="2">
                  <c:v>Пар</c:v>
                </c:pt>
                <c:pt idx="3">
                  <c:v>Вода</c:v>
                </c:pt>
                <c:pt idx="4">
                  <c:v>Электроэнергия</c:v>
                </c:pt>
                <c:pt idx="5">
                  <c:v>Сжатый воздух</c:v>
                </c:pt>
                <c:pt idx="6">
                  <c:v>Топливо</c:v>
                </c:pt>
                <c:pt idx="7">
                  <c:v>Деэмульгатор</c:v>
                </c:pt>
                <c:pt idx="8">
                  <c:v>Известь </c:v>
                </c:pt>
                <c:pt idx="9">
                  <c:v>Катализатор</c:v>
                </c:pt>
                <c:pt idx="10">
                  <c:v>Катализатор АП-64</c:v>
                </c:pt>
                <c:pt idx="11">
                  <c:v>Инертный газ</c:v>
                </c:pt>
                <c:pt idx="12">
                  <c:v>Моноэтаноламин</c:v>
                </c:pt>
                <c:pt idx="13">
                  <c:v>Диэтиленгликоль</c:v>
                </c:pt>
                <c:pt idx="14">
                  <c:v>Аммиак</c:v>
                </c:pt>
              </c:strCache>
            </c:strRef>
          </c:cat>
          <c:val>
            <c:numRef>
              <c:f>Лист2!$F$49:$F$63</c:f>
              <c:numCache>
                <c:formatCode>0.0</c:formatCode>
                <c:ptCount val="15"/>
                <c:pt idx="0">
                  <c:v>5.3</c:v>
                </c:pt>
                <c:pt idx="1">
                  <c:v>35.70000000000001</c:v>
                </c:pt>
                <c:pt idx="2">
                  <c:v>24.2</c:v>
                </c:pt>
                <c:pt idx="3">
                  <c:v>6.2</c:v>
                </c:pt>
                <c:pt idx="4">
                  <c:v>1.9000000000000001</c:v>
                </c:pt>
                <c:pt idx="5">
                  <c:v>11.8</c:v>
                </c:pt>
                <c:pt idx="6">
                  <c:v>3.1</c:v>
                </c:pt>
                <c:pt idx="7">
                  <c:v>2.4</c:v>
                </c:pt>
                <c:pt idx="8">
                  <c:v>7.0000000000000009</c:v>
                </c:pt>
                <c:pt idx="9">
                  <c:v>1.3</c:v>
                </c:pt>
                <c:pt idx="10">
                  <c:v>11.8</c:v>
                </c:pt>
                <c:pt idx="11">
                  <c:v>7.6</c:v>
                </c:pt>
                <c:pt idx="12">
                  <c:v>12.7</c:v>
                </c:pt>
                <c:pt idx="13">
                  <c:v>7.0000000000000009</c:v>
                </c:pt>
                <c:pt idx="14">
                  <c:v>6.5</c:v>
                </c:pt>
              </c:numCache>
            </c:numRef>
          </c:val>
        </c:ser>
        <c:ser>
          <c:idx val="3"/>
          <c:order val="3"/>
          <c:tx>
            <c:strRef>
              <c:f>Лист2!$G$48</c:f>
              <c:strCache>
                <c:ptCount val="1"/>
                <c:pt idx="0">
                  <c:v>0,9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Lbls>
            <c:dLbl>
              <c:idx val="1"/>
              <c:layout>
                <c:manualLayout>
                  <c:x val="0"/>
                  <c:y val="-6.2114692426864709E-2"/>
                </c:manualLayout>
              </c:layout>
              <c:dLblPos val="inEnd"/>
              <c:showVal val="1"/>
            </c:dLbl>
            <c:txPr>
              <a:bodyPr/>
              <a:lstStyle/>
              <a:p>
                <a:pPr>
                  <a:defRPr sz="1200" b="1"/>
                </a:pPr>
                <a:endParaRPr lang="ru-RU"/>
              </a:p>
            </c:txPr>
            <c:dLblPos val="inBase"/>
            <c:showVal val="1"/>
          </c:dLbls>
          <c:cat>
            <c:strRef>
              <c:f>Лист2!$B$49:$B$63</c:f>
              <c:strCache>
                <c:ptCount val="15"/>
                <c:pt idx="0">
                  <c:v>Нефть сырая</c:v>
                </c:pt>
                <c:pt idx="1">
                  <c:v>Сода каустическая</c:v>
                </c:pt>
                <c:pt idx="2">
                  <c:v>Пар</c:v>
                </c:pt>
                <c:pt idx="3">
                  <c:v>Вода</c:v>
                </c:pt>
                <c:pt idx="4">
                  <c:v>Электроэнергия</c:v>
                </c:pt>
                <c:pt idx="5">
                  <c:v>Сжатый воздух</c:v>
                </c:pt>
                <c:pt idx="6">
                  <c:v>Топливо</c:v>
                </c:pt>
                <c:pt idx="7">
                  <c:v>Деэмульгатор</c:v>
                </c:pt>
                <c:pt idx="8">
                  <c:v>Известь </c:v>
                </c:pt>
                <c:pt idx="9">
                  <c:v>Катализатор</c:v>
                </c:pt>
                <c:pt idx="10">
                  <c:v>Катализатор АП-64</c:v>
                </c:pt>
                <c:pt idx="11">
                  <c:v>Инертный газ</c:v>
                </c:pt>
                <c:pt idx="12">
                  <c:v>Моноэтаноламин</c:v>
                </c:pt>
                <c:pt idx="13">
                  <c:v>Диэтиленгликоль</c:v>
                </c:pt>
                <c:pt idx="14">
                  <c:v>Аммиак</c:v>
                </c:pt>
              </c:strCache>
            </c:strRef>
          </c:cat>
          <c:val>
            <c:numRef>
              <c:f>Лист2!$G$49:$G$63</c:f>
              <c:numCache>
                <c:formatCode>0.0</c:formatCode>
                <c:ptCount val="15"/>
                <c:pt idx="0">
                  <c:v>7.9</c:v>
                </c:pt>
                <c:pt idx="1">
                  <c:v>63</c:v>
                </c:pt>
                <c:pt idx="2">
                  <c:v>35.100000000000009</c:v>
                </c:pt>
                <c:pt idx="3">
                  <c:v>11.1</c:v>
                </c:pt>
                <c:pt idx="4">
                  <c:v>3.4000000000000004</c:v>
                </c:pt>
                <c:pt idx="5">
                  <c:v>19.2</c:v>
                </c:pt>
                <c:pt idx="6">
                  <c:v>5.8999999999999995</c:v>
                </c:pt>
                <c:pt idx="7">
                  <c:v>3.6999999999999997</c:v>
                </c:pt>
                <c:pt idx="8">
                  <c:v>12</c:v>
                </c:pt>
                <c:pt idx="9">
                  <c:v>2</c:v>
                </c:pt>
                <c:pt idx="10">
                  <c:v>17.899999999999999</c:v>
                </c:pt>
                <c:pt idx="11">
                  <c:v>18.399999999999999</c:v>
                </c:pt>
                <c:pt idx="12">
                  <c:v>34</c:v>
                </c:pt>
                <c:pt idx="13">
                  <c:v>11</c:v>
                </c:pt>
                <c:pt idx="14">
                  <c:v>11.3</c:v>
                </c:pt>
              </c:numCache>
            </c:numRef>
          </c:val>
        </c:ser>
        <c:gapWidth val="32"/>
        <c:overlap val="100"/>
        <c:axId val="53843456"/>
        <c:axId val="53844992"/>
      </c:barChart>
      <c:catAx>
        <c:axId val="53843456"/>
        <c:scaling>
          <c:orientation val="minMax"/>
        </c:scaling>
        <c:axPos val="b"/>
        <c:majorTickMark val="none"/>
        <c:tickLblPos val="nextTo"/>
        <c:crossAx val="53844992"/>
        <c:crosses val="autoZero"/>
        <c:auto val="1"/>
        <c:lblAlgn val="ctr"/>
        <c:lblOffset val="100"/>
      </c:catAx>
      <c:valAx>
        <c:axId val="53844992"/>
        <c:scaling>
          <c:orientation val="minMax"/>
          <c:max val="135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% увеличения относительно детерминированной задачи</a:t>
                </a:r>
              </a:p>
            </c:rich>
          </c:tx>
          <c:layout/>
        </c:title>
        <c:numFmt formatCode="0.0" sourceLinked="1"/>
        <c:tickLblPos val="nextTo"/>
        <c:crossAx val="53843456"/>
        <c:crosses val="autoZero"/>
        <c:crossBetween val="between"/>
      </c:valAx>
    </c:plotArea>
    <c:legend>
      <c:legendPos val="r"/>
      <c:layout/>
    </c:legend>
    <c:plotVisOnly val="1"/>
  </c:chart>
  <c:spPr>
    <a:scene3d>
      <a:camera prst="orthographicFront"/>
      <a:lightRig rig="threePt" dir="t"/>
    </a:scene3d>
    <a:sp3d>
      <a:bevelT w="0" h="0"/>
    </a:sp3d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 sz="2400">
                <a:latin typeface="Arial" pitchFamily="34" charset="0"/>
                <a:cs typeface="Arial" pitchFamily="34" charset="0"/>
              </a:defRPr>
            </a:pPr>
            <a:r>
              <a:rPr lang="ru-RU" sz="2400">
                <a:latin typeface="Arial" pitchFamily="34" charset="0"/>
                <a:cs typeface="Arial" pitchFamily="34" charset="0"/>
              </a:rPr>
              <a:t>Анализ прибыли и затрат на дополнительный объем ресурсов при разных уровнях вероятности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5.9049105518071555E-2"/>
          <c:y val="0.23935177971940297"/>
          <c:w val="0.88285739615704051"/>
          <c:h val="0.55323334152938286"/>
        </c:manualLayout>
      </c:layout>
      <c:lineChart>
        <c:grouping val="standard"/>
        <c:ser>
          <c:idx val="0"/>
          <c:order val="0"/>
          <c:tx>
            <c:strRef>
              <c:f>ЦФ!$C$112</c:f>
              <c:strCache>
                <c:ptCount val="1"/>
                <c:pt idx="0">
                  <c:v>Относительное изменение прибыли по сравнению с базовой задачей b</c:v>
                </c:pt>
              </c:strCache>
            </c:strRef>
          </c:tx>
          <c:spPr>
            <a:ln w="38100"/>
          </c:spPr>
          <c:marker>
            <c:symbol val="diamond"/>
            <c:size val="13"/>
            <c:spPr>
              <a:ln w="19050"/>
            </c:spPr>
          </c:marker>
          <c:dLbls>
            <c:showVal val="1"/>
          </c:dLbls>
          <c:cat>
            <c:strRef>
              <c:f>ЦФ!$C$135:$G$135</c:f>
              <c:strCache>
                <c:ptCount val="5"/>
                <c:pt idx="0">
                  <c:v>Д</c:v>
                </c:pt>
                <c:pt idx="1">
                  <c:v>0,6</c:v>
                </c:pt>
                <c:pt idx="2">
                  <c:v>0,7</c:v>
                </c:pt>
                <c:pt idx="3">
                  <c:v>0,8</c:v>
                </c:pt>
                <c:pt idx="4">
                  <c:v>0,9</c:v>
                </c:pt>
              </c:strCache>
            </c:strRef>
          </c:cat>
          <c:val>
            <c:numRef>
              <c:f>ЦФ!$B$119:$F$119</c:f>
              <c:numCache>
                <c:formatCode>0.0</c:formatCode>
                <c:ptCount val="5"/>
                <c:pt idx="0" formatCode="General">
                  <c:v>0</c:v>
                </c:pt>
                <c:pt idx="1">
                  <c:v>-13.952719579885578</c:v>
                </c:pt>
                <c:pt idx="2">
                  <c:v>-29.022637848898786</c:v>
                </c:pt>
                <c:pt idx="3">
                  <c:v>-59.613663877046051</c:v>
                </c:pt>
                <c:pt idx="4">
                  <c:v>-64.433192698046085</c:v>
                </c:pt>
              </c:numCache>
            </c:numRef>
          </c:val>
          <c:smooth val="1"/>
        </c:ser>
        <c:hiLowLines/>
        <c:marker val="1"/>
        <c:axId val="54163328"/>
        <c:axId val="54181888"/>
      </c:lineChart>
      <c:lineChart>
        <c:grouping val="standard"/>
        <c:ser>
          <c:idx val="1"/>
          <c:order val="1"/>
          <c:tx>
            <c:strRef>
              <c:f>Лист2!$N$47</c:f>
              <c:strCache>
                <c:ptCount val="1"/>
                <c:pt idx="0">
                  <c:v>Относительное увеличение затрат на приобретение дополнительного ресурса</c:v>
                </c:pt>
              </c:strCache>
            </c:strRef>
          </c:tx>
          <c:spPr>
            <a:ln w="38100"/>
          </c:spPr>
          <c:dLbls>
            <c:showVal val="1"/>
          </c:dLbls>
          <c:cat>
            <c:strRef>
              <c:f>ЦФ!$C$135:$G$135</c:f>
              <c:strCache>
                <c:ptCount val="5"/>
                <c:pt idx="0">
                  <c:v>Д</c:v>
                </c:pt>
                <c:pt idx="1">
                  <c:v>0,6</c:v>
                </c:pt>
                <c:pt idx="2">
                  <c:v>0,7</c:v>
                </c:pt>
                <c:pt idx="3">
                  <c:v>0,8</c:v>
                </c:pt>
                <c:pt idx="4">
                  <c:v>0,9</c:v>
                </c:pt>
              </c:strCache>
            </c:strRef>
          </c:cat>
          <c:val>
            <c:numRef>
              <c:f>Лист2!$M$65:$Q$65</c:f>
              <c:numCache>
                <c:formatCode>#,##0.00</c:formatCode>
                <c:ptCount val="5"/>
                <c:pt idx="0" formatCode="#,##0">
                  <c:v>0</c:v>
                </c:pt>
                <c:pt idx="1">
                  <c:v>1.7267785273805953</c:v>
                </c:pt>
                <c:pt idx="2">
                  <c:v>3.4038834362296981</c:v>
                </c:pt>
                <c:pt idx="3">
                  <c:v>5.3317750320377177</c:v>
                </c:pt>
                <c:pt idx="4">
                  <c:v>8.0743115271943289</c:v>
                </c:pt>
              </c:numCache>
            </c:numRef>
          </c:val>
          <c:smooth val="1"/>
        </c:ser>
        <c:hiLowLines/>
        <c:marker val="1"/>
        <c:axId val="54185344"/>
        <c:axId val="54183808"/>
      </c:lineChart>
      <c:catAx>
        <c:axId val="541633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Уровни вероятности</a:t>
                </a:r>
              </a:p>
            </c:rich>
          </c:tx>
          <c:layout>
            <c:manualLayout>
              <c:xMode val="edge"/>
              <c:yMode val="edge"/>
              <c:x val="0.44904112657129186"/>
              <c:y val="0.84877482246626534"/>
            </c:manualLayout>
          </c:layout>
        </c:title>
        <c:numFmt formatCode="General" sourceLinked="1"/>
        <c:majorTickMark val="none"/>
        <c:tickLblPos val="low"/>
        <c:crossAx val="54181888"/>
        <c:crosses val="autoZero"/>
        <c:auto val="1"/>
        <c:lblAlgn val="ctr"/>
        <c:lblOffset val="100"/>
      </c:catAx>
      <c:valAx>
        <c:axId val="54181888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 sz="1600"/>
                </a:pPr>
                <a:r>
                  <a:rPr lang="ru-RU" sz="1600" dirty="0"/>
                  <a:t> </a:t>
                </a:r>
                <a:r>
                  <a:rPr lang="el-GR" sz="1600" dirty="0"/>
                  <a:t>β</a:t>
                </a:r>
                <a:r>
                  <a:rPr lang="ru-RU" sz="1600" dirty="0"/>
                  <a:t> </a:t>
                </a:r>
                <a:r>
                  <a:rPr lang="ru-RU" sz="1600" dirty="0" smtClean="0"/>
                  <a:t>,</a:t>
                </a:r>
                <a:r>
                  <a:rPr lang="ru-RU" sz="1600" baseline="0" dirty="0" smtClean="0"/>
                  <a:t> </a:t>
                </a:r>
                <a:r>
                  <a:rPr lang="el-GR" sz="1600" baseline="0" dirty="0" smtClean="0"/>
                  <a:t>μ</a:t>
                </a:r>
                <a:r>
                  <a:rPr lang="ru-RU" sz="1600" baseline="0" dirty="0" smtClean="0"/>
                  <a:t>  </a:t>
                </a:r>
                <a:r>
                  <a:rPr lang="ru-RU" sz="1600" dirty="0" smtClean="0"/>
                  <a:t>(%)</a:t>
                </a:r>
                <a:endParaRPr lang="ru-RU" sz="1600" dirty="0"/>
              </a:p>
            </c:rich>
          </c:tx>
          <c:layout>
            <c:manualLayout>
              <c:xMode val="edge"/>
              <c:yMode val="edge"/>
              <c:x val="5.0370017824313988E-2"/>
              <c:y val="0.17481975791628834"/>
            </c:manualLayout>
          </c:layout>
        </c:title>
        <c:numFmt formatCode="General" sourceLinked="1"/>
        <c:tickLblPos val="nextTo"/>
        <c:crossAx val="54163328"/>
        <c:crosses val="autoZero"/>
        <c:crossBetween val="between"/>
      </c:valAx>
      <c:valAx>
        <c:axId val="54183808"/>
        <c:scaling>
          <c:orientation val="minMax"/>
        </c:scaling>
        <c:axPos val="r"/>
        <c:numFmt formatCode="#,##0" sourceLinked="1"/>
        <c:tickLblPos val="nextTo"/>
        <c:txPr>
          <a:bodyPr/>
          <a:lstStyle/>
          <a:p>
            <a:pPr>
              <a:defRPr sz="1400"/>
            </a:pPr>
            <a:endParaRPr lang="ru-RU"/>
          </a:p>
        </c:txPr>
        <c:crossAx val="54185344"/>
        <c:crosses val="max"/>
        <c:crossBetween val="between"/>
      </c:valAx>
      <c:catAx>
        <c:axId val="54185344"/>
        <c:scaling>
          <c:orientation val="minMax"/>
        </c:scaling>
        <c:delete val="1"/>
        <c:axPos val="b"/>
        <c:tickLblPos val="nextTo"/>
        <c:crossAx val="54183808"/>
        <c:crosses val="autoZero"/>
        <c:auto val="1"/>
        <c:lblAlgn val="ctr"/>
        <c:lblOffset val="100"/>
      </c:catAx>
    </c:plotArea>
    <c:legend>
      <c:legendPos val="b"/>
      <c:layout/>
    </c:legend>
    <c:plotVisOnly val="1"/>
  </c:chart>
  <c:txPr>
    <a:bodyPr/>
    <a:lstStyle/>
    <a:p>
      <a:pPr>
        <a:defRPr sz="1400"/>
      </a:pPr>
      <a:endParaRPr lang="ru-RU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5C48C-47A0-41A8-87C2-6DC88CDC507D}" type="datetimeFigureOut">
              <a:rPr lang="ru-RU" smtClean="0"/>
              <a:pPr/>
              <a:t>30.09.2013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23BBD-E38D-44EE-9193-76D8FC57F66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23BBD-E38D-44EE-9193-76D8FC57F660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Различные уровни вероятности позволяют проанализировать процентное изменение объемов выпускаемой продукции по отношению к детерминированной задачи.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задать уровень вероятности 0,6, то при неизменных объемах ресурсов, Например объем выпуска летнего дизельного топлива уменьшается на 31%,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а объем бензина АИ92 увеличивается на 138%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23BBD-E38D-44EE-9193-76D8FC57F660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Случайный характер величин, входящих в модель задачи, существенно влияет на результаты решения, и пренебрежение этим фактом приводит к формированию нереальных планов.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обеспечения гарантированного с заданной вероятностью выполнения плана необходим дополнительный объем по каждому виду ресурсов. Так например из диаграммы видно, что для обеспечения гарантированного с вероятностью 60% выполнения плана требуется увеличение соды каустической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 63% по сравнению с детерминированной задачей.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23BBD-E38D-44EE-9193-76D8FC57F660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Отсутствие такого увеличения ресурсов может привести к уменьшению прибыли на 64 %, в то же время увеличение затрат на приобретение дополнительного объема ресурсов составит всего 8 %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23BBD-E38D-44EE-9193-76D8FC57F66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Планирование производственной программы заключается в определении будущего состояния всего предприятия, которое характеризуется неопределенностью, обусловленной вероятностным характером современных условий хозяйствования. В этих условиях риск становится неотъемлемым элементом деятельности предприятий, в связи, с чем возникает потребность совершенствования системы учета неопределенности при управлении производством. В связи с вышеизложенным, целью дипломной работы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является ……….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 рамках поставленной цели был сформулирован ряд задач …..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23BBD-E38D-44EE-9193-76D8FC57F66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Объемный план производства относится к уровню тактического планирования на предприятии, в рамках которого требуется определить план выпуска продукции и соответствующий ему уровень материальных затрат, используемых мощностей и оценить объем возможных потерь. В качестве математического аппарата предлагается использовать модели стохастического программирования.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23BBD-E38D-44EE-9193-76D8FC57F660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рамках дипломной работы рассматривается нефтеперерабатывающее производство, в котором из сырья, используя различные технологические установки, производят готовую продукцию. Причем сырьем для одних процессов является  обезвоженная нефть, для других - нефтепродукты - полуфабрикаты, полученные в предыдущих процессах. Для производства готовой продукции также используются ,,,,, и др. ресурсы. Задача состоит в том, чтобы 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разработать модель формирования оптимального объемного плана производства в условиях неопределенности и риска, позволяющую моделировать различные варианты производства и согласовывать объёмы поставляемого на предприятие сырья с возможностями  технологических установок и объемами выпускаемой продукции. Информация о входных и выходных данных приведена на слайде.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23BBD-E38D-44EE-9193-76D8FC57F660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smtClean="0"/>
              <a:t>Оптимизация плана производства в терминах стохастического программирования представляет собой задачу, в которой требуется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найти объемы производства,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максимизирующие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математическое ожидания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прибыли при условии, что израсходованный ресурс не превысить имеющийся с некоторой заданной вероятностью. </a:t>
            </a:r>
            <a:endParaRPr lang="ru-RU" baseline="0" dirty="0" smtClean="0"/>
          </a:p>
          <a:p>
            <a:r>
              <a:rPr lang="ru-RU" baseline="0" dirty="0" smtClean="0"/>
              <a:t>Кроме основного </a:t>
            </a:r>
            <a:r>
              <a:rPr lang="ru-RU" baseline="0" dirty="0" err="1" smtClean="0"/>
              <a:t>ограненичения</a:t>
            </a:r>
            <a:r>
              <a:rPr lang="ru-RU" baseline="0" dirty="0" smtClean="0"/>
              <a:t> вводятся дополнительные ограничения по материальному балансу и мощности промышленных установок, отражающие технологический процесс производства.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адача в такой постановке непосредственно решена быть не может. Возможным методом ее решения является переход к детерминированной постановке. В основе этого перехода лежит использование закона распределения случайной величины. В работе для случайных величин принимается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допущение о нормальном законе распределения.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Это допущение широко распространено при математической интерпретации измерений. Оно основывается на центральной предельной теореме, из которой следует, что при достаточном числе наблюдений любое распределение сходится к нормальному. </a:t>
            </a:r>
            <a:endParaRPr lang="ru-RU" b="1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23BBD-E38D-44EE-9193-76D8FC57F66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Приведенная модель в детерминированной постановке – основа для анализа принятия решений в условиях неопределенности.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Здесь выполнен переход от значений детерминированных величин  к математическим ожиданиям случайных величин.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В ограничениях введена величина </a:t>
            </a:r>
            <a:r>
              <a:rPr lang="en-US" sz="1200" b="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lang="ru-RU" sz="1200" b="0" i="1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позволяющая оценить дополнительный объем ресурса при заданном уровне вероятности, чтобы обеспечить необходимое значение прибыли компании.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этой модели ограничения являются нелинейными. Для решения такой задачи используют метод кусочно-линейной аппроксимации. Обычно ее решение сводится к решению задачи линейного программирования.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23BBD-E38D-44EE-9193-76D8FC57F660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количественной оценки неопределенности введено три показателя: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Относительное ухудшение целевой функции в случае, если ресурса будет недостаточно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Относительное увеличение объема каждого ресурса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для гарантированного выполнения плана</a:t>
            </a:r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Относительное увеличение ресурсов в стоимостном выражении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23BBD-E38D-44EE-9193-76D8FC57F66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Уточненная модель в соответствии с данными предприятия приведена на слайде.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нефтеперерабатывающем заводе производится 20 видов продукции, из них 10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идет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продажу и а остальные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внутреннее потребление.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Кроме того,  есть такая продукция, часть которой сразу идет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 продажу, а остальная идет в дальнейшую переработку. Например, ,,,,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получения готовой продукции используется нефть и еще 14 видов ресурсов.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Доходы складываются от продажи товарной продукции. Затраты включают стоимость всех ресурсов.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23BBD-E38D-44EE-9193-76D8FC57F66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</a:t>
            </a:r>
            <a:r>
              <a:rPr lang="ru-RU" baseline="0" dirty="0" smtClean="0"/>
              <a:t> решения задачи использовалась надстройка Поиск решения пакета </a:t>
            </a:r>
            <a:r>
              <a:rPr lang="en-US" baseline="0" dirty="0" err="1" smtClean="0"/>
              <a:t>MSExel</a:t>
            </a:r>
            <a:r>
              <a:rPr lang="en-US" baseline="0" dirty="0" smtClean="0"/>
              <a:t>.</a:t>
            </a:r>
            <a:r>
              <a:rPr lang="ru-RU" baseline="0" dirty="0" smtClean="0"/>
              <a:t> Программа состоит из рядя листов, включающих:</a:t>
            </a:r>
            <a:endParaRPr lang="en-US" baseline="0" dirty="0" smtClean="0"/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Затраты сырья на единицу продукты и цены на ресурсы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Список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цены на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нефтепродукты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Оптимальный план производства товарной продукции в натуральном и стоимостном выражениях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Потребность в производственных ресурсах и ингредиентов с разбивкой по установкам и загрузка каждой установки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Общая потребность в ресурсах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23BBD-E38D-44EE-9193-76D8FC57F660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3A72-48E4-4E76-8B86-89D583BD730C}" type="datetime1">
              <a:rPr lang="ru-RU" smtClean="0"/>
              <a:pPr/>
              <a:t>30.09.2013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E6CA-A09A-443F-8FA8-B904E02F6D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95F8-878B-4494-BE4C-20DF88ABE0CD}" type="datetime1">
              <a:rPr lang="ru-RU" smtClean="0"/>
              <a:pPr/>
              <a:t>30.09.2013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E6CA-A09A-443F-8FA8-B904E02F6D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AE69-5B46-46C1-8075-1BA7AA5EF681}" type="datetime1">
              <a:rPr lang="ru-RU" smtClean="0"/>
              <a:pPr/>
              <a:t>30.09.2013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E6CA-A09A-443F-8FA8-B904E02F6D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FCE4-561E-4D7C-9FE4-6A197F155459}" type="datetime1">
              <a:rPr lang="ru-RU" smtClean="0"/>
              <a:pPr/>
              <a:t>30.09.2013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E6CA-A09A-443F-8FA8-B904E02F6D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F704-2B70-4569-9F06-6FC711A63A9D}" type="datetime1">
              <a:rPr lang="ru-RU" smtClean="0"/>
              <a:pPr/>
              <a:t>30.09.2013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E6CA-A09A-443F-8FA8-B904E02F6D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9309-8F77-44ED-AAD3-7902ED94C79A}" type="datetime1">
              <a:rPr lang="ru-RU" smtClean="0"/>
              <a:pPr/>
              <a:t>30.09.2013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E6CA-A09A-443F-8FA8-B904E02F6D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03A9-7B76-43E3-898B-84F1509DB421}" type="datetime1">
              <a:rPr lang="ru-RU" smtClean="0"/>
              <a:pPr/>
              <a:t>30.09.2013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E6CA-A09A-443F-8FA8-B904E02F6D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F3A9-A5F7-4092-B17F-CD1EDAB195FF}" type="datetime1">
              <a:rPr lang="ru-RU" smtClean="0"/>
              <a:pPr/>
              <a:t>30.09.2013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E6CA-A09A-443F-8FA8-B904E02F6D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AF16-E04C-464F-BAF6-4EA42CC486AB}" type="datetime1">
              <a:rPr lang="ru-RU" smtClean="0"/>
              <a:pPr/>
              <a:t>30.09.2013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E6CA-A09A-443F-8FA8-B904E02F6D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F1138-C4B6-4B98-A0F0-9B8E092B7E39}" type="datetime1">
              <a:rPr lang="ru-RU" smtClean="0"/>
              <a:pPr/>
              <a:t>30.09.2013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E6CA-A09A-443F-8FA8-B904E02F6D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9884C-DBCD-45A6-AF15-1D3152012FAE}" type="datetime1">
              <a:rPr lang="ru-RU" smtClean="0"/>
              <a:pPr/>
              <a:t>30.09.2013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E6CA-A09A-443F-8FA8-B904E02F6D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350A6-B2C3-45E9-87BA-C10B2CBEFDBF}" type="datetime1">
              <a:rPr lang="ru-RU" smtClean="0"/>
              <a:pPr/>
              <a:t>30.09.2013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2E6CA-A09A-443F-8FA8-B904E02F6D3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413919"/>
            <a:ext cx="8229600" cy="4832092"/>
          </a:xfrm>
        </p:spPr>
        <p:txBody>
          <a:bodyPr wrap="square">
            <a:spAutoFit/>
          </a:bodyPr>
          <a:lstStyle/>
          <a:p>
            <a:r>
              <a:rPr lang="ru-RU" u="sng" dirty="0" smtClean="0">
                <a:latin typeface="Arial" pitchFamily="34" charset="0"/>
                <a:cs typeface="Arial" pitchFamily="34" charset="0"/>
              </a:rPr>
              <a:t>ТЕМА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Оптимизация производственной программы предприятия в условиях неопределенности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E6CA-A09A-443F-8FA8-B904E02F6D30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071802" y="5214950"/>
            <a:ext cx="56204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Выполнил -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Чендулаева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Ксения Борисовна</a:t>
            </a: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Руководитель ВКР - Розанова Лариса Федоровна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E6CA-A09A-443F-8FA8-B904E02F6D30}" type="slidenum">
              <a:rPr lang="ru-RU" smtClean="0"/>
              <a:pPr/>
              <a:t>10</a:t>
            </a:fld>
            <a:endParaRPr lang="ru-RU"/>
          </a:p>
        </p:txBody>
      </p:sp>
      <p:graphicFrame>
        <p:nvGraphicFramePr>
          <p:cNvPr id="6" name="Диаграмма 5"/>
          <p:cNvGraphicFramePr/>
          <p:nvPr/>
        </p:nvGraphicFramePr>
        <p:xfrm>
          <a:off x="0" y="214290"/>
          <a:ext cx="9001156" cy="6305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1665"/>
          </a:xfr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Оценка дополнительного объема каждого вида ресурса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0" y="500042"/>
          <a:ext cx="9144000" cy="5929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E6CA-A09A-443F-8FA8-B904E02F6D30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/>
        </p:nvGraphicFramePr>
        <p:xfrm>
          <a:off x="214282" y="0"/>
          <a:ext cx="8715436" cy="6572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E6CA-A09A-443F-8FA8-B904E02F6D30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23220"/>
          </a:xfrm>
        </p:spPr>
        <p:txBody>
          <a:bodyPr>
            <a:spAutoFit/>
          </a:bodyPr>
          <a:lstStyle/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Выводы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8" y="571480"/>
            <a:ext cx="892971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Объемный план производства относится к уровню тактического планирования на предприятии, который характеризуется высоким уровнем неопределенности, что ведет к риску принятия ошибочных решений. Этот факт требует разработки математического аппарата, позволяющего определить оптимальный план производства, соответствующий ему уровень материальных затрат, используемых мощностей и оценить объем возможных потерь. В качестве математического аппарата предлагается использовать модели стохастического программирования.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Разработанная модель задачи стохастического планирования и распределения ресурса сводится к задаче линейного программирования с нелинейными ограничениями, в которой требуется найти объем выпуска продукции,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максимизирующий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прибыль организации за период . Учет случайного  характера величин, входящих в модель задачи существенно влияет на результаты решения, и пренебрежение этим фактом приводит к формированию невыполнимых нереальных планов.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Использование разработанной модели позволит определить: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Дополнительный объем по каждому виду ресурсов для обеспечения гарантированного с заданной вероятностью выполнения плана.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Величину уменьшения прибыли при отсутствии дополнительных ресурсов из-за возможного сокращения выпуска продукции.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E6CA-A09A-443F-8FA8-B904E02F6D30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46331"/>
          </a:xfrm>
        </p:spPr>
        <p:txBody>
          <a:bodyPr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Цель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785794"/>
            <a:ext cx="8501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itchFamily="34" charset="0"/>
                <a:cs typeface="Arial" pitchFamily="34" charset="0"/>
              </a:rPr>
              <a:t>разработка инструментария для формирования объемного плана производства в условиях неопределенности для повышения эффективности управления промышленным предприятием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2611837"/>
            <a:ext cx="87154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>
                <a:latin typeface="Arial" pitchFamily="34" charset="0"/>
                <a:cs typeface="Arial" pitchFamily="34" charset="0"/>
              </a:rPr>
              <a:t>З</a:t>
            </a:r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адачи:</a:t>
            </a:r>
          </a:p>
          <a:p>
            <a:pPr algn="ctr"/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Изучить особенности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планирования производственной программы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на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предприятиях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Разработать модель формирования объемного оптимального плана производства в условиях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неопределенности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Провести практическую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апробацию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разработанной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модели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E6CA-A09A-443F-8FA8-B904E02F6D3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Прямоугольник 76"/>
          <p:cNvSpPr/>
          <p:nvPr/>
        </p:nvSpPr>
        <p:spPr>
          <a:xfrm>
            <a:off x="928662" y="5786454"/>
            <a:ext cx="7358114" cy="1000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642910" y="3429000"/>
            <a:ext cx="8143932" cy="20717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Двойная стрелка вверх/вниз 75"/>
          <p:cNvSpPr/>
          <p:nvPr/>
        </p:nvSpPr>
        <p:spPr>
          <a:xfrm>
            <a:off x="4500562" y="2357430"/>
            <a:ext cx="214314" cy="3429024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71414"/>
            <a:ext cx="8572560" cy="461665"/>
          </a:xfrm>
          <a:ln w="50800" cmpd="tri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ru-RU" sz="24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Система производственных планов предприятия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500034" y="954929"/>
            <a:ext cx="2143140" cy="707886"/>
          </a:xfrm>
          <a:prstGeom prst="rect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Долгосрочный план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6429388" y="954929"/>
            <a:ext cx="2214578" cy="707886"/>
          </a:xfrm>
          <a:prstGeom prst="rect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Краткосрочный план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474889" y="1857364"/>
            <a:ext cx="2168285" cy="64633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Стратегическое планирование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6572264" y="1857364"/>
            <a:ext cx="1947561" cy="64633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Оперативное планирование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2786050" y="1988098"/>
            <a:ext cx="364333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Тактическое планирование </a:t>
            </a:r>
            <a:endParaRPr kumimoji="0" 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3357554" y="1006602"/>
            <a:ext cx="2286016" cy="707886"/>
          </a:xfrm>
          <a:prstGeom prst="rect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Среднесрочный 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план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357158" y="2643182"/>
            <a:ext cx="1857388" cy="83099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планирование размера предприятия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12"/>
          <p:cNvSpPr>
            <a:spLocks noChangeArrowheads="1"/>
          </p:cNvSpPr>
          <p:nvPr/>
        </p:nvSpPr>
        <p:spPr bwMode="auto">
          <a:xfrm>
            <a:off x="6929454" y="2669441"/>
            <a:ext cx="1857388" cy="83099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планирование осуществления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производства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2928926" y="2588967"/>
            <a:ext cx="3500462" cy="25545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объемное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планирование в рамках разработанного стратегического плана, когда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не стоит задача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формирования графиков производства и закупок в разрезе конкретных продуктов и компонентов, а есть задача урегулирования по-крупному основных параметров работы производственного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механизма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6926290" y="4429132"/>
            <a:ext cx="1646238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План производства и реализации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572264" y="3669573"/>
            <a:ext cx="200026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Баланс производственных мощностей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000100" y="4741143"/>
            <a:ext cx="1285884" cy="5476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План по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издержкам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57224" y="3669573"/>
            <a:ext cx="1928826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План материально-технического снабжения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357818" y="5072074"/>
            <a:ext cx="1643074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План по персоналу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214546" y="5072074"/>
            <a:ext cx="1643074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Финансовый план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00100" y="5857892"/>
            <a:ext cx="714380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Подготовительный этап – разработка разных вариантов плана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00100" y="6357958"/>
            <a:ext cx="714380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Основной этап - разработка окончательного варианта плана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" name="Соединительная линия уступом 52"/>
          <p:cNvCxnSpPr>
            <a:stCxn id="2" idx="2"/>
            <a:endCxn id="39" idx="0"/>
          </p:cNvCxnSpPr>
          <p:nvPr/>
        </p:nvCxnSpPr>
        <p:spPr>
          <a:xfrm rot="5400000">
            <a:off x="4263801" y="769840"/>
            <a:ext cx="473523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>
            <a:stCxn id="2" idx="2"/>
            <a:endCxn id="32" idx="0"/>
          </p:cNvCxnSpPr>
          <p:nvPr/>
        </p:nvCxnSpPr>
        <p:spPr>
          <a:xfrm rot="16200000" flipH="1">
            <a:off x="5807694" y="-774054"/>
            <a:ext cx="421850" cy="303611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>
            <a:stCxn id="2" idx="2"/>
            <a:endCxn id="30" idx="0"/>
          </p:cNvCxnSpPr>
          <p:nvPr/>
        </p:nvCxnSpPr>
        <p:spPr>
          <a:xfrm rot="5400000">
            <a:off x="2825158" y="-720475"/>
            <a:ext cx="421850" cy="292895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39" idx="2"/>
          </p:cNvCxnSpPr>
          <p:nvPr/>
        </p:nvCxnSpPr>
        <p:spPr>
          <a:xfrm rot="5400000">
            <a:off x="4357686" y="1857364"/>
            <a:ext cx="28575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0" idx="2"/>
            <a:endCxn id="33" idx="0"/>
          </p:cNvCxnSpPr>
          <p:nvPr/>
        </p:nvCxnSpPr>
        <p:spPr>
          <a:xfrm rot="5400000">
            <a:off x="1468044" y="1753803"/>
            <a:ext cx="194549" cy="125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32" idx="2"/>
            <a:endCxn id="34" idx="0"/>
          </p:cNvCxnSpPr>
          <p:nvPr/>
        </p:nvCxnSpPr>
        <p:spPr>
          <a:xfrm rot="16200000" flipH="1">
            <a:off x="7444087" y="1755405"/>
            <a:ext cx="194549" cy="93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40" idx="0"/>
          </p:cNvCxnSpPr>
          <p:nvPr/>
        </p:nvCxnSpPr>
        <p:spPr>
          <a:xfrm rot="5400000" flipH="1" flipV="1">
            <a:off x="1214415" y="2571745"/>
            <a:ext cx="142874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41" idx="0"/>
          </p:cNvCxnSpPr>
          <p:nvPr/>
        </p:nvCxnSpPr>
        <p:spPr>
          <a:xfrm rot="5400000" flipH="1" flipV="1">
            <a:off x="7773581" y="2584874"/>
            <a:ext cx="16913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Номер слайда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E6CA-A09A-443F-8FA8-B904E02F6D30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-24"/>
            <a:ext cx="8229600" cy="523220"/>
          </a:xfrm>
        </p:spPr>
        <p:txBody>
          <a:bodyPr>
            <a:spAutoFit/>
          </a:bodyPr>
          <a:lstStyle/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Постановка задачи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2859472"/>
            <a:ext cx="707236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b="1" u="sng" dirty="0" smtClean="0">
                <a:latin typeface="Arial" pitchFamily="34" charset="0"/>
                <a:cs typeface="Arial" pitchFamily="34" charset="0"/>
              </a:rPr>
              <a:t>Требуется</a:t>
            </a:r>
            <a:r>
              <a:rPr lang="ru-RU" sz="1600" u="sng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ru-RU" sz="1600" dirty="0" smtClean="0">
                <a:latin typeface="Arial" pitchFamily="34" charset="0"/>
                <a:cs typeface="Arial" pitchFamily="34" charset="0"/>
              </a:rPr>
              <a:t>разработать модель формирования оптимального объемного плана производства в условиях неопределенности и риска, позволяющую моделировать различные варианты производства и согласовывать объёмы поставляемого на предприятие сырья с возможностями  технологических установок и объемами выпускаемой продукции. 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581079"/>
            <a:ext cx="7072362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b="1" u="sng" dirty="0" smtClean="0">
                <a:latin typeface="Arial" pitchFamily="34" charset="0"/>
                <a:cs typeface="Arial" pitchFamily="34" charset="0"/>
              </a:rPr>
              <a:t>Входные данные:</a:t>
            </a:r>
          </a:p>
          <a:p>
            <a:pPr>
              <a:buFont typeface="Wingdings" pitchFamily="2" charset="2"/>
              <a:buChar char="Ø"/>
            </a:pPr>
            <a:r>
              <a:rPr lang="ru-RU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Список и необходимые параметры нефтепродуктов и прочих ресурсов: цены, объемы поставок.</a:t>
            </a:r>
          </a:p>
          <a:p>
            <a:pPr>
              <a:buFont typeface="Wingdings" pitchFamily="2" charset="2"/>
              <a:buChar char="Ø"/>
            </a:pPr>
            <a:r>
              <a:rPr lang="ru-RU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Список установок и описание каждой установки в отдельности</a:t>
            </a:r>
            <a:r>
              <a:rPr lang="ru-RU" sz="1600" i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номинальная мощность, входные и выходные нефтепродукты, нормы расхода производственных ресурсов и другие параметры;</a:t>
            </a:r>
          </a:p>
          <a:p>
            <a:pPr>
              <a:buFont typeface="Wingdings" pitchFamily="2" charset="2"/>
              <a:buChar char="Ø"/>
            </a:pPr>
            <a:r>
              <a:rPr lang="ru-RU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Сведения, необходимые для расчета и анализа основных технико-экономических показателей.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918" y="4683823"/>
            <a:ext cx="707236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1600" b="1" u="sng" dirty="0" smtClean="0">
                <a:latin typeface="Arial" pitchFamily="34" charset="0"/>
                <a:cs typeface="Arial" pitchFamily="34" charset="0"/>
              </a:rPr>
              <a:t>Выходные данные:</a:t>
            </a:r>
          </a:p>
          <a:p>
            <a:pPr>
              <a:buFont typeface="Wingdings" pitchFamily="2" charset="2"/>
              <a:buChar char="Ø"/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 Оптимальный план производства товарной продукции в натуральном и стоимостном выражениях.</a:t>
            </a:r>
          </a:p>
          <a:p>
            <a:pPr>
              <a:buFont typeface="Wingdings" pitchFamily="2" charset="2"/>
              <a:buChar char="Ø"/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 Загрузка производственных мощностей по каждой установке.</a:t>
            </a:r>
          </a:p>
          <a:p>
            <a:pPr>
              <a:buFont typeface="Wingdings" pitchFamily="2" charset="2"/>
              <a:buChar char="Ø"/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 Потребность в производственных ресурсах и ингредиентов (общая и с разбивкой по установкам).</a:t>
            </a:r>
          </a:p>
          <a:p>
            <a:pPr>
              <a:buFont typeface="Wingdings" pitchFamily="2" charset="2"/>
              <a:buChar char="Ø"/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 Обобщенные технико-экономические показатели .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E6CA-A09A-443F-8FA8-B904E02F6D30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523220"/>
          </a:xfrm>
        </p:spPr>
        <p:txBody>
          <a:bodyPr>
            <a:spAutoFit/>
          </a:bodyPr>
          <a:lstStyle/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Стохастическая модель задачи ОПП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-1" y="428604"/>
          <a:ext cx="9144002" cy="6286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3439"/>
                <a:gridCol w="214314"/>
                <a:gridCol w="4286249"/>
              </a:tblGrid>
              <a:tr h="6286544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Обозначения</a:t>
                      </a:r>
                    </a:p>
                    <a:p>
                      <a:r>
                        <a:rPr lang="ru-RU" sz="180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</a:t>
                      </a:r>
                      <a:r>
                        <a:rPr lang="ru-RU" sz="180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80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NР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 номенклатура товарной продукции,  полуфабрикатов собственного потребления (</a:t>
                      </a:r>
                      <a:r>
                        <a:rPr lang="ru-RU" sz="180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 =N</a:t>
                      </a: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</a:t>
                      </a:r>
                      <a:r>
                        <a:rPr lang="ru-RU" sz="180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+ NР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  <a:p>
                      <a:r>
                        <a:rPr lang="ru-RU" sz="180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М,К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– количество типов оборудования и видов сырья (используемых материалов) </a:t>
                      </a:r>
                    </a:p>
                    <a:p>
                      <a:r>
                        <a:rPr lang="en-US" sz="1800" i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</a:t>
                      </a:r>
                      <a:r>
                        <a:rPr lang="en-US" sz="1800" i="1" kern="1200" baseline="-25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– мощность </a:t>
                      </a: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-го типа оборудования ( )</a:t>
                      </a:r>
                    </a:p>
                    <a:p>
                      <a:r>
                        <a:rPr lang="en-US" sz="1800" i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</a:t>
                      </a:r>
                      <a:r>
                        <a:rPr lang="en-US" sz="1800" i="1" kern="1200" baseline="-25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ij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 потребность </a:t>
                      </a:r>
                      <a:r>
                        <a:rPr lang="en-US" sz="1800" i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-го типа материала для производства единицы </a:t>
                      </a: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-го вида продукции</a:t>
                      </a:r>
                    </a:p>
                    <a:p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</a:t>
                      </a:r>
                      <a:r>
                        <a:rPr lang="en-US" sz="1800" i="1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– величина располагаемого </a:t>
                      </a:r>
                      <a:r>
                        <a:rPr lang="en-US" sz="1800" i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-го ресурса за весь период планирования</a:t>
                      </a:r>
                    </a:p>
                    <a:p>
                      <a:r>
                        <a:rPr lang="ru-RU" sz="1800" i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х</a:t>
                      </a:r>
                      <a:r>
                        <a:rPr lang="en-US" sz="1800" i="1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– вектор неизвестных, каждая компонента которого определяет кол-во выпускаемой продукции </a:t>
                      </a: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-го вида</a:t>
                      </a:r>
                    </a:p>
                    <a:p>
                      <a:r>
                        <a:rPr lang="en-US" sz="1800" i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</a:t>
                      </a:r>
                      <a:r>
                        <a:rPr lang="en-US" sz="1800" i="1" kern="1200" baseline="-25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sj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 технологический коэффициент</a:t>
                      </a:r>
                      <a:r>
                        <a:rPr lang="ru-RU" sz="18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затрат </a:t>
                      </a: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-го вида продукции на единицу </a:t>
                      </a: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-го вида</a:t>
                      </a:r>
                    </a:p>
                    <a:p>
                      <a:r>
                        <a:rPr lang="en-US" sz="1800" i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ct</a:t>
                      </a:r>
                      <a:r>
                        <a:rPr lang="en-US" sz="1800" i="1" kern="1200" baseline="-25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</a:t>
                      </a:r>
                      <a:r>
                        <a:rPr lang="en-US" sz="1800" i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,cm</a:t>
                      </a:r>
                      <a:r>
                        <a:rPr lang="en-US" sz="1800" i="1" kern="1200" baseline="-25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– цена </a:t>
                      </a: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-го вида продукции и </a:t>
                      </a:r>
                      <a:r>
                        <a:rPr lang="en-US" sz="1800" i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-го вида сырья и используемых материалов </a:t>
                      </a:r>
                    </a:p>
                    <a:p>
                      <a:endParaRPr lang="ru-RU" sz="18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8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8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ru-RU" sz="18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Модель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Требуется определить вектор 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Х=(</a:t>
                      </a:r>
                      <a:r>
                        <a:rPr lang="ru-RU" sz="180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х</a:t>
                      </a:r>
                      <a:r>
                        <a:rPr lang="ru-RU" sz="1800" i="0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lang="ru-RU" sz="180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х</a:t>
                      </a:r>
                      <a:r>
                        <a:rPr lang="ru-RU" sz="1800" i="0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,…,</a:t>
                      </a:r>
                      <a:r>
                        <a:rPr lang="ru-RU" sz="180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800" i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х</a:t>
                      </a:r>
                      <a:r>
                        <a:rPr lang="en-US" sz="1800" i="0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максимизирующий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математическое ожидание прибыли компании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при следующих ограничениях:</a:t>
                      </a:r>
                    </a:p>
                    <a:p>
                      <a:pPr lvl="0"/>
                      <a:r>
                        <a:rPr lang="ru-RU" sz="180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1).</a:t>
                      </a:r>
                      <a:r>
                        <a:rPr lang="en-US" sz="180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80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 ресурсам</a:t>
                      </a:r>
                      <a:r>
                        <a:rPr lang="en-US" sz="180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ru-RU" sz="1800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lvl="0"/>
                      <a:endParaRPr lang="ru-RU" sz="1800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lvl="0"/>
                      <a:endParaRPr lang="ru-RU" sz="1800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lvl="0"/>
                      <a:endParaRPr lang="en-US" sz="1800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lvl="0"/>
                      <a:r>
                        <a:rPr lang="ru-RU" sz="180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2). </a:t>
                      </a:r>
                      <a:r>
                        <a:rPr lang="en-US" sz="1800" i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</a:t>
                      </a:r>
                      <a:r>
                        <a:rPr lang="en-US" sz="180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i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материальному</a:t>
                      </a:r>
                      <a:r>
                        <a:rPr lang="en-US" sz="180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i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балансу</a:t>
                      </a:r>
                      <a:r>
                        <a:rPr lang="en-US" sz="180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ru-RU" sz="1800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lvl="0"/>
                      <a:endParaRPr lang="ru-RU" sz="1800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lvl="0"/>
                      <a:r>
                        <a:rPr lang="ru-RU" sz="180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ru-RU" sz="1800" i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lvl="0"/>
                      <a:r>
                        <a:rPr lang="ru-RU" sz="180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3). по мощности </a:t>
                      </a:r>
                    </a:p>
                    <a:p>
                      <a:pPr lvl="0"/>
                      <a:endParaRPr lang="ru-RU" sz="1800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lvl="0"/>
                      <a:endParaRPr lang="ru-RU" sz="1800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lvl="0"/>
                      <a:endParaRPr lang="ru-RU" sz="1800" i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lvl="0"/>
                      <a:r>
                        <a:rPr lang="ru-RU" sz="180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4).</a:t>
                      </a:r>
                      <a:endParaRPr lang="ru-RU" sz="1800" i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295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295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142844" y="5500702"/>
          <a:ext cx="4434114" cy="857256"/>
        </p:xfrm>
        <a:graphic>
          <a:graphicData uri="http://schemas.openxmlformats.org/presentationml/2006/ole">
            <p:oleObj spid="_x0000_s38914" name="Формула" r:id="rId4" imgW="4165560" imgH="825480" progId="Equation.3">
              <p:embed/>
            </p:oleObj>
          </a:graphicData>
        </a:graphic>
      </p:graphicFrame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5072066" y="1928802"/>
          <a:ext cx="3721100" cy="701675"/>
        </p:xfrm>
        <a:graphic>
          <a:graphicData uri="http://schemas.openxmlformats.org/presentationml/2006/ole">
            <p:oleObj spid="_x0000_s38915" name="Формула" r:id="rId5" imgW="2641320" imgH="482400" progId="Equation.3">
              <p:embed/>
            </p:oleObj>
          </a:graphicData>
        </a:graphic>
      </p:graphicFrame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5553075" y="4429125"/>
          <a:ext cx="2716213" cy="428625"/>
        </p:xfrm>
        <a:graphic>
          <a:graphicData uri="http://schemas.openxmlformats.org/presentationml/2006/ole">
            <p:oleObj spid="_x0000_s38916" name="Формула" r:id="rId6" imgW="1866600" imgH="291960" progId="Equation.3">
              <p:embed/>
            </p:oleObj>
          </a:graphicData>
        </a:graphic>
      </p:graphicFrame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69" name="Object 21"/>
          <p:cNvGraphicFramePr>
            <a:graphicFrameLocks noChangeAspect="1"/>
          </p:cNvGraphicFramePr>
          <p:nvPr/>
        </p:nvGraphicFramePr>
        <p:xfrm>
          <a:off x="5929321" y="5200917"/>
          <a:ext cx="1928827" cy="585537"/>
        </p:xfrm>
        <a:graphic>
          <a:graphicData uri="http://schemas.openxmlformats.org/presentationml/2006/ole">
            <p:oleObj spid="_x0000_s38917" name="Формула" r:id="rId7" imgW="1600200" imgH="482600" progId="Equation.3">
              <p:embed/>
            </p:oleObj>
          </a:graphicData>
        </a:graphic>
      </p:graphicFrame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71" name="Object 23"/>
          <p:cNvGraphicFramePr>
            <a:graphicFrameLocks noChangeAspect="1"/>
          </p:cNvGraphicFramePr>
          <p:nvPr/>
        </p:nvGraphicFramePr>
        <p:xfrm>
          <a:off x="5357818" y="5880514"/>
          <a:ext cx="1571637" cy="406006"/>
        </p:xfrm>
        <a:graphic>
          <a:graphicData uri="http://schemas.openxmlformats.org/presentationml/2006/ole">
            <p:oleObj spid="_x0000_s38918" name="Формула" r:id="rId8" imgW="1143000" imgH="292100" progId="Equation.3">
              <p:embed/>
            </p:oleObj>
          </a:graphicData>
        </a:graphic>
      </p:graphicFrame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5786446" y="3286124"/>
          <a:ext cx="2127250" cy="690562"/>
        </p:xfrm>
        <a:graphic>
          <a:graphicData uri="http://schemas.openxmlformats.org/presentationml/2006/ole">
            <p:oleObj spid="_x0000_s38919" name="Формула" r:id="rId9" imgW="1485720" imgH="482400" progId="Equation.3">
              <p:embed/>
            </p:oleObj>
          </a:graphicData>
        </a:graphic>
      </p:graphicFrame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E6CA-A09A-443F-8FA8-B904E02F6D3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523220"/>
          </a:xfrm>
        </p:spPr>
        <p:txBody>
          <a:bodyPr>
            <a:spAutoFit/>
          </a:bodyPr>
          <a:lstStyle/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Детерминированная модель задачи ОПП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-1" y="428604"/>
          <a:ext cx="9144002" cy="640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6315"/>
                <a:gridCol w="214314"/>
                <a:gridCol w="4143373"/>
              </a:tblGrid>
              <a:tr h="6286544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Обозначения</a:t>
                      </a:r>
                    </a:p>
                    <a:p>
                      <a:pPr algn="ctr"/>
                      <a:endParaRPr lang="ru-RU" sz="1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математические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ожидания и дисперсии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соответствующих</a:t>
                      </a:r>
                      <a:r>
                        <a:rPr lang="ru-RU" sz="18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случайных величин;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Symbol"/>
                        </a:rPr>
                        <a:t></a:t>
                      </a:r>
                      <a:r>
                        <a:rPr lang="en-US" sz="1800" b="0" i="1" kern="1200" baseline="-25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Symbol"/>
                        </a:rPr>
                        <a:t>i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− значение 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в нормальном законе распределения для заданного уровня,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Symbol"/>
                        </a:rPr>
                        <a:t>    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Symbol"/>
                        </a:rPr>
                        <a:t></a:t>
                      </a:r>
                      <a:r>
                        <a:rPr lang="en-US" sz="1800" b="0" i="1" kern="1200" baseline="-25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Symbol"/>
                        </a:rPr>
                        <a:t>i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−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вероятность соблюдения ограничения,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</a:t>
                      </a:r>
                      <a:r>
                        <a:rPr lang="en-US" sz="1800" b="0" i="1" kern="1200" baseline="-25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− величина дополнительного ресурса, необходимая для гарантированного выполнения плана при разных уровнях вероятности</a:t>
                      </a:r>
                    </a:p>
                    <a:p>
                      <a:pPr lvl="0" indent="457200"/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Детерминированный эквивалент задачи ОПП отличается от задачи ЛП тем, что</a:t>
                      </a:r>
                    </a:p>
                    <a:p>
                      <a:pPr indent="457200"/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1). Выполнен переход от значений детерминированных величин  к математическим ожиданиям случайных величин.</a:t>
                      </a:r>
                    </a:p>
                    <a:p>
                      <a:pPr indent="457200"/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2). Во всех ограничениях введена величина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</a:t>
                      </a:r>
                      <a:r>
                        <a:rPr lang="en-US" sz="1800" b="0" i="1" kern="1200" baseline="-25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ru-RU" sz="1800" b="0" i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ru-RU" sz="18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позволяющая оценить дополнительный объем ресурса при заданном уровне вероятности, чтобы обеспечить необходимое значение прибыли компании.</a:t>
                      </a:r>
                      <a:endParaRPr lang="ru-RU" sz="18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Модель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Требуется определить вектор 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Х=(</a:t>
                      </a:r>
                      <a:r>
                        <a:rPr lang="ru-RU" sz="180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х</a:t>
                      </a:r>
                      <a:r>
                        <a:rPr lang="ru-RU" sz="1800" i="0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  <a:r>
                        <a:rPr lang="ru-RU" sz="180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х</a:t>
                      </a:r>
                      <a:r>
                        <a:rPr lang="ru-RU" sz="1800" i="0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,…,</a:t>
                      </a:r>
                      <a:r>
                        <a:rPr lang="ru-RU" sz="1800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800" i="1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х</a:t>
                      </a:r>
                      <a:r>
                        <a:rPr lang="en-US" sz="1800" i="0" kern="1200" baseline="-25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),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максимизирующий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прибыль компании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при следующих ограничениях:</a:t>
                      </a:r>
                    </a:p>
                    <a:p>
                      <a:pPr lvl="0"/>
                      <a:r>
                        <a:rPr lang="ru-RU" sz="180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1).</a:t>
                      </a:r>
                      <a:r>
                        <a:rPr lang="en-US" sz="180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80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i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</a:t>
                      </a:r>
                      <a:r>
                        <a:rPr lang="en-US" sz="180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i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материальному</a:t>
                      </a:r>
                      <a:r>
                        <a:rPr lang="en-US" sz="180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i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балансу</a:t>
                      </a:r>
                      <a:r>
                        <a:rPr lang="en-US" sz="180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ru-RU" sz="1800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lvl="0"/>
                      <a:endParaRPr lang="ru-RU" sz="1800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lvl="0"/>
                      <a:endParaRPr lang="en-US" sz="1800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lvl="0"/>
                      <a:r>
                        <a:rPr lang="ru-RU" sz="180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2). по ресурсам</a:t>
                      </a:r>
                    </a:p>
                    <a:p>
                      <a:pPr lvl="0"/>
                      <a:endParaRPr lang="ru-RU" sz="1800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lvl="0"/>
                      <a:endParaRPr lang="ru-RU" sz="1800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lvl="0"/>
                      <a:endParaRPr lang="ru-RU" sz="1800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lvl="0"/>
                      <a:endParaRPr lang="ru-RU" sz="1800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lvl="0"/>
                      <a:r>
                        <a:rPr lang="ru-RU" sz="180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ru-RU" sz="1800" i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lvl="0"/>
                      <a:r>
                        <a:rPr lang="ru-RU" sz="180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3). по мощности </a:t>
                      </a:r>
                    </a:p>
                    <a:p>
                      <a:pPr lvl="0"/>
                      <a:endParaRPr lang="ru-RU" sz="1800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lvl="0"/>
                      <a:endParaRPr lang="ru-RU" sz="1800" i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lvl="0"/>
                      <a:endParaRPr lang="ru-RU" sz="1800" i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lvl="0"/>
                      <a:r>
                        <a:rPr lang="ru-RU" sz="180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4).</a:t>
                      </a:r>
                      <a:endParaRPr lang="ru-RU" sz="1800" i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295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295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5072065" y="1735905"/>
          <a:ext cx="3998909" cy="699320"/>
        </p:xfrm>
        <a:graphic>
          <a:graphicData uri="http://schemas.openxmlformats.org/presentationml/2006/ole">
            <p:oleObj spid="_x0000_s39942" name="Формула" r:id="rId4" imgW="2997000" imgH="507960" progId="Equation.3">
              <p:embed/>
            </p:oleObj>
          </a:graphicData>
        </a:graphic>
      </p:graphicFrame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5643570" y="3000372"/>
          <a:ext cx="2105868" cy="428628"/>
        </p:xfrm>
        <a:graphic>
          <a:graphicData uri="http://schemas.openxmlformats.org/presentationml/2006/ole">
            <p:oleObj spid="_x0000_s39943" name="Формула" r:id="rId5" imgW="1447560" imgH="291960" progId="Equation.3">
              <p:embed/>
            </p:oleObj>
          </a:graphicData>
        </a:graphic>
      </p:graphicFrame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69" name="Object 21"/>
          <p:cNvGraphicFramePr>
            <a:graphicFrameLocks noChangeAspect="1"/>
          </p:cNvGraphicFramePr>
          <p:nvPr/>
        </p:nvGraphicFramePr>
        <p:xfrm>
          <a:off x="5643569" y="5415231"/>
          <a:ext cx="2071703" cy="628910"/>
        </p:xfrm>
        <a:graphic>
          <a:graphicData uri="http://schemas.openxmlformats.org/presentationml/2006/ole">
            <p:oleObj spid="_x0000_s39945" name="Формула" r:id="rId6" imgW="1600200" imgH="482600" progId="Equation.3">
              <p:embed/>
            </p:oleObj>
          </a:graphicData>
        </a:graphic>
      </p:graphicFrame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71" name="Object 23"/>
          <p:cNvGraphicFramePr>
            <a:graphicFrameLocks noChangeAspect="1"/>
          </p:cNvGraphicFramePr>
          <p:nvPr/>
        </p:nvGraphicFramePr>
        <p:xfrm>
          <a:off x="5429255" y="6166266"/>
          <a:ext cx="1571637" cy="406006"/>
        </p:xfrm>
        <a:graphic>
          <a:graphicData uri="http://schemas.openxmlformats.org/presentationml/2006/ole">
            <p:oleObj spid="_x0000_s39946" name="Формула" r:id="rId7" imgW="1143000" imgH="292100" progId="Equation.3">
              <p:embed/>
            </p:oleObj>
          </a:graphicData>
        </a:graphic>
      </p:graphicFrame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142844" y="714356"/>
          <a:ext cx="4214842" cy="465612"/>
        </p:xfrm>
        <a:graphic>
          <a:graphicData uri="http://schemas.openxmlformats.org/presentationml/2006/ole">
            <p:oleObj spid="_x0000_s39947" name="Формула" r:id="rId8" imgW="2450880" imgH="266400" progId="Equation.3">
              <p:embed/>
            </p:oleObj>
          </a:graphicData>
        </a:graphic>
      </p:graphicFrame>
      <p:graphicFrame>
        <p:nvGraphicFramePr>
          <p:cNvPr id="39948" name="Object 12"/>
          <p:cNvGraphicFramePr>
            <a:graphicFrameLocks noChangeAspect="1"/>
          </p:cNvGraphicFramePr>
          <p:nvPr/>
        </p:nvGraphicFramePr>
        <p:xfrm>
          <a:off x="5281613" y="3743325"/>
          <a:ext cx="3433762" cy="1504950"/>
        </p:xfrm>
        <a:graphic>
          <a:graphicData uri="http://schemas.openxmlformats.org/presentationml/2006/ole">
            <p:oleObj spid="_x0000_s39948" name="Формула" r:id="rId9" imgW="2412720" imgH="1015920" progId="Equation.3">
              <p:embed/>
            </p:oleObj>
          </a:graphicData>
        </a:graphic>
      </p:graphicFrame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E6CA-A09A-443F-8FA8-B904E02F6D30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23220"/>
          </a:xfrm>
        </p:spPr>
        <p:txBody>
          <a:bodyPr>
            <a:spAutoFit/>
          </a:bodyPr>
          <a:lstStyle/>
          <a:p>
            <a:pPr lvl="0"/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Количественная оценка неопределенности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85720" y="642918"/>
          <a:ext cx="8429684" cy="603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979"/>
                <a:gridCol w="7867705"/>
              </a:tblGrid>
              <a:tr h="739073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1).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Относительное ухудшение 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β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целевой функции,  (</a:t>
                      </a:r>
                      <a:r>
                        <a:rPr lang="ru-RU" sz="1800" i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</a:t>
                      </a:r>
                      <a:r>
                        <a:rPr lang="ru-RU" sz="1800" kern="1200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и </a:t>
                      </a:r>
                      <a:r>
                        <a:rPr lang="ru-RU" sz="1800" i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– соответственно значения целевой функции при 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</a:t>
                      </a:r>
                      <a:r>
                        <a:rPr lang="en-US" sz="1800" b="0" i="1" kern="1200" baseline="-25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</a:t>
                      </a:r>
                      <a:r>
                        <a:rPr lang="en-US" sz="1800" b="0" i="1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=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</a:t>
                      </a:r>
                      <a:r>
                        <a:rPr lang="ru-RU" sz="180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и в задаче СТП).</a:t>
                      </a:r>
                    </a:p>
                    <a:p>
                      <a:pPr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8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8816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2). 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Относительное увеличение </a:t>
                      </a:r>
                      <a:r>
                        <a:rPr lang="el-GR" sz="180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γ</a:t>
                      </a:r>
                      <a:r>
                        <a:rPr lang="ru-RU" sz="180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ресурса (относительная плата за неопределенность)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при разных уровнях вероятности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7388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3).</a:t>
                      </a:r>
                      <a:endParaRPr lang="ru-RU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Относительное увеличение  </a:t>
                      </a:r>
                      <a:r>
                        <a:rPr lang="el-GR" sz="18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μ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 стоимости ресурса (относительная плата за неопределенность)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при разных уровнях вероятности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676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3071802" y="1428736"/>
          <a:ext cx="2970731" cy="500066"/>
        </p:xfrm>
        <a:graphic>
          <a:graphicData uri="http://schemas.openxmlformats.org/presentationml/2006/ole">
            <p:oleObj spid="_x0000_s29703" name="Формула" r:id="rId4" imgW="1600200" imgH="266400" progId="Equation.3">
              <p:embed/>
            </p:oleObj>
          </a:graphicData>
        </a:graphic>
      </p:graphicFrame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2428860" y="3106622"/>
          <a:ext cx="4143404" cy="1041110"/>
        </p:xfrm>
        <a:graphic>
          <a:graphicData uri="http://schemas.openxmlformats.org/presentationml/2006/ole">
            <p:oleObj spid="_x0000_s29705" name="Формула" r:id="rId5" imgW="1930320" imgH="482400" progId="Equation.3">
              <p:embed/>
            </p:oleObj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1214414" y="5214951"/>
          <a:ext cx="6964551" cy="1000132"/>
        </p:xfrm>
        <a:graphic>
          <a:graphicData uri="http://schemas.openxmlformats.org/presentationml/2006/ole">
            <p:oleObj spid="_x0000_s29706" name="Формула" r:id="rId6" imgW="3377880" imgH="482400" progId="Equation.3">
              <p:embed/>
            </p:oleObj>
          </a:graphicData>
        </a:graphic>
      </p:graphicFrame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E6CA-A09A-443F-8FA8-B904E02F6D30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523220"/>
          </a:xfrm>
        </p:spPr>
        <p:txBody>
          <a:bodyPr>
            <a:spAutoFit/>
          </a:bodyPr>
          <a:lstStyle/>
          <a:p>
            <a:r>
              <a:rPr lang="ru-RU" sz="2800" b="1" dirty="0">
                <a:latin typeface="Arial" pitchFamily="34" charset="0"/>
                <a:cs typeface="Arial" pitchFamily="34" charset="0"/>
              </a:rPr>
              <a:t>Уточнение модели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71480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Ограничения: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en-US" dirty="0" err="1" smtClean="0">
                <a:latin typeface="Arial" pitchFamily="34" charset="0"/>
                <a:cs typeface="Arial" pitchFamily="34" charset="0"/>
              </a:rPr>
              <a:t>по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материальному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балансу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endParaRPr lang="ru-RU" dirty="0">
              <a:latin typeface="Arial" pitchFamily="34" charset="0"/>
              <a:cs typeface="Arial" pitchFamily="34" charset="0"/>
            </a:endParaRPr>
          </a:p>
          <a:p>
            <a:pPr lvl="0"/>
            <a:endParaRPr lang="ru-RU" dirty="0">
              <a:latin typeface="Arial" pitchFamily="34" charset="0"/>
              <a:cs typeface="Arial" pitchFamily="34" charset="0"/>
            </a:endParaRPr>
          </a:p>
          <a:p>
            <a:pPr lvl="0"/>
            <a:endParaRPr lang="en-US" dirty="0"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ru-RU" dirty="0" smtClean="0">
                <a:latin typeface="Arial" pitchFamily="34" charset="0"/>
                <a:cs typeface="Arial" pitchFamily="34" charset="0"/>
              </a:rPr>
              <a:t>по мощности </a:t>
            </a:r>
          </a:p>
          <a:p>
            <a:pPr lvl="0" algn="ctr"/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endParaRPr lang="ru-RU" dirty="0">
              <a:latin typeface="Arial" pitchFamily="34" charset="0"/>
              <a:cs typeface="Arial" pitchFamily="34" charset="0"/>
            </a:endParaRPr>
          </a:p>
          <a:p>
            <a:pPr lvl="0" algn="ctr"/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ru-RU" dirty="0" smtClean="0">
                <a:latin typeface="Arial" pitchFamily="34" charset="0"/>
                <a:cs typeface="Arial" pitchFamily="34" charset="0"/>
              </a:rPr>
              <a:t>по ресурсам</a:t>
            </a:r>
          </a:p>
          <a:p>
            <a:pPr lvl="0" algn="ctr"/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endParaRPr lang="ru-RU" dirty="0">
              <a:latin typeface="Arial" pitchFamily="34" charset="0"/>
              <a:cs typeface="Arial" pitchFamily="34" charset="0"/>
            </a:endParaRPr>
          </a:p>
          <a:p>
            <a:pPr lvl="0" algn="ctr"/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endParaRPr lang="ru-RU" dirty="0">
              <a:latin typeface="Arial" pitchFamily="34" charset="0"/>
              <a:cs typeface="Arial" pitchFamily="34" charset="0"/>
            </a:endParaRPr>
          </a:p>
          <a:p>
            <a:pPr lvl="0" algn="ctr"/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endParaRPr lang="ru-RU" dirty="0">
              <a:latin typeface="Arial" pitchFamily="34" charset="0"/>
              <a:cs typeface="Arial" pitchFamily="34" charset="0"/>
            </a:endParaRPr>
          </a:p>
          <a:p>
            <a:pPr lvl="0" algn="ctr"/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lvl="0" algn="ctr"/>
            <a:endParaRPr lang="ru-RU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ru-RU" dirty="0" smtClean="0">
                <a:latin typeface="Arial" pitchFamily="34" charset="0"/>
                <a:cs typeface="Arial" pitchFamily="34" charset="0"/>
              </a:rPr>
              <a:t>	Совокупные доходы		          Совокупные затраты         Прибыль</a:t>
            </a:r>
          </a:p>
          <a:p>
            <a:pPr lvl="0"/>
            <a:endParaRPr lang="ru-RU" dirty="0">
              <a:latin typeface="Arial" pitchFamily="34" charset="0"/>
              <a:cs typeface="Arial" pitchFamily="34" charset="0"/>
            </a:endParaRPr>
          </a:p>
          <a:p>
            <a:pPr lvl="0"/>
            <a:endParaRPr lang="ru-RU" dirty="0">
              <a:latin typeface="Arial" pitchFamily="34" charset="0"/>
              <a:cs typeface="Arial" pitchFamily="34" charset="0"/>
            </a:endParaRPr>
          </a:p>
          <a:p>
            <a:pPr lvl="0"/>
            <a:endParaRPr lang="ru-RU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881098" y="2357430"/>
          <a:ext cx="5334108" cy="642942"/>
        </p:xfrm>
        <a:graphic>
          <a:graphicData uri="http://schemas.openxmlformats.org/presentationml/2006/ole">
            <p:oleObj spid="_x0000_s23555" name="Формула" r:id="rId4" imgW="4508280" imgH="520560" progId="Equation.3">
              <p:embed/>
            </p:oleObj>
          </a:graphicData>
        </a:graphic>
      </p:graphicFrame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641349" y="3429000"/>
          <a:ext cx="6867683" cy="1884376"/>
        </p:xfrm>
        <a:graphic>
          <a:graphicData uri="http://schemas.openxmlformats.org/presentationml/2006/ole">
            <p:oleObj spid="_x0000_s23557" name="Формула" r:id="rId5" imgW="7137360" imgH="1866600" progId="Equation.3">
              <p:embed/>
            </p:oleObj>
          </a:graphicData>
        </a:graphic>
      </p:graphicFrame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60707" y="5845176"/>
          <a:ext cx="8940449" cy="655658"/>
        </p:xfrm>
        <a:graphic>
          <a:graphicData uri="http://schemas.openxmlformats.org/presentationml/2006/ole">
            <p:oleObj spid="_x0000_s23561" name="Формула" r:id="rId6" imgW="7937280" imgH="545760" progId="Equation.3">
              <p:embed/>
            </p:oleObj>
          </a:graphicData>
        </a:graphic>
      </p:graphicFrame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917575" y="1214438"/>
          <a:ext cx="7092950" cy="777875"/>
        </p:xfrm>
        <a:graphic>
          <a:graphicData uri="http://schemas.openxmlformats.org/presentationml/2006/ole">
            <p:oleObj spid="_x0000_s23562" name="Формула" r:id="rId7" imgW="7099200" imgH="787320" progId="Equation.3">
              <p:embed/>
            </p:oleObj>
          </a:graphicData>
        </a:graphic>
      </p:graphicFrame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E6CA-A09A-443F-8FA8-B904E02F6D30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23220"/>
          </a:xfrm>
        </p:spPr>
        <p:txBody>
          <a:bodyPr>
            <a:spAutoFit/>
          </a:bodyPr>
          <a:lstStyle/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Программный продукт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 t="26690" r="43750" b="15715"/>
          <a:stretch>
            <a:fillRect/>
          </a:stretch>
        </p:blipFill>
        <p:spPr bwMode="auto">
          <a:xfrm>
            <a:off x="142844" y="571480"/>
            <a:ext cx="3857620" cy="2928958"/>
          </a:xfrm>
          <a:prstGeom prst="rect">
            <a:avLst/>
          </a:prstGeom>
          <a:noFill/>
          <a:ln w="28575" cmpd="thickThin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/>
          <a:srcRect t="18095" r="17978" b="33273"/>
          <a:stretch>
            <a:fillRect/>
          </a:stretch>
        </p:blipFill>
        <p:spPr bwMode="auto">
          <a:xfrm>
            <a:off x="3786182" y="785794"/>
            <a:ext cx="5214942" cy="3071834"/>
          </a:xfrm>
          <a:prstGeom prst="rect">
            <a:avLst/>
          </a:prstGeom>
          <a:noFill/>
          <a:ln w="317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5"/>
          <a:srcRect t="21622"/>
          <a:stretch>
            <a:fillRect/>
          </a:stretch>
        </p:blipFill>
        <p:spPr bwMode="auto">
          <a:xfrm>
            <a:off x="0" y="2714596"/>
            <a:ext cx="6821608" cy="4143404"/>
          </a:xfrm>
          <a:prstGeom prst="rect">
            <a:avLst/>
          </a:prstGeom>
          <a:noFill/>
          <a:ln w="2540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C6B2E6CA-A09A-443F-8FA8-B904E02F6D30}" type="slidenum">
              <a:rPr lang="ru-RU" b="1" smtClean="0"/>
              <a:pPr/>
              <a:t>9</a:t>
            </a:fld>
            <a:endParaRPr lang="ru-RU" b="1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6"/>
          <a:srcRect t="23911" b="28266"/>
          <a:stretch>
            <a:fillRect/>
          </a:stretch>
        </p:blipFill>
        <p:spPr bwMode="auto">
          <a:xfrm>
            <a:off x="5000628" y="3929066"/>
            <a:ext cx="3707228" cy="2428892"/>
          </a:xfrm>
          <a:prstGeom prst="rect">
            <a:avLst/>
          </a:prstGeom>
          <a:noFill/>
          <a:ln w="2540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</TotalTime>
  <Words>1623</Words>
  <Application>Microsoft Office PowerPoint</Application>
  <PresentationFormat>Экран (4:3)</PresentationFormat>
  <Paragraphs>222</Paragraphs>
  <Slides>13</Slides>
  <Notes>12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Тема Office</vt:lpstr>
      <vt:lpstr>Формула</vt:lpstr>
      <vt:lpstr>Microsoft Equation 3.0</vt:lpstr>
      <vt:lpstr>ТЕМА  Оптимизация производственной программы предприятия в условиях неопределенности </vt:lpstr>
      <vt:lpstr>Цель</vt:lpstr>
      <vt:lpstr>Система производственных планов предприятия</vt:lpstr>
      <vt:lpstr>Постановка задачи</vt:lpstr>
      <vt:lpstr>Стохастическая модель задачи ОПП</vt:lpstr>
      <vt:lpstr>Детерминированная модель задачи ОПП</vt:lpstr>
      <vt:lpstr>Количественная оценка неопределенности</vt:lpstr>
      <vt:lpstr>Уточнение модели</vt:lpstr>
      <vt:lpstr>Программный продукт</vt:lpstr>
      <vt:lpstr>Слайд 10</vt:lpstr>
      <vt:lpstr>Оценка дополнительного объема каждого вида ресурса</vt:lpstr>
      <vt:lpstr>Слайд 12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Lara</dc:creator>
  <cp:lastModifiedBy>home_pc</cp:lastModifiedBy>
  <cp:revision>180</cp:revision>
  <dcterms:created xsi:type="dcterms:W3CDTF">2013-05-29T14:48:05Z</dcterms:created>
  <dcterms:modified xsi:type="dcterms:W3CDTF">2013-09-30T08:31:16Z</dcterms:modified>
</cp:coreProperties>
</file>