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4f40cfc6f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04f40cfc6f_2_1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4f40cfc6f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104f40cfc6f_2_1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4f40cfc6f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04f40cfc6f_2_1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4f40cfc6f_2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04f40cfc6f_2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4f40cfc6f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04f40cfc6f_2_20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4f40cfc6f_2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104f40cfc6f_2_20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4f40cfc6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04f40cfc6f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4f40cfc6f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104f40cfc6f_2_1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4f40cfc6f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104f40cfc6f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4f40cfc6f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04f40cfc6f_2_1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4f40cfc6f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104f40cfc6f_2_1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4f40cfc6f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04f40cfc6f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4f40cfc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4f40cfc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4f40cfc6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4f40cfc6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59" name="Google Shape;59;p14"/>
          <p:cNvSpPr txBox="1">
            <a:spLocks noGrp="1"/>
          </p:cNvSpPr>
          <p:nvPr>
            <p:ph type="ctrTitle"/>
          </p:nvPr>
        </p:nvSpPr>
        <p:spPr>
          <a:xfrm>
            <a:off x="1028700" y="1352554"/>
            <a:ext cx="7086600" cy="136882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028700" y="2724151"/>
            <a:ext cx="7086600" cy="5143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1"/>
              </a:buClr>
              <a:buSzPts val="1500"/>
              <a:buNone/>
              <a:defRPr sz="15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61" name="Google Shape;61;p14"/>
          <p:cNvSpPr txBox="1">
            <a:spLocks noGrp="1"/>
          </p:cNvSpPr>
          <p:nvPr>
            <p:ph type="dt" idx="10"/>
          </p:nvPr>
        </p:nvSpPr>
        <p:spPr>
          <a:xfrm>
            <a:off x="5932171" y="3235746"/>
            <a:ext cx="2183130" cy="28098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028700" y="3242884"/>
            <a:ext cx="4800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6057900" y="10731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67" name="Google Shape;67;p15"/>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0"/>
        <p:cNvGrpSpPr/>
        <p:nvPr/>
      </p:nvGrpSpPr>
      <p:grpSpPr>
        <a:xfrm>
          <a:off x="0" y="0"/>
          <a:ext cx="0" cy="0"/>
          <a:chOff x="0" y="0"/>
          <a:chExt cx="0" cy="0"/>
        </a:xfrm>
      </p:grpSpPr>
      <p:pic>
        <p:nvPicPr>
          <p:cNvPr id="71" name="Google Shape;71;p16"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72" name="Google Shape;72;p16"/>
          <p:cNvSpPr txBox="1">
            <a:spLocks noGrp="1"/>
          </p:cNvSpPr>
          <p:nvPr>
            <p:ph type="title"/>
          </p:nvPr>
        </p:nvSpPr>
        <p:spPr>
          <a:xfrm>
            <a:off x="514350" y="565150"/>
            <a:ext cx="8115299" cy="2101451"/>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3000"/>
              <a:buFont typeface="Century Gothic"/>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6"/>
          <p:cNvSpPr txBox="1">
            <a:spLocks noGrp="1"/>
          </p:cNvSpPr>
          <p:nvPr>
            <p:ph type="body" idx="1"/>
          </p:nvPr>
        </p:nvSpPr>
        <p:spPr>
          <a:xfrm>
            <a:off x="768350" y="2731294"/>
            <a:ext cx="7867650" cy="716756"/>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1"/>
              </a:buClr>
              <a:buSzPts val="1700"/>
              <a:buNone/>
              <a:defRPr sz="1700">
                <a:solidFill>
                  <a:schemeClr val="lt1"/>
                </a:solidFill>
              </a:defRPr>
            </a:lvl1pPr>
            <a:lvl2pPr marL="914400" lvl="1" indent="-228600" algn="l">
              <a:lnSpc>
                <a:spcPct val="90000"/>
              </a:lnSpc>
              <a:spcBef>
                <a:spcPts val="400"/>
              </a:spcBef>
              <a:spcAft>
                <a:spcPts val="0"/>
              </a:spcAft>
              <a:buClr>
                <a:schemeClr val="lt1"/>
              </a:buClr>
              <a:buSzPts val="1500"/>
              <a:buNone/>
              <a:defRPr sz="1500">
                <a:solidFill>
                  <a:schemeClr val="lt1"/>
                </a:solidFill>
              </a:defRPr>
            </a:lvl2pPr>
            <a:lvl3pPr marL="1371600" lvl="2" indent="-228600" algn="l">
              <a:lnSpc>
                <a:spcPct val="90000"/>
              </a:lnSpc>
              <a:spcBef>
                <a:spcPts val="400"/>
              </a:spcBef>
              <a:spcAft>
                <a:spcPts val="0"/>
              </a:spcAft>
              <a:buClr>
                <a:schemeClr val="lt1"/>
              </a:buClr>
              <a:buSzPts val="1400"/>
              <a:buNone/>
              <a:defRPr sz="1400">
                <a:solidFill>
                  <a:schemeClr val="lt1"/>
                </a:solidFill>
              </a:defRPr>
            </a:lvl3pPr>
            <a:lvl4pPr marL="1828800" lvl="3" indent="-228600" algn="l">
              <a:lnSpc>
                <a:spcPct val="90000"/>
              </a:lnSpc>
              <a:spcBef>
                <a:spcPts val="400"/>
              </a:spcBef>
              <a:spcAft>
                <a:spcPts val="0"/>
              </a:spcAft>
              <a:buClr>
                <a:schemeClr val="lt1"/>
              </a:buClr>
              <a:buSzPts val="1200"/>
              <a:buNone/>
              <a:defRPr sz="1200">
                <a:solidFill>
                  <a:schemeClr val="lt1"/>
                </a:solidFill>
              </a:defRPr>
            </a:lvl4pPr>
            <a:lvl5pPr marL="2286000" lvl="4" indent="-228600" algn="l">
              <a:lnSpc>
                <a:spcPct val="90000"/>
              </a:lnSpc>
              <a:spcBef>
                <a:spcPts val="400"/>
              </a:spcBef>
              <a:spcAft>
                <a:spcPts val="0"/>
              </a:spcAft>
              <a:buClr>
                <a:schemeClr val="lt1"/>
              </a:buClr>
              <a:buSzPts val="1200"/>
              <a:buNone/>
              <a:defRPr sz="1200">
                <a:solidFill>
                  <a:schemeClr val="lt1"/>
                </a:solidFill>
              </a:defRPr>
            </a:lvl5pPr>
            <a:lvl6pPr marL="2743200" lvl="5" indent="-228600" algn="l">
              <a:lnSpc>
                <a:spcPct val="90000"/>
              </a:lnSpc>
              <a:spcBef>
                <a:spcPts val="400"/>
              </a:spcBef>
              <a:spcAft>
                <a:spcPts val="0"/>
              </a:spcAft>
              <a:buClr>
                <a:schemeClr val="lt1"/>
              </a:buClr>
              <a:buSzPts val="1200"/>
              <a:buNone/>
              <a:defRPr sz="1200">
                <a:solidFill>
                  <a:schemeClr val="lt1"/>
                </a:solidFill>
              </a:defRPr>
            </a:lvl6pPr>
            <a:lvl7pPr marL="3200400" lvl="6" indent="-228600" algn="l">
              <a:lnSpc>
                <a:spcPct val="90000"/>
              </a:lnSpc>
              <a:spcBef>
                <a:spcPts val="400"/>
              </a:spcBef>
              <a:spcAft>
                <a:spcPts val="0"/>
              </a:spcAft>
              <a:buClr>
                <a:schemeClr val="lt1"/>
              </a:buClr>
              <a:buSzPts val="1200"/>
              <a:buNone/>
              <a:defRPr sz="1200">
                <a:solidFill>
                  <a:schemeClr val="lt1"/>
                </a:solidFill>
              </a:defRPr>
            </a:lvl7pPr>
            <a:lvl8pPr marL="3657600" lvl="7" indent="-228600" algn="l">
              <a:lnSpc>
                <a:spcPct val="90000"/>
              </a:lnSpc>
              <a:spcBef>
                <a:spcPts val="400"/>
              </a:spcBef>
              <a:spcAft>
                <a:spcPts val="0"/>
              </a:spcAft>
              <a:buClr>
                <a:schemeClr val="lt1"/>
              </a:buClr>
              <a:buSzPts val="1200"/>
              <a:buNone/>
              <a:defRPr sz="1200">
                <a:solidFill>
                  <a:schemeClr val="lt1"/>
                </a:solidFill>
              </a:defRPr>
            </a:lvl8pPr>
            <a:lvl9pPr marL="4114800" lvl="8" indent="-228600" algn="l">
              <a:lnSpc>
                <a:spcPct val="90000"/>
              </a:lnSpc>
              <a:spcBef>
                <a:spcPts val="400"/>
              </a:spcBef>
              <a:spcAft>
                <a:spcPts val="0"/>
              </a:spcAft>
              <a:buClr>
                <a:schemeClr val="lt1"/>
              </a:buClr>
              <a:buSzPts val="1200"/>
              <a:buNone/>
              <a:defRPr sz="1200">
                <a:solidFill>
                  <a:schemeClr val="lt1"/>
                </a:solidFill>
              </a:defRPr>
            </a:lvl9pPr>
          </a:lstStyle>
          <a:p>
            <a:endParaRPr/>
          </a:p>
        </p:txBody>
      </p:sp>
      <p:sp>
        <p:nvSpPr>
          <p:cNvPr id="74" name="Google Shape;74;p16"/>
          <p:cNvSpPr txBox="1">
            <a:spLocks noGrp="1"/>
          </p:cNvSpPr>
          <p:nvPr>
            <p:ph type="dt" idx="10"/>
          </p:nvPr>
        </p:nvSpPr>
        <p:spPr>
          <a:xfrm>
            <a:off x="5860839" y="285750"/>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ftr" idx="11"/>
          </p:nvPr>
        </p:nvSpPr>
        <p:spPr>
          <a:xfrm>
            <a:off x="514350" y="285751"/>
            <a:ext cx="5243619" cy="27304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8146839" y="285750"/>
            <a:ext cx="48281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514350" y="1645919"/>
            <a:ext cx="4000500" cy="301809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0" name="Google Shape;80;p17"/>
          <p:cNvSpPr txBox="1">
            <a:spLocks noGrp="1"/>
          </p:cNvSpPr>
          <p:nvPr>
            <p:ph type="body" idx="2"/>
          </p:nvPr>
        </p:nvSpPr>
        <p:spPr>
          <a:xfrm>
            <a:off x="4629150" y="1645919"/>
            <a:ext cx="4000500" cy="301809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1" name="Google Shape;81;p17"/>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171700" y="571500"/>
            <a:ext cx="6457950" cy="971550"/>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685807" y="1637851"/>
            <a:ext cx="3809993"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1"/>
              </a:buClr>
              <a:buSzPts val="2100"/>
              <a:buNone/>
              <a:defRPr sz="21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87" name="Google Shape;87;p18"/>
          <p:cNvSpPr txBox="1">
            <a:spLocks noGrp="1"/>
          </p:cNvSpPr>
          <p:nvPr>
            <p:ph type="body" idx="2"/>
          </p:nvPr>
        </p:nvSpPr>
        <p:spPr>
          <a:xfrm>
            <a:off x="514350" y="2349500"/>
            <a:ext cx="3983831" cy="231451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8" name="Google Shape;88;p18"/>
          <p:cNvSpPr txBox="1">
            <a:spLocks noGrp="1"/>
          </p:cNvSpPr>
          <p:nvPr>
            <p:ph type="body" idx="3"/>
          </p:nvPr>
        </p:nvSpPr>
        <p:spPr>
          <a:xfrm>
            <a:off x="4800600" y="1637851"/>
            <a:ext cx="382905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1"/>
              </a:buClr>
              <a:buSzPts val="2100"/>
              <a:buNone/>
              <a:defRPr sz="21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89" name="Google Shape;89;p18"/>
          <p:cNvSpPr txBox="1">
            <a:spLocks noGrp="1"/>
          </p:cNvSpPr>
          <p:nvPr>
            <p:ph type="body" idx="4"/>
          </p:nvPr>
        </p:nvSpPr>
        <p:spPr>
          <a:xfrm>
            <a:off x="4629150" y="2349500"/>
            <a:ext cx="4000500" cy="231451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0" name="Google Shape;90;p18"/>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8"/>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19"/>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9"/>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514350" y="1143000"/>
            <a:ext cx="3086100"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1"/>
          <p:cNvSpPr txBox="1">
            <a:spLocks noGrp="1"/>
          </p:cNvSpPr>
          <p:nvPr>
            <p:ph type="body" idx="1"/>
          </p:nvPr>
        </p:nvSpPr>
        <p:spPr>
          <a:xfrm>
            <a:off x="3746687" y="560069"/>
            <a:ext cx="4882964" cy="4103944"/>
          </a:xfrm>
          <a:prstGeom prst="rect">
            <a:avLst/>
          </a:prstGeom>
          <a:noFill/>
          <a:ln>
            <a:noFill/>
          </a:ln>
        </p:spPr>
        <p:txBody>
          <a:bodyPr spcFirstLastPara="1" wrap="square" lIns="68575" tIns="34275" rIns="68575" bIns="34275" anchor="ctr"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05" name="Google Shape;105;p21"/>
          <p:cNvSpPr txBox="1">
            <a:spLocks noGrp="1"/>
          </p:cNvSpPr>
          <p:nvPr>
            <p:ph type="body" idx="2"/>
          </p:nvPr>
        </p:nvSpPr>
        <p:spPr>
          <a:xfrm>
            <a:off x="514350" y="2343149"/>
            <a:ext cx="3086100" cy="232086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06" name="Google Shape;106;p21"/>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1"/>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514350" y="1143000"/>
            <a:ext cx="5154930"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1" name="Google Shape;111;p22"/>
          <p:cNvSpPr>
            <a:spLocks noGrp="1"/>
          </p:cNvSpPr>
          <p:nvPr>
            <p:ph type="pic" idx="2"/>
          </p:nvPr>
        </p:nvSpPr>
        <p:spPr>
          <a:xfrm>
            <a:off x="5895929" y="563431"/>
            <a:ext cx="2733721" cy="4100582"/>
          </a:xfrm>
          <a:prstGeom prst="rect">
            <a:avLst/>
          </a:prstGeom>
          <a:noFill/>
          <a:ln>
            <a:noFill/>
          </a:ln>
        </p:spPr>
      </p:sp>
      <p:sp>
        <p:nvSpPr>
          <p:cNvPr id="112" name="Google Shape;112;p22"/>
          <p:cNvSpPr txBox="1">
            <a:spLocks noGrp="1"/>
          </p:cNvSpPr>
          <p:nvPr>
            <p:ph type="body" idx="1"/>
          </p:nvPr>
        </p:nvSpPr>
        <p:spPr>
          <a:xfrm>
            <a:off x="514350" y="2343149"/>
            <a:ext cx="5154930" cy="232086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13" name="Google Shape;113;p22"/>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2"/>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514333" y="3523020"/>
            <a:ext cx="8116525" cy="614516"/>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3"/>
          <p:cNvSpPr>
            <a:spLocks noGrp="1"/>
          </p:cNvSpPr>
          <p:nvPr>
            <p:ph type="pic" idx="2"/>
          </p:nvPr>
        </p:nvSpPr>
        <p:spPr>
          <a:xfrm>
            <a:off x="511295" y="706079"/>
            <a:ext cx="8116380" cy="2608621"/>
          </a:xfrm>
          <a:prstGeom prst="rect">
            <a:avLst/>
          </a:prstGeom>
          <a:noFill/>
          <a:ln>
            <a:noFill/>
          </a:ln>
        </p:spPr>
      </p:sp>
      <p:sp>
        <p:nvSpPr>
          <p:cNvPr id="119" name="Google Shape;119;p23"/>
          <p:cNvSpPr txBox="1">
            <a:spLocks noGrp="1"/>
          </p:cNvSpPr>
          <p:nvPr>
            <p:ph type="body" idx="1"/>
          </p:nvPr>
        </p:nvSpPr>
        <p:spPr>
          <a:xfrm>
            <a:off x="514350" y="4137536"/>
            <a:ext cx="8115300" cy="526477"/>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20" name="Google Shape;120;p23"/>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3"/>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23"/>
        <p:cNvGrpSpPr/>
        <p:nvPr/>
      </p:nvGrpSpPr>
      <p:grpSpPr>
        <a:xfrm>
          <a:off x="0" y="0"/>
          <a:ext cx="0" cy="0"/>
          <a:chOff x="0" y="0"/>
          <a:chExt cx="0" cy="0"/>
        </a:xfrm>
      </p:grpSpPr>
      <p:pic>
        <p:nvPicPr>
          <p:cNvPr id="124" name="Google Shape;124;p24"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125" name="Google Shape;125;p24"/>
          <p:cNvSpPr txBox="1">
            <a:spLocks noGrp="1"/>
          </p:cNvSpPr>
          <p:nvPr>
            <p:ph type="title"/>
          </p:nvPr>
        </p:nvSpPr>
        <p:spPr>
          <a:xfrm>
            <a:off x="514350" y="565149"/>
            <a:ext cx="8115300" cy="210185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a:off x="768350" y="2736850"/>
            <a:ext cx="7597887" cy="7493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27" name="Google Shape;127;p24"/>
          <p:cNvSpPr txBox="1">
            <a:spLocks noGrp="1"/>
          </p:cNvSpPr>
          <p:nvPr>
            <p:ph type="dt" idx="10"/>
          </p:nvPr>
        </p:nvSpPr>
        <p:spPr>
          <a:xfrm>
            <a:off x="5860839" y="285750"/>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4"/>
          <p:cNvSpPr txBox="1">
            <a:spLocks noGrp="1"/>
          </p:cNvSpPr>
          <p:nvPr>
            <p:ph type="ftr" idx="11"/>
          </p:nvPr>
        </p:nvSpPr>
        <p:spPr>
          <a:xfrm>
            <a:off x="514350" y="284956"/>
            <a:ext cx="524361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4"/>
          <p:cNvSpPr txBox="1">
            <a:spLocks noGrp="1"/>
          </p:cNvSpPr>
          <p:nvPr>
            <p:ph type="sldNum" idx="12"/>
          </p:nvPr>
        </p:nvSpPr>
        <p:spPr>
          <a:xfrm>
            <a:off x="8146839" y="285750"/>
            <a:ext cx="48281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30"/>
        <p:cNvGrpSpPr/>
        <p:nvPr/>
      </p:nvGrpSpPr>
      <p:grpSpPr>
        <a:xfrm>
          <a:off x="0" y="0"/>
          <a:ext cx="0" cy="0"/>
          <a:chOff x="0" y="0"/>
          <a:chExt cx="0" cy="0"/>
        </a:xfrm>
      </p:grpSpPr>
      <p:pic>
        <p:nvPicPr>
          <p:cNvPr id="131" name="Google Shape;131;p25"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132" name="Google Shape;132;p25"/>
          <p:cNvSpPr txBox="1">
            <a:spLocks noGrp="1"/>
          </p:cNvSpPr>
          <p:nvPr>
            <p:ph type="title"/>
          </p:nvPr>
        </p:nvSpPr>
        <p:spPr>
          <a:xfrm>
            <a:off x="768350" y="565150"/>
            <a:ext cx="7613650" cy="1953371"/>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5"/>
          <p:cNvSpPr txBox="1">
            <a:spLocks noGrp="1"/>
          </p:cNvSpPr>
          <p:nvPr>
            <p:ph type="body" idx="1"/>
          </p:nvPr>
        </p:nvSpPr>
        <p:spPr>
          <a:xfrm>
            <a:off x="977899" y="2524167"/>
            <a:ext cx="7194552" cy="33333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34" name="Google Shape;134;p25"/>
          <p:cNvSpPr txBox="1">
            <a:spLocks noGrp="1"/>
          </p:cNvSpPr>
          <p:nvPr>
            <p:ph type="body" idx="2"/>
          </p:nvPr>
        </p:nvSpPr>
        <p:spPr>
          <a:xfrm>
            <a:off x="768350" y="2969897"/>
            <a:ext cx="7613650" cy="509903"/>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35" name="Google Shape;135;p25"/>
          <p:cNvSpPr txBox="1">
            <a:spLocks noGrp="1"/>
          </p:cNvSpPr>
          <p:nvPr>
            <p:ph type="dt" idx="10"/>
          </p:nvPr>
        </p:nvSpPr>
        <p:spPr>
          <a:xfrm>
            <a:off x="5860839" y="285750"/>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5"/>
          <p:cNvSpPr txBox="1">
            <a:spLocks noGrp="1"/>
          </p:cNvSpPr>
          <p:nvPr>
            <p:ph type="ftr" idx="11"/>
          </p:nvPr>
        </p:nvSpPr>
        <p:spPr>
          <a:xfrm>
            <a:off x="514350" y="284956"/>
            <a:ext cx="524361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5"/>
          <p:cNvSpPr txBox="1">
            <a:spLocks noGrp="1"/>
          </p:cNvSpPr>
          <p:nvPr>
            <p:ph type="sldNum" idx="12"/>
          </p:nvPr>
        </p:nvSpPr>
        <p:spPr>
          <a:xfrm>
            <a:off x="8146839" y="285750"/>
            <a:ext cx="48281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25"/>
          <p:cNvSpPr txBox="1"/>
          <p:nvPr/>
        </p:nvSpPr>
        <p:spPr>
          <a:xfrm>
            <a:off x="357188" y="700088"/>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6000"/>
              <a:buFont typeface="Century Gothic"/>
              <a:buNone/>
            </a:pPr>
            <a:r>
              <a:rPr lang="en" sz="6000" b="0" i="0" u="none" strike="noStrike" cap="none">
                <a:solidFill>
                  <a:schemeClr val="lt1"/>
                </a:solidFill>
                <a:latin typeface="Century Gothic"/>
                <a:ea typeface="Century Gothic"/>
                <a:cs typeface="Century Gothic"/>
                <a:sym typeface="Century Gothic"/>
              </a:rPr>
              <a:t>“</a:t>
            </a:r>
            <a:endParaRPr sz="1100"/>
          </a:p>
        </p:txBody>
      </p:sp>
      <p:sp>
        <p:nvSpPr>
          <p:cNvPr id="139" name="Google Shape;139;p25"/>
          <p:cNvSpPr txBox="1"/>
          <p:nvPr/>
        </p:nvSpPr>
        <p:spPr>
          <a:xfrm>
            <a:off x="8238172" y="2025968"/>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Century Gothic"/>
              <a:buNone/>
            </a:pPr>
            <a:r>
              <a:rPr lang="en" sz="6000" b="0" i="0" u="none" strike="noStrike" cap="none">
                <a:solidFill>
                  <a:schemeClr val="lt1"/>
                </a:solidFill>
                <a:latin typeface="Century Gothic"/>
                <a:ea typeface="Century Gothic"/>
                <a:cs typeface="Century Gothic"/>
                <a:sym typeface="Century Gothic"/>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40"/>
        <p:cNvGrpSpPr/>
        <p:nvPr/>
      </p:nvGrpSpPr>
      <p:grpSpPr>
        <a:xfrm>
          <a:off x="0" y="0"/>
          <a:ext cx="0" cy="0"/>
          <a:chOff x="0" y="0"/>
          <a:chExt cx="0" cy="0"/>
        </a:xfrm>
      </p:grpSpPr>
      <p:pic>
        <p:nvPicPr>
          <p:cNvPr id="141" name="Google Shape;141;p26"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142" name="Google Shape;142;p26"/>
          <p:cNvSpPr txBox="1">
            <a:spLocks noGrp="1"/>
          </p:cNvSpPr>
          <p:nvPr>
            <p:ph type="title"/>
          </p:nvPr>
        </p:nvSpPr>
        <p:spPr>
          <a:xfrm>
            <a:off x="768371" y="843526"/>
            <a:ext cx="7609639" cy="1883876"/>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3" name="Google Shape;143;p26"/>
          <p:cNvSpPr txBox="1">
            <a:spLocks noGrp="1"/>
          </p:cNvSpPr>
          <p:nvPr>
            <p:ph type="body" idx="1"/>
          </p:nvPr>
        </p:nvSpPr>
        <p:spPr>
          <a:xfrm>
            <a:off x="768350" y="2736236"/>
            <a:ext cx="7608490" cy="74991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44" name="Google Shape;144;p26"/>
          <p:cNvSpPr txBox="1">
            <a:spLocks noGrp="1"/>
          </p:cNvSpPr>
          <p:nvPr>
            <p:ph type="dt" idx="10"/>
          </p:nvPr>
        </p:nvSpPr>
        <p:spPr>
          <a:xfrm>
            <a:off x="5860839" y="284162"/>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26"/>
          <p:cNvSpPr txBox="1">
            <a:spLocks noGrp="1"/>
          </p:cNvSpPr>
          <p:nvPr>
            <p:ph type="ftr" idx="11"/>
          </p:nvPr>
        </p:nvSpPr>
        <p:spPr>
          <a:xfrm>
            <a:off x="514350" y="284162"/>
            <a:ext cx="524361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6"/>
          <p:cNvSpPr txBox="1">
            <a:spLocks noGrp="1"/>
          </p:cNvSpPr>
          <p:nvPr>
            <p:ph type="sldNum" idx="12"/>
          </p:nvPr>
        </p:nvSpPr>
        <p:spPr>
          <a:xfrm>
            <a:off x="8146839" y="285750"/>
            <a:ext cx="48281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2171700" y="571499"/>
            <a:ext cx="6457949" cy="977900"/>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514350" y="1651560"/>
            <a:ext cx="2592324" cy="46299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50" name="Google Shape;150;p27"/>
          <p:cNvSpPr txBox="1">
            <a:spLocks noGrp="1"/>
          </p:cNvSpPr>
          <p:nvPr>
            <p:ph type="body" idx="2"/>
          </p:nvPr>
        </p:nvSpPr>
        <p:spPr>
          <a:xfrm>
            <a:off x="514349" y="2178424"/>
            <a:ext cx="2592324" cy="248559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51" name="Google Shape;151;p27"/>
          <p:cNvSpPr txBox="1">
            <a:spLocks noGrp="1"/>
          </p:cNvSpPr>
          <p:nvPr>
            <p:ph type="body" idx="3"/>
          </p:nvPr>
        </p:nvSpPr>
        <p:spPr>
          <a:xfrm>
            <a:off x="3276600" y="1651000"/>
            <a:ext cx="2592324" cy="4699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52" name="Google Shape;152;p27"/>
          <p:cNvSpPr txBox="1">
            <a:spLocks noGrp="1"/>
          </p:cNvSpPr>
          <p:nvPr>
            <p:ph type="body" idx="4"/>
          </p:nvPr>
        </p:nvSpPr>
        <p:spPr>
          <a:xfrm>
            <a:off x="3275143" y="2178050"/>
            <a:ext cx="2592324" cy="248596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53" name="Google Shape;153;p27"/>
          <p:cNvSpPr txBox="1">
            <a:spLocks noGrp="1"/>
          </p:cNvSpPr>
          <p:nvPr>
            <p:ph type="body" idx="5"/>
          </p:nvPr>
        </p:nvSpPr>
        <p:spPr>
          <a:xfrm>
            <a:off x="6038850" y="1644650"/>
            <a:ext cx="2592324" cy="4699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54" name="Google Shape;154;p27"/>
          <p:cNvSpPr txBox="1">
            <a:spLocks noGrp="1"/>
          </p:cNvSpPr>
          <p:nvPr>
            <p:ph type="body" idx="6"/>
          </p:nvPr>
        </p:nvSpPr>
        <p:spPr>
          <a:xfrm>
            <a:off x="6038851" y="2178424"/>
            <a:ext cx="2592324" cy="248559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55" name="Google Shape;155;p27"/>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27"/>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7"/>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171700" y="571500"/>
            <a:ext cx="6457949" cy="971550"/>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8"/>
          <p:cNvSpPr txBox="1">
            <a:spLocks noGrp="1"/>
          </p:cNvSpPr>
          <p:nvPr>
            <p:ph type="body" idx="1"/>
          </p:nvPr>
        </p:nvSpPr>
        <p:spPr>
          <a:xfrm>
            <a:off x="516464" y="3143250"/>
            <a:ext cx="2588687" cy="51207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1" name="Google Shape;161;p28"/>
          <p:cNvSpPr>
            <a:spLocks noGrp="1"/>
          </p:cNvSpPr>
          <p:nvPr>
            <p:ph type="pic" idx="2"/>
          </p:nvPr>
        </p:nvSpPr>
        <p:spPr>
          <a:xfrm>
            <a:off x="516464" y="1771650"/>
            <a:ext cx="2588687" cy="1143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2" name="Google Shape;162;p28"/>
          <p:cNvSpPr txBox="1">
            <a:spLocks noGrp="1"/>
          </p:cNvSpPr>
          <p:nvPr>
            <p:ph type="body" idx="3"/>
          </p:nvPr>
        </p:nvSpPr>
        <p:spPr>
          <a:xfrm>
            <a:off x="516464" y="3655323"/>
            <a:ext cx="2588687" cy="100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63" name="Google Shape;163;p28"/>
          <p:cNvSpPr txBox="1">
            <a:spLocks noGrp="1"/>
          </p:cNvSpPr>
          <p:nvPr>
            <p:ph type="body" idx="4"/>
          </p:nvPr>
        </p:nvSpPr>
        <p:spPr>
          <a:xfrm>
            <a:off x="3280697" y="3143250"/>
            <a:ext cx="2586701" cy="51207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4" name="Google Shape;164;p28"/>
          <p:cNvSpPr>
            <a:spLocks noGrp="1"/>
          </p:cNvSpPr>
          <p:nvPr>
            <p:ph type="pic" idx="5"/>
          </p:nvPr>
        </p:nvSpPr>
        <p:spPr>
          <a:xfrm>
            <a:off x="3280697" y="1771650"/>
            <a:ext cx="2586702" cy="1143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5" name="Google Shape;165;p28"/>
          <p:cNvSpPr txBox="1">
            <a:spLocks noGrp="1"/>
          </p:cNvSpPr>
          <p:nvPr>
            <p:ph type="body" idx="6"/>
          </p:nvPr>
        </p:nvSpPr>
        <p:spPr>
          <a:xfrm>
            <a:off x="3280698" y="3655322"/>
            <a:ext cx="2586701" cy="100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66" name="Google Shape;166;p28"/>
          <p:cNvSpPr txBox="1">
            <a:spLocks noGrp="1"/>
          </p:cNvSpPr>
          <p:nvPr>
            <p:ph type="body" idx="7"/>
          </p:nvPr>
        </p:nvSpPr>
        <p:spPr>
          <a:xfrm>
            <a:off x="6037298" y="3143250"/>
            <a:ext cx="2592352" cy="51207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7" name="Google Shape;167;p28"/>
          <p:cNvSpPr>
            <a:spLocks noGrp="1"/>
          </p:cNvSpPr>
          <p:nvPr>
            <p:ph type="pic" idx="8"/>
          </p:nvPr>
        </p:nvSpPr>
        <p:spPr>
          <a:xfrm>
            <a:off x="6037391" y="1771650"/>
            <a:ext cx="2585909" cy="1143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8" name="Google Shape;168;p28"/>
          <p:cNvSpPr txBox="1">
            <a:spLocks noGrp="1"/>
          </p:cNvSpPr>
          <p:nvPr>
            <p:ph type="body" idx="9"/>
          </p:nvPr>
        </p:nvSpPr>
        <p:spPr>
          <a:xfrm>
            <a:off x="6037298" y="3655321"/>
            <a:ext cx="2589334" cy="100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169" name="Google Shape;169;p28"/>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28"/>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28"/>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lvl1pPr lvl="0" algn="r">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4" name="Google Shape;174;p29"/>
          <p:cNvSpPr txBox="1">
            <a:spLocks noGrp="1"/>
          </p:cNvSpPr>
          <p:nvPr>
            <p:ph type="body" idx="1"/>
          </p:nvPr>
        </p:nvSpPr>
        <p:spPr>
          <a:xfrm rot="5400000">
            <a:off x="3062953" y="-902684"/>
            <a:ext cx="3018094" cy="8115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75" name="Google Shape;175;p29"/>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29"/>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29"/>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78"/>
        <p:cNvGrpSpPr/>
        <p:nvPr/>
      </p:nvGrpSpPr>
      <p:grpSpPr>
        <a:xfrm>
          <a:off x="0" y="0"/>
          <a:ext cx="0" cy="0"/>
          <a:chOff x="0" y="0"/>
          <a:chExt cx="0" cy="0"/>
        </a:xfrm>
      </p:grpSpPr>
      <p:pic>
        <p:nvPicPr>
          <p:cNvPr id="179" name="Google Shape;179;p30" descr="C0-HD-BTM.png"/>
          <p:cNvPicPr preferRelativeResize="0"/>
          <p:nvPr/>
        </p:nvPicPr>
        <p:blipFill rotWithShape="1">
          <a:blip r:embed="rId2">
            <a:alphaModFix/>
          </a:blip>
          <a:srcRect/>
          <a:stretch/>
        </p:blipFill>
        <p:spPr>
          <a:xfrm>
            <a:off x="0" y="3281363"/>
            <a:ext cx="9144000" cy="1862138"/>
          </a:xfrm>
          <a:prstGeom prst="rect">
            <a:avLst/>
          </a:prstGeom>
          <a:noFill/>
          <a:ln>
            <a:noFill/>
          </a:ln>
        </p:spPr>
      </p:pic>
      <p:sp>
        <p:nvSpPr>
          <p:cNvPr id="180" name="Google Shape;180;p30"/>
          <p:cNvSpPr txBox="1">
            <a:spLocks noGrp="1"/>
          </p:cNvSpPr>
          <p:nvPr>
            <p:ph type="title"/>
          </p:nvPr>
        </p:nvSpPr>
        <p:spPr>
          <a:xfrm rot="5400000">
            <a:off x="6394450" y="1250949"/>
            <a:ext cx="2927350" cy="154305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1" name="Google Shape;181;p30"/>
          <p:cNvSpPr txBox="1">
            <a:spLocks noGrp="1"/>
          </p:cNvSpPr>
          <p:nvPr>
            <p:ph type="body" idx="1"/>
          </p:nvPr>
        </p:nvSpPr>
        <p:spPr>
          <a:xfrm rot="5400000">
            <a:off x="2381250" y="-1054100"/>
            <a:ext cx="2927350" cy="615315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82" name="Google Shape;182;p30"/>
          <p:cNvSpPr txBox="1">
            <a:spLocks noGrp="1"/>
          </p:cNvSpPr>
          <p:nvPr>
            <p:ph type="dt" idx="10"/>
          </p:nvPr>
        </p:nvSpPr>
        <p:spPr>
          <a:xfrm>
            <a:off x="5860839" y="284956"/>
            <a:ext cx="218313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30"/>
          <p:cNvSpPr txBox="1">
            <a:spLocks noGrp="1"/>
          </p:cNvSpPr>
          <p:nvPr>
            <p:ph type="ftr" idx="11"/>
          </p:nvPr>
        </p:nvSpPr>
        <p:spPr>
          <a:xfrm>
            <a:off x="514350" y="285750"/>
            <a:ext cx="524361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4" name="Google Shape;184;p30"/>
          <p:cNvSpPr txBox="1">
            <a:spLocks noGrp="1"/>
          </p:cNvSpPr>
          <p:nvPr>
            <p:ph type="sldNum" idx="12"/>
          </p:nvPr>
        </p:nvSpPr>
        <p:spPr>
          <a:xfrm>
            <a:off x="8146839" y="285750"/>
            <a:ext cx="48281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pic>
        <p:nvPicPr>
          <p:cNvPr id="51" name="Google Shape;51;p13" descr="C0-HD-TOP.png"/>
          <p:cNvPicPr preferRelativeResize="0"/>
          <p:nvPr/>
        </p:nvPicPr>
        <p:blipFill rotWithShape="1">
          <a:blip r:embed="rId19">
            <a:alphaModFix/>
          </a:blip>
          <a:srcRect/>
          <a:stretch/>
        </p:blipFill>
        <p:spPr>
          <a:xfrm>
            <a:off x="0" y="0"/>
            <a:ext cx="9144000" cy="1081088"/>
          </a:xfrm>
          <a:prstGeom prst="rect">
            <a:avLst/>
          </a:prstGeom>
          <a:noFill/>
          <a:ln>
            <a:noFill/>
          </a:ln>
        </p:spPr>
      </p:pic>
      <p:sp>
        <p:nvSpPr>
          <p:cNvPr id="52" name="Google Shape;52;p13"/>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lvl1pPr marR="0" lvl="0" algn="r" rtl="0">
              <a:lnSpc>
                <a:spcPct val="90000"/>
              </a:lnSpc>
              <a:spcBef>
                <a:spcPts val="0"/>
              </a:spcBef>
              <a:spcAft>
                <a:spcPts val="0"/>
              </a:spcAft>
              <a:buClr>
                <a:schemeClr val="lt1"/>
              </a:buClr>
              <a:buSzPts val="3000"/>
              <a:buFont typeface="Century Gothic"/>
              <a:buNone/>
              <a:defRPr sz="3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lvl1pPr marL="457200" marR="0" lvl="0" indent="-336550" algn="l" rtl="0">
              <a:lnSpc>
                <a:spcPct val="90000"/>
              </a:lnSpc>
              <a:spcBef>
                <a:spcPts val="800"/>
              </a:spcBef>
              <a:spcAft>
                <a:spcPts val="0"/>
              </a:spcAft>
              <a:buClr>
                <a:schemeClr val="lt1"/>
              </a:buClr>
              <a:buSzPts val="1700"/>
              <a:buFont typeface="Arial"/>
              <a:buChar char="•"/>
              <a:defRPr sz="1700" b="0" i="0" u="none" strike="noStrike" cap="none">
                <a:solidFill>
                  <a:schemeClr val="lt1"/>
                </a:solidFill>
                <a:latin typeface="Century Gothic"/>
                <a:ea typeface="Century Gothic"/>
                <a:cs typeface="Century Gothic"/>
                <a:sym typeface="Century Gothic"/>
              </a:defRPr>
            </a:lvl1pPr>
            <a:lvl2pPr marL="914400" marR="0" lvl="1"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13"/>
          <p:cNvSpPr txBox="1">
            <a:spLocks noGrp="1"/>
          </p:cNvSpPr>
          <p:nvPr>
            <p:ph type="dt" idx="10"/>
          </p:nvPr>
        </p:nvSpPr>
        <p:spPr>
          <a:xfrm>
            <a:off x="6446520" y="4767263"/>
            <a:ext cx="2183130"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13"/>
          <p:cNvSpPr txBox="1">
            <a:spLocks noGrp="1"/>
          </p:cNvSpPr>
          <p:nvPr>
            <p:ph type="ftr" idx="11"/>
          </p:nvPr>
        </p:nvSpPr>
        <p:spPr>
          <a:xfrm>
            <a:off x="514350" y="4766884"/>
            <a:ext cx="58293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6" name="Google Shape;56;p13"/>
          <p:cNvSpPr txBox="1">
            <a:spLocks noGrp="1"/>
          </p:cNvSpPr>
          <p:nvPr>
            <p:ph type="sldNum" idx="12"/>
          </p:nvPr>
        </p:nvSpPr>
        <p:spPr>
          <a:xfrm>
            <a:off x="6572250" y="285750"/>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nutsvolts.com/magazine/article/555-monostable-circuits"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hyperlink" Target="https://il.farnell.com/stmicroelectronics/l78l05abz/ic-reg-ldo-5v-100ma-to-92/dp/1564312" TargetMode="External"/><Relationship Id="rId4" Type="http://schemas.openxmlformats.org/officeDocument/2006/relationships/hyperlink" Target="https://en.wikipedia.org/wiki/Transient-voltage-suppression_diode#/media/File:Transils-01.jpe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eams.microsoft.com/l/meetup-join/19%3ameeting_NWEwY2NmNzQtMDk5Zi00ZTE1LTg0YjMtNTRlZGU0YmIxMmRi%40thread.v2/0?context=%7b%22Tid%22%3a%22e05b6b3f-1980-4b24-8637-580771f44dee%22%2c%22Oid%22%3a%22044d0e61-d7b0-454a-ade1-eac4aa6d7230%22%7d" TargetMode="External"/><Relationship Id="rId2" Type="http://schemas.openxmlformats.org/officeDocument/2006/relationships/hyperlink" Target="https://www.youtube.com/watch?v=_R5slYda2v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a:off x="1028700" y="1352554"/>
            <a:ext cx="7086600" cy="1368822"/>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4500"/>
              <a:buFont typeface="Century Gothic"/>
              <a:buNone/>
            </a:pPr>
            <a:r>
              <a:rPr lang="en"/>
              <a:t>COOLING FAN PCB PROJECT</a:t>
            </a:r>
            <a:endParaRPr/>
          </a:p>
        </p:txBody>
      </p:sp>
      <p:sp>
        <p:nvSpPr>
          <p:cNvPr id="190" name="Google Shape;190;p31"/>
          <p:cNvSpPr txBox="1">
            <a:spLocks noGrp="1"/>
          </p:cNvSpPr>
          <p:nvPr>
            <p:ph type="subTitle" idx="1"/>
          </p:nvPr>
        </p:nvSpPr>
        <p:spPr>
          <a:xfrm>
            <a:off x="1028700" y="2724151"/>
            <a:ext cx="7086600" cy="51435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0"/>
              </a:spcBef>
              <a:spcAft>
                <a:spcPts val="0"/>
              </a:spcAft>
              <a:buClr>
                <a:schemeClr val="lt1"/>
              </a:buClr>
              <a:buSzPct val="100000"/>
              <a:buNone/>
            </a:pPr>
            <a:r>
              <a:rPr lang="en"/>
              <a:t>For Textron Aviation</a:t>
            </a:r>
            <a:br>
              <a:rPr lang="en"/>
            </a:br>
            <a:br>
              <a:rPr lang="en"/>
            </a:br>
            <a:r>
              <a:rPr lang="en"/>
              <a:t>Members: Ayham Sabra, Cody White, Melvin St. John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343025" y="564905"/>
            <a:ext cx="6457800" cy="969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3000"/>
              <a:buFont typeface="Century Gothic"/>
              <a:buNone/>
            </a:pPr>
            <a:r>
              <a:rPr lang="en"/>
              <a:t>SALLEN KEY FILTER</a:t>
            </a:r>
            <a:endParaRPr/>
          </a:p>
        </p:txBody>
      </p:sp>
      <p:sp>
        <p:nvSpPr>
          <p:cNvPr id="271" name="Google Shape;271;p40"/>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184150" algn="l" rtl="0">
              <a:lnSpc>
                <a:spcPct val="90000"/>
              </a:lnSpc>
              <a:spcBef>
                <a:spcPts val="0"/>
              </a:spcBef>
              <a:spcAft>
                <a:spcPts val="0"/>
              </a:spcAft>
              <a:buClr>
                <a:schemeClr val="lt1"/>
              </a:buClr>
              <a:buSzPts val="1700"/>
              <a:buChar char="•"/>
            </a:pPr>
            <a:r>
              <a:rPr lang="en"/>
              <a:t>Initial Low Pass</a:t>
            </a:r>
            <a:endParaRPr/>
          </a:p>
          <a:p>
            <a:pPr marL="520700" lvl="1" indent="-177800" algn="l" rtl="0">
              <a:lnSpc>
                <a:spcPct val="90000"/>
              </a:lnSpc>
              <a:spcBef>
                <a:spcPts val="0"/>
              </a:spcBef>
              <a:spcAft>
                <a:spcPts val="0"/>
              </a:spcAft>
              <a:buSzPts val="1400"/>
              <a:buChar char="•"/>
            </a:pPr>
            <a:r>
              <a:rPr lang="en"/>
              <a:t>RC circuit that cuts off the high frequencies in a signal.</a:t>
            </a:r>
            <a:endParaRPr/>
          </a:p>
          <a:p>
            <a:pPr marL="520700" lvl="1" indent="-177800" algn="l" rtl="0">
              <a:lnSpc>
                <a:spcPct val="90000"/>
              </a:lnSpc>
              <a:spcBef>
                <a:spcPts val="0"/>
              </a:spcBef>
              <a:spcAft>
                <a:spcPts val="0"/>
              </a:spcAft>
              <a:buSzPts val="1400"/>
              <a:buChar char="•"/>
            </a:pPr>
            <a:r>
              <a:rPr lang="en"/>
              <a:t>Used to offset the slower slew rate of the Op-amp in later stages</a:t>
            </a:r>
            <a:endParaRPr/>
          </a:p>
          <a:p>
            <a:pPr marL="177800" lvl="0" indent="-184150" algn="l" rtl="0">
              <a:lnSpc>
                <a:spcPct val="90000"/>
              </a:lnSpc>
              <a:spcBef>
                <a:spcPts val="800"/>
              </a:spcBef>
              <a:spcAft>
                <a:spcPts val="0"/>
              </a:spcAft>
              <a:buClr>
                <a:schemeClr val="lt1"/>
              </a:buClr>
              <a:buSzPts val="1700"/>
              <a:buChar char="•"/>
            </a:pPr>
            <a:r>
              <a:rPr lang="en"/>
              <a:t>Sallen Key Filter</a:t>
            </a:r>
            <a:endParaRPr/>
          </a:p>
          <a:p>
            <a:pPr marL="520700" lvl="1" indent="-177800" algn="l" rtl="0">
              <a:lnSpc>
                <a:spcPct val="90000"/>
              </a:lnSpc>
              <a:spcBef>
                <a:spcPts val="800"/>
              </a:spcBef>
              <a:spcAft>
                <a:spcPts val="0"/>
              </a:spcAft>
              <a:buSzPts val="1400"/>
              <a:buChar char="•"/>
            </a:pPr>
            <a:r>
              <a:rPr lang="en"/>
              <a:t>Active filter that incorporates an Op-amp as the active component as well as passive elements: resistors and capacitors.</a:t>
            </a:r>
            <a:endParaRPr/>
          </a:p>
          <a:p>
            <a:pPr marL="520700" lvl="1" indent="-177800" algn="l" rtl="0">
              <a:lnSpc>
                <a:spcPct val="90000"/>
              </a:lnSpc>
              <a:spcBef>
                <a:spcPts val="800"/>
              </a:spcBef>
              <a:spcAft>
                <a:spcPts val="0"/>
              </a:spcAft>
              <a:buSzPts val="1400"/>
              <a:buChar char="•"/>
            </a:pPr>
            <a:r>
              <a:rPr lang="en"/>
              <a:t>At low frequencies C5 and C6 act as open ckts. ; signal buffered to O/P</a:t>
            </a:r>
            <a:endParaRPr/>
          </a:p>
          <a:p>
            <a:pPr marL="520700" lvl="1" indent="-177800" algn="l" rtl="0">
              <a:lnSpc>
                <a:spcPct val="90000"/>
              </a:lnSpc>
              <a:spcBef>
                <a:spcPts val="800"/>
              </a:spcBef>
              <a:spcAft>
                <a:spcPts val="0"/>
              </a:spcAft>
              <a:buSzPts val="1400"/>
              <a:buChar char="•"/>
            </a:pPr>
            <a:r>
              <a:rPr lang="en"/>
              <a:t>At high frequencies C5 and C6 act as short ckts.;</a:t>
            </a:r>
            <a:endParaRPr/>
          </a:p>
          <a:p>
            <a:pPr marL="520700" lvl="0" indent="0" algn="l" rtl="0">
              <a:lnSpc>
                <a:spcPct val="90000"/>
              </a:lnSpc>
              <a:spcBef>
                <a:spcPts val="800"/>
              </a:spcBef>
              <a:spcAft>
                <a:spcPts val="0"/>
              </a:spcAft>
              <a:buNone/>
            </a:pPr>
            <a:r>
              <a:rPr lang="en" sz="1500"/>
              <a:t>Signal is shunted to ground at OP-AMPs i/p</a:t>
            </a:r>
            <a:endParaRPr sz="1500"/>
          </a:p>
          <a:p>
            <a:pPr marL="520700" lvl="0" indent="0" algn="l" rtl="0">
              <a:lnSpc>
                <a:spcPct val="90000"/>
              </a:lnSpc>
              <a:spcBef>
                <a:spcPts val="800"/>
              </a:spcBef>
              <a:spcAft>
                <a:spcPts val="0"/>
              </a:spcAft>
              <a:buNone/>
            </a:pPr>
            <a:r>
              <a:rPr lang="en"/>
              <a:t> </a:t>
            </a:r>
            <a:endParaRPr/>
          </a:p>
        </p:txBody>
      </p:sp>
      <p:pic>
        <p:nvPicPr>
          <p:cNvPr id="272" name="Google Shape;272;p40"/>
          <p:cNvPicPr preferRelativeResize="0"/>
          <p:nvPr/>
        </p:nvPicPr>
        <p:blipFill rotWithShape="1">
          <a:blip r:embed="rId3">
            <a:alphaModFix/>
          </a:blip>
          <a:srcRect/>
          <a:stretch/>
        </p:blipFill>
        <p:spPr>
          <a:xfrm>
            <a:off x="5683570" y="3538704"/>
            <a:ext cx="3321844"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SCHMITT TRIGGER</a:t>
            </a:r>
            <a:endParaRPr/>
          </a:p>
        </p:txBody>
      </p:sp>
      <p:sp>
        <p:nvSpPr>
          <p:cNvPr id="278" name="Google Shape;278;p41"/>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209550" algn="l" rtl="0">
              <a:lnSpc>
                <a:spcPct val="90000"/>
              </a:lnSpc>
              <a:spcBef>
                <a:spcPts val="0"/>
              </a:spcBef>
              <a:spcAft>
                <a:spcPts val="0"/>
              </a:spcAft>
              <a:buClr>
                <a:schemeClr val="lt1"/>
              </a:buClr>
              <a:buSzPts val="2100"/>
              <a:buChar char="•"/>
            </a:pPr>
            <a:r>
              <a:rPr lang="en" sz="2100"/>
              <a:t>Comparator to reference voltage</a:t>
            </a:r>
            <a:endParaRPr sz="2100"/>
          </a:p>
          <a:p>
            <a:pPr marL="520700" lvl="1" indent="-165100" algn="l" rtl="0">
              <a:spcBef>
                <a:spcPts val="800"/>
              </a:spcBef>
              <a:spcAft>
                <a:spcPts val="0"/>
              </a:spcAft>
              <a:buSzPts val="1200"/>
              <a:buChar char="•"/>
            </a:pPr>
            <a:r>
              <a:rPr lang="en"/>
              <a:t>Positive Hysteresis Feedback to the non inverting terminal of the op-amp</a:t>
            </a:r>
            <a:endParaRPr/>
          </a:p>
          <a:p>
            <a:pPr marL="520700" lvl="1" indent="-184150" algn="l" rtl="0">
              <a:spcBef>
                <a:spcPts val="800"/>
              </a:spcBef>
              <a:spcAft>
                <a:spcPts val="0"/>
              </a:spcAft>
              <a:buSzPts val="1500"/>
              <a:buChar char="•"/>
            </a:pPr>
            <a:r>
              <a:rPr lang="en"/>
              <a:t>When i/p is higher than upper threshold,</a:t>
            </a:r>
            <a:endParaRPr/>
          </a:p>
          <a:p>
            <a:pPr marL="520700" lvl="0" indent="0" algn="l" rtl="0">
              <a:spcBef>
                <a:spcPts val="800"/>
              </a:spcBef>
              <a:spcAft>
                <a:spcPts val="0"/>
              </a:spcAft>
              <a:buNone/>
            </a:pPr>
            <a:r>
              <a:rPr lang="en" sz="1500"/>
              <a:t>o/p will be high</a:t>
            </a:r>
            <a:endParaRPr sz="1500"/>
          </a:p>
          <a:p>
            <a:pPr marL="520700" lvl="0" indent="0" algn="l" rtl="0">
              <a:spcBef>
                <a:spcPts val="800"/>
              </a:spcBef>
              <a:spcAft>
                <a:spcPts val="0"/>
              </a:spcAft>
              <a:buNone/>
            </a:pPr>
            <a:r>
              <a:rPr lang="en" sz="1500"/>
              <a:t>When i/p is lower than the lower threshold,</a:t>
            </a:r>
            <a:endParaRPr sz="1500"/>
          </a:p>
          <a:p>
            <a:pPr marL="520700" lvl="0" indent="0" algn="l" rtl="0">
              <a:spcBef>
                <a:spcPts val="800"/>
              </a:spcBef>
              <a:spcAft>
                <a:spcPts val="0"/>
              </a:spcAft>
              <a:buNone/>
            </a:pPr>
            <a:r>
              <a:rPr lang="en" sz="1500"/>
              <a:t>o/p will be low.</a:t>
            </a:r>
            <a:endParaRPr sz="1500"/>
          </a:p>
          <a:p>
            <a:pPr marL="520700" lvl="1" indent="-165100" algn="l" rtl="0">
              <a:spcBef>
                <a:spcPts val="800"/>
              </a:spcBef>
              <a:spcAft>
                <a:spcPts val="0"/>
              </a:spcAft>
              <a:buSzPts val="1200"/>
              <a:buChar char="•"/>
            </a:pPr>
            <a:r>
              <a:rPr lang="en"/>
              <a:t>Hysteresis allows fo the dual threshold action; this</a:t>
            </a:r>
            <a:endParaRPr/>
          </a:p>
          <a:p>
            <a:pPr marL="520700" lvl="0" indent="0" algn="l" rtl="0">
              <a:spcBef>
                <a:spcPts val="800"/>
              </a:spcBef>
              <a:spcAft>
                <a:spcPts val="0"/>
              </a:spcAft>
              <a:buNone/>
            </a:pPr>
            <a:r>
              <a:rPr lang="en" sz="1500"/>
              <a:t>Gives a sort of pseudo memory and it can</a:t>
            </a:r>
            <a:endParaRPr sz="1500"/>
          </a:p>
          <a:p>
            <a:pPr marL="520700" lvl="0" indent="0" algn="l" rtl="0">
              <a:spcBef>
                <a:spcPts val="800"/>
              </a:spcBef>
              <a:spcAft>
                <a:spcPts val="0"/>
              </a:spcAft>
              <a:buNone/>
            </a:pPr>
            <a:r>
              <a:rPr lang="en" sz="1500"/>
              <a:t>Act as a sort of flip flop.</a:t>
            </a:r>
            <a:endParaRPr sz="1500"/>
          </a:p>
        </p:txBody>
      </p:sp>
      <p:pic>
        <p:nvPicPr>
          <p:cNvPr id="279" name="Google Shape;279;p41"/>
          <p:cNvPicPr preferRelativeResize="0"/>
          <p:nvPr/>
        </p:nvPicPr>
        <p:blipFill rotWithShape="1">
          <a:blip r:embed="rId3">
            <a:alphaModFix/>
          </a:blip>
          <a:srcRect/>
          <a:stretch/>
        </p:blipFill>
        <p:spPr>
          <a:xfrm>
            <a:off x="5659342" y="2571751"/>
            <a:ext cx="3340157" cy="250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LIGHTNING PROTECTION</a:t>
            </a:r>
            <a:endParaRPr/>
          </a:p>
        </p:txBody>
      </p:sp>
      <p:sp>
        <p:nvSpPr>
          <p:cNvPr id="285" name="Google Shape;285;p42"/>
          <p:cNvSpPr txBox="1">
            <a:spLocks noGrp="1"/>
          </p:cNvSpPr>
          <p:nvPr>
            <p:ph type="body" idx="1"/>
          </p:nvPr>
        </p:nvSpPr>
        <p:spPr>
          <a:xfrm>
            <a:off x="514350" y="1397401"/>
            <a:ext cx="8115300" cy="3331800"/>
          </a:xfrm>
          <a:prstGeom prst="rect">
            <a:avLst/>
          </a:prstGeom>
          <a:noFill/>
          <a:ln>
            <a:noFill/>
          </a:ln>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a:t>TVS</a:t>
            </a:r>
            <a:endParaRPr/>
          </a:p>
          <a:p>
            <a:pPr marL="177800" lvl="0" indent="-177800" algn="l" rtl="0">
              <a:spcBef>
                <a:spcPts val="800"/>
              </a:spcBef>
              <a:spcAft>
                <a:spcPts val="0"/>
              </a:spcAft>
              <a:buSzPts val="1400"/>
              <a:buChar char="•"/>
            </a:pPr>
            <a:r>
              <a:rPr lang="en"/>
              <a:t>TVS (Transient Voltage Suppression diode) have similar characteristic to zener diode</a:t>
            </a:r>
            <a:endParaRPr/>
          </a:p>
          <a:p>
            <a:pPr marL="177800" lvl="0" indent="-177800" algn="l" rtl="0">
              <a:spcBef>
                <a:spcPts val="800"/>
              </a:spcBef>
              <a:spcAft>
                <a:spcPts val="0"/>
              </a:spcAft>
              <a:buSzPts val="1400"/>
              <a:buChar char="•"/>
            </a:pPr>
            <a:r>
              <a:rPr lang="en"/>
              <a:t>TVS are used for  transients from indirect effects of lighting protection. </a:t>
            </a:r>
            <a:endParaRPr/>
          </a:p>
          <a:p>
            <a:pPr marL="177800" lvl="0" indent="-184150" algn="l" rtl="0">
              <a:lnSpc>
                <a:spcPct val="90000"/>
              </a:lnSpc>
              <a:spcBef>
                <a:spcPts val="0"/>
              </a:spcBef>
              <a:spcAft>
                <a:spcPts val="0"/>
              </a:spcAft>
              <a:buClr>
                <a:schemeClr val="lt1"/>
              </a:buClr>
              <a:buSzPts val="1700"/>
              <a:buChar char="•"/>
            </a:pPr>
            <a:r>
              <a:rPr lang="en"/>
              <a:t>When transients from indirect effects of lighting do occur, the TVS will stun current from the transient to ground. It will also set voltage across it to its break down voltage </a:t>
            </a:r>
            <a:endParaRPr/>
          </a:p>
          <a:p>
            <a:pPr marL="520700" lvl="1" indent="-177800" algn="l" rtl="0">
              <a:lnSpc>
                <a:spcPct val="90000"/>
              </a:lnSpc>
              <a:spcBef>
                <a:spcPts val="0"/>
              </a:spcBef>
              <a:spcAft>
                <a:spcPts val="0"/>
              </a:spcAft>
              <a:buSzPts val="1400"/>
              <a:buChar char="•"/>
            </a:pPr>
            <a:r>
              <a:rPr lang="en"/>
              <a:t>Best to select TVS with break down voltage above normal voltage across TVS as to have TVS off the majority of time, and only on during transients from indirect effects of lightning.</a:t>
            </a:r>
            <a:endParaRPr/>
          </a:p>
          <a:p>
            <a:pPr marL="0" lvl="0" indent="0" algn="l" rtl="0">
              <a:lnSpc>
                <a:spcPct val="90000"/>
              </a:lnSpc>
              <a:spcBef>
                <a:spcPts val="0"/>
              </a:spcBef>
              <a:spcAft>
                <a:spcPts val="0"/>
              </a:spcAft>
              <a:buNone/>
            </a:pPr>
            <a:r>
              <a:rPr lang="en"/>
              <a:t>MOSFET</a:t>
            </a:r>
            <a:endParaRPr/>
          </a:p>
          <a:p>
            <a:pPr marL="177800" lvl="0" indent="-184150" algn="l" rtl="0">
              <a:lnSpc>
                <a:spcPct val="90000"/>
              </a:lnSpc>
              <a:spcBef>
                <a:spcPts val="800"/>
              </a:spcBef>
              <a:spcAft>
                <a:spcPts val="0"/>
              </a:spcAft>
              <a:buClr>
                <a:schemeClr val="lt1"/>
              </a:buClr>
              <a:buSzPts val="1700"/>
              <a:buChar char="•"/>
            </a:pPr>
            <a:r>
              <a:rPr lang="en"/>
              <a:t>Textron provided us MOSFET that will protect against indirect effects of lightning </a:t>
            </a:r>
            <a:endParaRPr/>
          </a:p>
        </p:txBody>
      </p:sp>
      <p:pic>
        <p:nvPicPr>
          <p:cNvPr id="286" name="Google Shape;286;p42"/>
          <p:cNvPicPr preferRelativeResize="0"/>
          <p:nvPr/>
        </p:nvPicPr>
        <p:blipFill>
          <a:blip r:embed="rId3">
            <a:alphaModFix/>
          </a:blip>
          <a:stretch>
            <a:fillRect/>
          </a:stretch>
        </p:blipFill>
        <p:spPr>
          <a:xfrm>
            <a:off x="143075" y="127850"/>
            <a:ext cx="1543802" cy="1157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3"/>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VOLTAGE REGULATION</a:t>
            </a:r>
            <a:endParaRPr/>
          </a:p>
        </p:txBody>
      </p:sp>
      <p:sp>
        <p:nvSpPr>
          <p:cNvPr id="292" name="Google Shape;292;p43"/>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184150" algn="l" rtl="0">
              <a:lnSpc>
                <a:spcPct val="90000"/>
              </a:lnSpc>
              <a:spcBef>
                <a:spcPts val="0"/>
              </a:spcBef>
              <a:spcAft>
                <a:spcPts val="0"/>
              </a:spcAft>
              <a:buClr>
                <a:schemeClr val="lt1"/>
              </a:buClr>
              <a:buSzPts val="1700"/>
              <a:buChar char="•"/>
            </a:pPr>
            <a:r>
              <a:rPr lang="en"/>
              <a:t>Linear Voltage Regulator</a:t>
            </a:r>
            <a:endParaRPr/>
          </a:p>
          <a:p>
            <a:pPr marL="520700" lvl="1" indent="-177800" algn="l" rtl="0">
              <a:lnSpc>
                <a:spcPct val="90000"/>
              </a:lnSpc>
              <a:spcBef>
                <a:spcPts val="0"/>
              </a:spcBef>
              <a:spcAft>
                <a:spcPts val="0"/>
              </a:spcAft>
              <a:buSzPts val="1400"/>
              <a:buChar char="•"/>
            </a:pPr>
            <a:r>
              <a:rPr lang="en"/>
              <a:t>We will be using a IC chip voltage regulator</a:t>
            </a:r>
            <a:endParaRPr/>
          </a:p>
          <a:p>
            <a:pPr marL="520700" lvl="1" indent="-177800" algn="l" rtl="0">
              <a:lnSpc>
                <a:spcPct val="90000"/>
              </a:lnSpc>
              <a:spcBef>
                <a:spcPts val="0"/>
              </a:spcBef>
              <a:spcAft>
                <a:spcPts val="0"/>
              </a:spcAft>
              <a:buSzPts val="1400"/>
              <a:buChar char="•"/>
            </a:pPr>
            <a:r>
              <a:rPr lang="en"/>
              <a:t>There will be a TVS just before the voltage regulator</a:t>
            </a:r>
            <a:endParaRPr/>
          </a:p>
          <a:p>
            <a:pPr marL="520700" lvl="1" indent="-177800" algn="l" rtl="0">
              <a:lnSpc>
                <a:spcPct val="90000"/>
              </a:lnSpc>
              <a:spcBef>
                <a:spcPts val="0"/>
              </a:spcBef>
              <a:spcAft>
                <a:spcPts val="0"/>
              </a:spcAft>
              <a:buSzPts val="1400"/>
              <a:buChar char="•"/>
            </a:pPr>
            <a:r>
              <a:rPr lang="en"/>
              <a:t>We will have to be careful in selecting the IC for this voltage regulator</a:t>
            </a:r>
            <a:endParaRPr/>
          </a:p>
          <a:p>
            <a:pPr marL="863600" lvl="2" indent="-177800" algn="l" rtl="0">
              <a:lnSpc>
                <a:spcPct val="90000"/>
              </a:lnSpc>
              <a:spcBef>
                <a:spcPts val="0"/>
              </a:spcBef>
              <a:spcAft>
                <a:spcPts val="0"/>
              </a:spcAft>
              <a:buSzPts val="1400"/>
              <a:buChar char="•"/>
            </a:pPr>
            <a:r>
              <a:rPr lang="en"/>
              <a:t>Make sure it is an industry standard that will likely never go </a:t>
            </a:r>
            <a:r>
              <a:rPr lang="en" sz="1500"/>
              <a:t>obsolete</a:t>
            </a:r>
            <a:endParaRPr sz="1500"/>
          </a:p>
          <a:p>
            <a:pPr marL="863600" lvl="2" indent="-177800" algn="l" rtl="0">
              <a:lnSpc>
                <a:spcPct val="90000"/>
              </a:lnSpc>
              <a:spcBef>
                <a:spcPts val="0"/>
              </a:spcBef>
              <a:spcAft>
                <a:spcPts val="0"/>
              </a:spcAft>
              <a:buSzPts val="1400"/>
              <a:buChar char="•"/>
            </a:pPr>
            <a:r>
              <a:rPr lang="en" sz="1500"/>
              <a:t>Make sure it is rated for TVS breakdown voltage (or at very least 80V)</a:t>
            </a:r>
            <a:endParaRPr sz="1500"/>
          </a:p>
        </p:txBody>
      </p:sp>
      <p:pic>
        <p:nvPicPr>
          <p:cNvPr id="293" name="Google Shape;293;p43"/>
          <p:cNvPicPr preferRelativeResize="0"/>
          <p:nvPr/>
        </p:nvPicPr>
        <p:blipFill>
          <a:blip r:embed="rId3">
            <a:alphaModFix/>
          </a:blip>
          <a:stretch>
            <a:fillRect/>
          </a:stretch>
        </p:blipFill>
        <p:spPr>
          <a:xfrm>
            <a:off x="1325963" y="3002500"/>
            <a:ext cx="300037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CITATIONS</a:t>
            </a:r>
            <a:endParaRPr/>
          </a:p>
        </p:txBody>
      </p:sp>
      <p:sp>
        <p:nvSpPr>
          <p:cNvPr id="299" name="Google Shape;299;p44"/>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76200" algn="l" rtl="0">
              <a:lnSpc>
                <a:spcPct val="90000"/>
              </a:lnSpc>
              <a:spcBef>
                <a:spcPts val="0"/>
              </a:spcBef>
              <a:spcAft>
                <a:spcPts val="0"/>
              </a:spcAft>
              <a:buClr>
                <a:schemeClr val="lt1"/>
              </a:buClr>
              <a:buSzPts val="1700"/>
              <a:buNone/>
            </a:pPr>
            <a:r>
              <a:rPr lang="en"/>
              <a:t>NE555</a:t>
            </a:r>
            <a:endParaRPr/>
          </a:p>
          <a:p>
            <a:pPr marL="177800" lvl="0" indent="-76200" algn="l" rtl="0">
              <a:lnSpc>
                <a:spcPct val="90000"/>
              </a:lnSpc>
              <a:spcBef>
                <a:spcPts val="0"/>
              </a:spcBef>
              <a:spcAft>
                <a:spcPts val="0"/>
              </a:spcAft>
              <a:buClr>
                <a:schemeClr val="lt1"/>
              </a:buClr>
              <a:buSzPts val="1700"/>
              <a:buNone/>
            </a:pPr>
            <a:r>
              <a:rPr lang="en" u="sng">
                <a:solidFill>
                  <a:schemeClr val="hlink"/>
                </a:solidFill>
                <a:hlinkClick r:id="rId3"/>
              </a:rPr>
              <a:t>https://www.nutsvolts.com/magazine/article/555-monostable-circuits</a:t>
            </a:r>
            <a:endParaRPr/>
          </a:p>
          <a:p>
            <a:pPr marL="177800" lvl="0" indent="-76200" algn="l" rtl="0">
              <a:lnSpc>
                <a:spcPct val="90000"/>
              </a:lnSpc>
              <a:spcBef>
                <a:spcPts val="0"/>
              </a:spcBef>
              <a:spcAft>
                <a:spcPts val="0"/>
              </a:spcAft>
              <a:buClr>
                <a:schemeClr val="lt1"/>
              </a:buClr>
              <a:buSzPts val="1700"/>
              <a:buNone/>
            </a:pPr>
            <a:r>
              <a:rPr lang="en"/>
              <a:t>TVS </a:t>
            </a:r>
            <a:endParaRPr/>
          </a:p>
          <a:p>
            <a:pPr marL="177800" lvl="0" indent="-76200" algn="l" rtl="0">
              <a:lnSpc>
                <a:spcPct val="90000"/>
              </a:lnSpc>
              <a:spcBef>
                <a:spcPts val="0"/>
              </a:spcBef>
              <a:spcAft>
                <a:spcPts val="0"/>
              </a:spcAft>
              <a:buClr>
                <a:schemeClr val="lt1"/>
              </a:buClr>
              <a:buSzPts val="1700"/>
              <a:buNone/>
            </a:pPr>
            <a:r>
              <a:rPr lang="en" u="sng">
                <a:solidFill>
                  <a:schemeClr val="hlink"/>
                </a:solidFill>
                <a:hlinkClick r:id="rId4"/>
              </a:rPr>
              <a:t>https://en.wikipedia.org/wiki/Transient-voltage-suppression_diode#/media/File:Transils-01.jpeg</a:t>
            </a:r>
            <a:endParaRPr/>
          </a:p>
          <a:p>
            <a:pPr marL="177800" lvl="0" indent="-76200" algn="l" rtl="0">
              <a:lnSpc>
                <a:spcPct val="90000"/>
              </a:lnSpc>
              <a:spcBef>
                <a:spcPts val="0"/>
              </a:spcBef>
              <a:spcAft>
                <a:spcPts val="0"/>
              </a:spcAft>
              <a:buClr>
                <a:schemeClr val="lt1"/>
              </a:buClr>
              <a:buSzPts val="1700"/>
              <a:buNone/>
            </a:pPr>
            <a:r>
              <a:rPr lang="en"/>
              <a:t>Voltage Regulator</a:t>
            </a:r>
            <a:endParaRPr/>
          </a:p>
          <a:p>
            <a:pPr marL="177800" lvl="0" indent="-76200" algn="l" rtl="0">
              <a:lnSpc>
                <a:spcPct val="90000"/>
              </a:lnSpc>
              <a:spcBef>
                <a:spcPts val="0"/>
              </a:spcBef>
              <a:spcAft>
                <a:spcPts val="0"/>
              </a:spcAft>
              <a:buClr>
                <a:schemeClr val="lt1"/>
              </a:buClr>
              <a:buSzPts val="1700"/>
              <a:buNone/>
            </a:pPr>
            <a:r>
              <a:rPr lang="en" u="sng">
                <a:solidFill>
                  <a:schemeClr val="hlink"/>
                </a:solidFill>
                <a:hlinkClick r:id="rId5"/>
              </a:rPr>
              <a:t>https://il.farnell.com/stmicroelectronics/l78l05abz/ic-reg-ldo-5v-100ma-to-92/dp/1564312</a:t>
            </a:r>
            <a:endParaRPr/>
          </a:p>
          <a:p>
            <a:pPr marL="177800" lvl="0" indent="-76200" algn="l" rtl="0">
              <a:lnSpc>
                <a:spcPct val="90000"/>
              </a:lnSpc>
              <a:spcBef>
                <a:spcPts val="0"/>
              </a:spcBef>
              <a:spcAft>
                <a:spcPts val="0"/>
              </a:spcAft>
              <a:buClr>
                <a:schemeClr val="lt1"/>
              </a:buClr>
              <a:buSzPts val="17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DB0887-6BD0-430F-89D8-9A0836137BF5}"/>
              </a:ext>
            </a:extLst>
          </p:cNvPr>
          <p:cNvSpPr>
            <a:spLocks noGrp="1"/>
          </p:cNvSpPr>
          <p:nvPr>
            <p:ph type="subTitle" idx="1"/>
          </p:nvPr>
        </p:nvSpPr>
        <p:spPr>
          <a:xfrm>
            <a:off x="237742" y="1149723"/>
            <a:ext cx="8520600" cy="2954372"/>
          </a:xfrm>
        </p:spPr>
        <p:txBody>
          <a:bodyPr>
            <a:normAutofit fontScale="85000" lnSpcReduction="20000"/>
          </a:bodyPr>
          <a:lstStyle/>
          <a:p>
            <a:br>
              <a:rPr lang="en-US" dirty="0">
                <a:latin typeface="+mj-lt"/>
              </a:rPr>
            </a:br>
            <a:r>
              <a:rPr lang="en-US" b="0" i="0" dirty="0">
                <a:solidFill>
                  <a:srgbClr val="00AFF4"/>
                </a:solidFill>
                <a:effectLst/>
                <a:latin typeface="+mj-lt"/>
                <a:hlinkClick r:id="rId2"/>
              </a:rPr>
              <a:t>https://www.youtube.com/watch?v=_R5slYda2vc</a:t>
            </a:r>
            <a:endParaRPr lang="en-US" b="0" i="0" dirty="0">
              <a:solidFill>
                <a:srgbClr val="00AFF4"/>
              </a:solidFill>
              <a:effectLst/>
              <a:latin typeface="+mj-lt"/>
            </a:endParaRPr>
          </a:p>
          <a:p>
            <a:endParaRPr lang="en-US" b="0" i="0" dirty="0">
              <a:solidFill>
                <a:srgbClr val="00AFF4"/>
              </a:solidFill>
              <a:effectLst/>
              <a:latin typeface="+mj-lt"/>
            </a:endParaRPr>
          </a:p>
          <a:p>
            <a:r>
              <a:rPr lang="en-US" b="0" i="0" u="none" strike="noStrike" dirty="0">
                <a:effectLst/>
                <a:latin typeface="+mj-lt"/>
                <a:hlinkClick r:id="rId3" tooltip="https://teams.microsoft.com/l/meetup-join/19%3ameeting_NWEwY2NmNzQtMDk5Zi00ZTE1LTg0YjMtNTRlZGU0YmIxMmRi%40thread.v2/0?context=%7b%22Tid%22%3a%22e05b6b3f-1980-4b24-8637-580771f44dee%22%2c%22Oid%22%3a%22044d0e61-d7b0-454a-ade1-eac4aa6d7230%22%7d"/>
              </a:rPr>
              <a:t>https://teams.microsoft.com/l/meetup-join/19%3ameeting_NWEwY2NmNzQtMDk5Zi00ZTE1LTg0YjMtNTRlZGU0YmIxMmRi%40thread.v2/0?context=%7b%22Tid%22%3a%22e05b6b3f-1980-4b24-8637-580771f44dee%22%2c%22Oid%22%3a%22044d0e61-d7b0-454a-ade1-eac4aa6d7230%22%7d</a:t>
            </a:r>
            <a:endParaRPr lang="en-US" dirty="0">
              <a:latin typeface="+mj-lt"/>
            </a:endParaRPr>
          </a:p>
        </p:txBody>
      </p:sp>
    </p:spTree>
    <p:extLst>
      <p:ext uri="{BB962C8B-B14F-4D97-AF65-F5344CB8AC3E}">
        <p14:creationId xmlns:p14="http://schemas.microsoft.com/office/powerpoint/2010/main" val="306880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idx="4294967295"/>
          </p:nvPr>
        </p:nvSpPr>
        <p:spPr>
          <a:xfrm>
            <a:off x="1099425" y="578025"/>
            <a:ext cx="6457800" cy="965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3000"/>
              <a:buFont typeface="Century Gothic"/>
              <a:buNone/>
            </a:pPr>
            <a:r>
              <a:rPr lang="en"/>
              <a:t>PROJECT DESCRIPTION</a:t>
            </a:r>
            <a:endParaRPr/>
          </a:p>
        </p:txBody>
      </p:sp>
      <p:sp>
        <p:nvSpPr>
          <p:cNvPr id="196" name="Google Shape;196;p32"/>
          <p:cNvSpPr txBox="1">
            <a:spLocks noGrp="1"/>
          </p:cNvSpPr>
          <p:nvPr>
            <p:ph type="body" idx="4294967295"/>
          </p:nvPr>
        </p:nvSpPr>
        <p:spPr>
          <a:xfrm>
            <a:off x="514350" y="1645920"/>
            <a:ext cx="8115300" cy="3018000"/>
          </a:xfrm>
          <a:prstGeom prst="rect">
            <a:avLst/>
          </a:prstGeom>
          <a:noFill/>
          <a:ln>
            <a:noFill/>
          </a:ln>
        </p:spPr>
        <p:txBody>
          <a:bodyPr spcFirstLastPara="1" wrap="square" lIns="68575" tIns="34275" rIns="68575" bIns="34275" anchor="t" anchorCtr="0">
            <a:normAutofit/>
          </a:bodyPr>
          <a:lstStyle/>
          <a:p>
            <a:pPr marL="177800" lvl="0" indent="-228600" algn="l" rtl="0">
              <a:lnSpc>
                <a:spcPct val="90000"/>
              </a:lnSpc>
              <a:spcBef>
                <a:spcPts val="0"/>
              </a:spcBef>
              <a:spcAft>
                <a:spcPts val="0"/>
              </a:spcAft>
              <a:buClr>
                <a:schemeClr val="lt1"/>
              </a:buClr>
              <a:buSzPts val="2400"/>
              <a:buChar char="•"/>
            </a:pPr>
            <a:r>
              <a:rPr lang="en" sz="2400"/>
              <a:t>The goal of this project is to develop a circuit that will monitor the tachometer output of a brushless DC cooling fan and provide an output indicator to the pilot as to the fans operational status.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1233475" y="548130"/>
            <a:ext cx="6457800" cy="969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3000"/>
              <a:buFont typeface="Century Gothic"/>
              <a:buNone/>
            </a:pPr>
            <a:r>
              <a:rPr lang="en"/>
              <a:t>REQUIREMENTS/CONSTRAINTS</a:t>
            </a:r>
            <a:endParaRPr/>
          </a:p>
        </p:txBody>
      </p:sp>
      <p:sp>
        <p:nvSpPr>
          <p:cNvPr id="202" name="Google Shape;202;p33"/>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209550" algn="l" rtl="0">
              <a:lnSpc>
                <a:spcPct val="90000"/>
              </a:lnSpc>
              <a:spcBef>
                <a:spcPts val="0"/>
              </a:spcBef>
              <a:spcAft>
                <a:spcPts val="0"/>
              </a:spcAft>
              <a:buClr>
                <a:schemeClr val="lt1"/>
              </a:buClr>
              <a:buSzPts val="2100"/>
              <a:buChar char="•"/>
            </a:pPr>
            <a:r>
              <a:rPr lang="en" sz="2100"/>
              <a:t>Environmental Requirements:</a:t>
            </a:r>
            <a:endParaRPr sz="2100"/>
          </a:p>
          <a:p>
            <a:pPr marL="520700" lvl="1" indent="-177800" algn="l" rtl="0">
              <a:lnSpc>
                <a:spcPct val="90000"/>
              </a:lnSpc>
              <a:spcBef>
                <a:spcPts val="0"/>
              </a:spcBef>
              <a:spcAft>
                <a:spcPts val="0"/>
              </a:spcAft>
              <a:buSzPts val="1400"/>
              <a:buChar char="•"/>
            </a:pPr>
            <a:r>
              <a:rPr lang="en"/>
              <a:t>Operable within -55 to 85 degrees Celsius</a:t>
            </a:r>
            <a:endParaRPr/>
          </a:p>
          <a:p>
            <a:pPr marL="520700" lvl="1" indent="-177800" algn="l" rtl="0">
              <a:lnSpc>
                <a:spcPct val="90000"/>
              </a:lnSpc>
              <a:spcBef>
                <a:spcPts val="0"/>
              </a:spcBef>
              <a:spcAft>
                <a:spcPts val="0"/>
              </a:spcAft>
              <a:buSzPts val="1400"/>
              <a:buChar char="•"/>
            </a:pPr>
            <a:r>
              <a:rPr lang="en"/>
              <a:t>Operable in altitudes from -1000 ft to 55,000 ft.</a:t>
            </a:r>
            <a:endParaRPr/>
          </a:p>
          <a:p>
            <a:pPr marL="520700" lvl="1" indent="-177800" algn="l" rtl="0">
              <a:lnSpc>
                <a:spcPct val="90000"/>
              </a:lnSpc>
              <a:spcBef>
                <a:spcPts val="0"/>
              </a:spcBef>
              <a:spcAft>
                <a:spcPts val="0"/>
              </a:spcAft>
              <a:buSzPts val="1400"/>
              <a:buChar char="•"/>
            </a:pPr>
            <a:r>
              <a:rPr lang="en"/>
              <a:t>Ensure it follows DO 160G sections 6, 8, and 22</a:t>
            </a:r>
            <a:endParaRPr/>
          </a:p>
          <a:p>
            <a:pPr marL="863600" lvl="2" indent="-177800" algn="l" rtl="0">
              <a:lnSpc>
                <a:spcPct val="90000"/>
              </a:lnSpc>
              <a:spcBef>
                <a:spcPts val="0"/>
              </a:spcBef>
              <a:spcAft>
                <a:spcPts val="0"/>
              </a:spcAft>
              <a:buSzPts val="1400"/>
              <a:buChar char="•"/>
            </a:pPr>
            <a:r>
              <a:rPr lang="en"/>
              <a:t>Humidity, Vibration, and Indirect effects of lightning</a:t>
            </a:r>
            <a:endParaRPr/>
          </a:p>
          <a:p>
            <a:pPr marL="177800" lvl="0" indent="0" algn="l" rtl="0">
              <a:lnSpc>
                <a:spcPct val="90000"/>
              </a:lnSpc>
              <a:spcBef>
                <a:spcPts val="800"/>
              </a:spcBef>
              <a:spcAft>
                <a:spcPts val="0"/>
              </a:spcAft>
              <a:buNone/>
            </a:pPr>
            <a:endParaRPr/>
          </a:p>
          <a:p>
            <a:pPr marL="177800" lvl="0" indent="-209550" algn="l" rtl="0">
              <a:spcBef>
                <a:spcPts val="0"/>
              </a:spcBef>
              <a:spcAft>
                <a:spcPts val="0"/>
              </a:spcAft>
              <a:buSzPts val="2100"/>
              <a:buChar char="•"/>
            </a:pPr>
            <a:r>
              <a:rPr lang="en" sz="2100"/>
              <a:t>Design Constraints:</a:t>
            </a:r>
            <a:endParaRPr sz="2100"/>
          </a:p>
          <a:p>
            <a:pPr marL="520700" lvl="1" indent="-177800" algn="l" rtl="0">
              <a:spcBef>
                <a:spcPts val="0"/>
              </a:spcBef>
              <a:spcAft>
                <a:spcPts val="0"/>
              </a:spcAft>
              <a:buSzPts val="1400"/>
              <a:buChar char="•"/>
            </a:pPr>
            <a:r>
              <a:rPr lang="en"/>
              <a:t>Design should not utilize programmable parts as it would require additional testing.</a:t>
            </a:r>
            <a:endParaRPr/>
          </a:p>
          <a:p>
            <a:pPr marL="520700" lvl="1" indent="-177800" algn="l" rtl="0">
              <a:spcBef>
                <a:spcPts val="0"/>
              </a:spcBef>
              <a:spcAft>
                <a:spcPts val="0"/>
              </a:spcAft>
              <a:buSzPts val="1400"/>
              <a:buChar char="•"/>
            </a:pPr>
            <a:r>
              <a:rPr lang="en"/>
              <a:t>Use only generic easily source-able parts to avoid obsolescence issues</a:t>
            </a:r>
            <a:endParaRPr/>
          </a:p>
          <a:p>
            <a:pPr marL="520700" lvl="1" indent="-177800" algn="l" rtl="0">
              <a:spcBef>
                <a:spcPts val="0"/>
              </a:spcBef>
              <a:spcAft>
                <a:spcPts val="0"/>
              </a:spcAft>
              <a:buSzPts val="1400"/>
              <a:buChar char="•"/>
            </a:pPr>
            <a:r>
              <a:rPr lang="en"/>
              <a:t>Circuit must fit within a package sized: 0.5 x 0.5 x 1.5 inches</a:t>
            </a:r>
            <a:endParaRPr/>
          </a:p>
          <a:p>
            <a:pPr marL="520700" lvl="1" indent="-177800" algn="l" rtl="0">
              <a:spcBef>
                <a:spcPts val="0"/>
              </a:spcBef>
              <a:spcAft>
                <a:spcPts val="0"/>
              </a:spcAft>
              <a:buSzPts val="1400"/>
              <a:buChar char="•"/>
            </a:pPr>
            <a:r>
              <a:rPr lang="en"/>
              <a:t>Design must have minimal impact to the aircraft/maintenance crew.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1343025" y="606805"/>
            <a:ext cx="6457800" cy="969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3000"/>
              <a:buFont typeface="Century Gothic"/>
              <a:buNone/>
            </a:pPr>
            <a:r>
              <a:rPr lang="en"/>
              <a:t>REQUIREMENTS/CONSTRAINTS CONT.</a:t>
            </a:r>
            <a:endParaRPr/>
          </a:p>
        </p:txBody>
      </p:sp>
      <p:sp>
        <p:nvSpPr>
          <p:cNvPr id="208" name="Google Shape;208;p34"/>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lnSpcReduction="10000"/>
          </a:bodyPr>
          <a:lstStyle/>
          <a:p>
            <a:pPr marL="177800" lvl="0" indent="-209550" algn="l" rtl="0">
              <a:lnSpc>
                <a:spcPct val="90000"/>
              </a:lnSpc>
              <a:spcBef>
                <a:spcPts val="0"/>
              </a:spcBef>
              <a:spcAft>
                <a:spcPts val="0"/>
              </a:spcAft>
              <a:buClr>
                <a:schemeClr val="lt1"/>
              </a:buClr>
              <a:buSzPts val="2100"/>
              <a:buChar char="•"/>
            </a:pPr>
            <a:r>
              <a:rPr lang="en" sz="2100"/>
              <a:t>Input Constraints:</a:t>
            </a:r>
            <a:endParaRPr sz="2100"/>
          </a:p>
          <a:p>
            <a:pPr marL="520700" lvl="1" indent="-177800" algn="l" rtl="0">
              <a:lnSpc>
                <a:spcPct val="90000"/>
              </a:lnSpc>
              <a:spcBef>
                <a:spcPts val="0"/>
              </a:spcBef>
              <a:spcAft>
                <a:spcPts val="0"/>
              </a:spcAft>
              <a:buSzPts val="1400"/>
              <a:buChar char="•"/>
            </a:pPr>
            <a:r>
              <a:rPr lang="en"/>
              <a:t>Powered by a 28 Vdc bus, but must operate reliably within 10 - 80 Vdc</a:t>
            </a:r>
            <a:endParaRPr/>
          </a:p>
          <a:p>
            <a:pPr marL="520700" lvl="1" indent="-177800" algn="l" rtl="0">
              <a:lnSpc>
                <a:spcPct val="90000"/>
              </a:lnSpc>
              <a:spcBef>
                <a:spcPts val="0"/>
              </a:spcBef>
              <a:spcAft>
                <a:spcPts val="0"/>
              </a:spcAft>
              <a:buSzPts val="1400"/>
              <a:buChar char="•"/>
            </a:pPr>
            <a:r>
              <a:rPr lang="en"/>
              <a:t>Tach signal must be filtered to avoid unnecessary triggering issues</a:t>
            </a:r>
            <a:endParaRPr/>
          </a:p>
          <a:p>
            <a:pPr marL="520700" lvl="1" indent="-177800" algn="l" rtl="0">
              <a:lnSpc>
                <a:spcPct val="90000"/>
              </a:lnSpc>
              <a:spcBef>
                <a:spcPts val="0"/>
              </a:spcBef>
              <a:spcAft>
                <a:spcPts val="0"/>
              </a:spcAft>
              <a:buSzPts val="1400"/>
              <a:buChar char="•"/>
            </a:pPr>
            <a:r>
              <a:rPr lang="en"/>
              <a:t>Tach will provide a 0-5 Vdc or 0-28 Vdc Square wave (application dependant)</a:t>
            </a:r>
            <a:endParaRPr/>
          </a:p>
          <a:p>
            <a:pPr marL="520700" lvl="0" indent="0" algn="l" rtl="0">
              <a:lnSpc>
                <a:spcPct val="90000"/>
              </a:lnSpc>
              <a:spcBef>
                <a:spcPts val="0"/>
              </a:spcBef>
              <a:spcAft>
                <a:spcPts val="0"/>
              </a:spcAft>
              <a:buNone/>
            </a:pPr>
            <a:endParaRPr sz="1500"/>
          </a:p>
          <a:p>
            <a:pPr marL="177800" lvl="0" indent="-209550" algn="l" rtl="0">
              <a:spcBef>
                <a:spcPts val="0"/>
              </a:spcBef>
              <a:spcAft>
                <a:spcPts val="0"/>
              </a:spcAft>
              <a:buSzPts val="2100"/>
              <a:buChar char="•"/>
            </a:pPr>
            <a:r>
              <a:rPr lang="en" sz="2100"/>
              <a:t>Output Constraints:</a:t>
            </a:r>
            <a:endParaRPr sz="2100"/>
          </a:p>
          <a:p>
            <a:pPr marL="520700" lvl="1" indent="-177800" algn="l" rtl="0">
              <a:spcBef>
                <a:spcPts val="0"/>
              </a:spcBef>
              <a:spcAft>
                <a:spcPts val="0"/>
              </a:spcAft>
              <a:buSzPts val="1400"/>
              <a:buChar char="•"/>
            </a:pPr>
            <a:r>
              <a:rPr lang="en"/>
              <a:t>Should provide a discrete output</a:t>
            </a:r>
            <a:endParaRPr/>
          </a:p>
          <a:p>
            <a:pPr marL="863600" lvl="2" indent="-184150" algn="l" rtl="0">
              <a:spcBef>
                <a:spcPts val="0"/>
              </a:spcBef>
              <a:spcAft>
                <a:spcPts val="0"/>
              </a:spcAft>
              <a:buSzPts val="1500"/>
              <a:buChar char="•"/>
            </a:pPr>
            <a:r>
              <a:rPr lang="en" sz="1500"/>
              <a:t>Output should go to ground when the fan’s RPM is ABOVE a defined threshold and must be able to sink 1 amp continuously when providing ground</a:t>
            </a:r>
            <a:endParaRPr sz="1500"/>
          </a:p>
          <a:p>
            <a:pPr marL="863600" lvl="2" indent="-184150" algn="l" rtl="0">
              <a:spcBef>
                <a:spcPts val="0"/>
              </a:spcBef>
              <a:spcAft>
                <a:spcPts val="0"/>
              </a:spcAft>
              <a:buSzPts val="1500"/>
              <a:buChar char="•"/>
            </a:pPr>
            <a:r>
              <a:rPr lang="en" sz="1500"/>
              <a:t>Otherwise, the  output should provide an open (high impedance) output  if the tach input frequency is LESS than the defined threshold minus a hysteresis value; the intent of the hysteresis is to ensure the Indicated output does not oscillate whenever the tachometer input frequency is operating at, or near, the defined threshold frequency.</a:t>
            </a:r>
            <a:endParaRPr sz="1500"/>
          </a:p>
          <a:p>
            <a:pPr marL="520700" lvl="0" indent="0" algn="l" rtl="0">
              <a:spcBef>
                <a:spcPts val="0"/>
              </a:spcBef>
              <a:spcAft>
                <a:spcPts val="0"/>
              </a:spcAft>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250225" y="497880"/>
            <a:ext cx="6457800" cy="969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3000"/>
              <a:buFont typeface="Century Gothic"/>
              <a:buNone/>
            </a:pPr>
            <a:r>
              <a:rPr lang="en"/>
              <a:t>Deliverables</a:t>
            </a:r>
            <a:endParaRPr/>
          </a:p>
        </p:txBody>
      </p:sp>
      <p:sp>
        <p:nvSpPr>
          <p:cNvPr id="214" name="Google Shape;214;p35"/>
          <p:cNvSpPr txBox="1">
            <a:spLocks noGrp="1"/>
          </p:cNvSpPr>
          <p:nvPr>
            <p:ph type="body" idx="1"/>
          </p:nvPr>
        </p:nvSpPr>
        <p:spPr>
          <a:xfrm>
            <a:off x="514350" y="1645920"/>
            <a:ext cx="8115300" cy="3018094"/>
          </a:xfrm>
          <a:prstGeom prst="rect">
            <a:avLst/>
          </a:prstGeom>
          <a:noFill/>
          <a:ln>
            <a:noFill/>
          </a:ln>
        </p:spPr>
        <p:txBody>
          <a:bodyPr spcFirstLastPara="1" wrap="square" lIns="68575" tIns="34275" rIns="68575" bIns="34275" anchor="t" anchorCtr="0">
            <a:normAutofit/>
          </a:bodyPr>
          <a:lstStyle/>
          <a:p>
            <a:pPr marL="177800" lvl="0" indent="-209550" algn="l" rtl="0">
              <a:lnSpc>
                <a:spcPct val="90000"/>
              </a:lnSpc>
              <a:spcBef>
                <a:spcPts val="0"/>
              </a:spcBef>
              <a:spcAft>
                <a:spcPts val="0"/>
              </a:spcAft>
              <a:buClr>
                <a:schemeClr val="lt1"/>
              </a:buClr>
              <a:buSzPts val="2100"/>
              <a:buChar char="•"/>
            </a:pPr>
            <a:r>
              <a:rPr lang="en" sz="2100"/>
              <a:t>PCB Schematic files</a:t>
            </a:r>
            <a:endParaRPr sz="2100"/>
          </a:p>
          <a:p>
            <a:pPr marL="177800" lvl="0" indent="-209550" algn="l" rtl="0">
              <a:lnSpc>
                <a:spcPct val="90000"/>
              </a:lnSpc>
              <a:spcBef>
                <a:spcPts val="800"/>
              </a:spcBef>
              <a:spcAft>
                <a:spcPts val="0"/>
              </a:spcAft>
              <a:buClr>
                <a:schemeClr val="lt1"/>
              </a:buClr>
              <a:buSzPts val="2100"/>
              <a:buChar char="•"/>
            </a:pPr>
            <a:r>
              <a:rPr lang="en" sz="2100"/>
              <a:t>PCB Layout files</a:t>
            </a:r>
            <a:endParaRPr sz="2100"/>
          </a:p>
          <a:p>
            <a:pPr marL="177800" lvl="0" indent="-209550" algn="l" rtl="0">
              <a:lnSpc>
                <a:spcPct val="90000"/>
              </a:lnSpc>
              <a:spcBef>
                <a:spcPts val="800"/>
              </a:spcBef>
              <a:spcAft>
                <a:spcPts val="0"/>
              </a:spcAft>
              <a:buClr>
                <a:schemeClr val="lt1"/>
              </a:buClr>
              <a:buSzPts val="2100"/>
              <a:buChar char="•"/>
            </a:pPr>
            <a:r>
              <a:rPr lang="en" sz="2100"/>
              <a:t>Package design files</a:t>
            </a:r>
            <a:endParaRPr sz="2100"/>
          </a:p>
          <a:p>
            <a:pPr marL="177800" lvl="0" indent="-209550" algn="l" rtl="0">
              <a:lnSpc>
                <a:spcPct val="90000"/>
              </a:lnSpc>
              <a:spcBef>
                <a:spcPts val="800"/>
              </a:spcBef>
              <a:spcAft>
                <a:spcPts val="0"/>
              </a:spcAft>
              <a:buClr>
                <a:schemeClr val="lt1"/>
              </a:buClr>
              <a:buSzPts val="2100"/>
              <a:buChar char="•"/>
            </a:pPr>
            <a:r>
              <a:rPr lang="en" sz="2100"/>
              <a:t>Project report</a:t>
            </a:r>
            <a:endParaRPr sz="2100"/>
          </a:p>
          <a:p>
            <a:pPr marL="520700" lvl="1" indent="-177800" algn="l" rtl="0">
              <a:lnSpc>
                <a:spcPct val="90000"/>
              </a:lnSpc>
              <a:spcBef>
                <a:spcPts val="800"/>
              </a:spcBef>
              <a:spcAft>
                <a:spcPts val="0"/>
              </a:spcAft>
              <a:buSzPts val="1400"/>
              <a:buChar char="•"/>
            </a:pPr>
            <a:r>
              <a:rPr lang="en"/>
              <a:t>Detailed functional description</a:t>
            </a:r>
            <a:endParaRPr/>
          </a:p>
          <a:p>
            <a:pPr marL="520700" lvl="1" indent="-177800" algn="l" rtl="0">
              <a:lnSpc>
                <a:spcPct val="90000"/>
              </a:lnSpc>
              <a:spcBef>
                <a:spcPts val="800"/>
              </a:spcBef>
              <a:spcAft>
                <a:spcPts val="0"/>
              </a:spcAft>
              <a:buSzPts val="1400"/>
              <a:buChar char="•"/>
            </a:pPr>
            <a:r>
              <a:rPr lang="en"/>
              <a:t>Instructions of how to set the frequency threshold and hysteresis parameters for different applications</a:t>
            </a:r>
            <a:endParaRPr/>
          </a:p>
          <a:p>
            <a:pPr marL="520700" lvl="1" indent="-177800" algn="l" rtl="0">
              <a:lnSpc>
                <a:spcPct val="90000"/>
              </a:lnSpc>
              <a:spcBef>
                <a:spcPts val="800"/>
              </a:spcBef>
              <a:spcAft>
                <a:spcPts val="0"/>
              </a:spcAft>
              <a:buSzPts val="1400"/>
              <a:buChar char="•"/>
            </a:pPr>
            <a:r>
              <a:rPr lang="en"/>
              <a:t>Results from testing that was accomplished to prove out the design.</a:t>
            </a:r>
            <a:endParaRPr/>
          </a:p>
          <a:p>
            <a:pPr marL="177800" lvl="0" indent="0" algn="l" rtl="0">
              <a:lnSpc>
                <a:spcPct val="90000"/>
              </a:lnSpc>
              <a:spcBef>
                <a:spcPts val="8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2149337" y="336293"/>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FLOW CHART OF DESIGN</a:t>
            </a:r>
            <a:endParaRPr/>
          </a:p>
        </p:txBody>
      </p:sp>
      <p:sp>
        <p:nvSpPr>
          <p:cNvPr id="220" name="Google Shape;220;p36"/>
          <p:cNvSpPr/>
          <p:nvPr/>
        </p:nvSpPr>
        <p:spPr>
          <a:xfrm>
            <a:off x="536713" y="1147115"/>
            <a:ext cx="1709530" cy="772768"/>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entury Gothic"/>
                <a:ea typeface="Century Gothic"/>
                <a:cs typeface="Century Gothic"/>
                <a:sym typeface="Century Gothic"/>
              </a:rPr>
              <a:t>Tachometer Input</a:t>
            </a:r>
            <a:endParaRPr sz="1100"/>
          </a:p>
        </p:txBody>
      </p:sp>
      <p:cxnSp>
        <p:nvCxnSpPr>
          <p:cNvPr id="221" name="Google Shape;221;p36"/>
          <p:cNvCxnSpPr>
            <a:stCxn id="220" idx="3"/>
          </p:cNvCxnSpPr>
          <p:nvPr/>
        </p:nvCxnSpPr>
        <p:spPr>
          <a:xfrm>
            <a:off x="2246243" y="1533499"/>
            <a:ext cx="934200" cy="0"/>
          </a:xfrm>
          <a:prstGeom prst="straightConnector1">
            <a:avLst/>
          </a:prstGeom>
          <a:noFill/>
          <a:ln w="57150" cap="flat" cmpd="sng">
            <a:solidFill>
              <a:schemeClr val="lt1"/>
            </a:solidFill>
            <a:prstDash val="solid"/>
            <a:round/>
            <a:headEnd type="none" w="sm" len="sm"/>
            <a:tailEnd type="triangle" w="med" len="med"/>
          </a:ln>
        </p:spPr>
      </p:cxnSp>
      <p:sp>
        <p:nvSpPr>
          <p:cNvPr id="222" name="Google Shape;222;p36"/>
          <p:cNvSpPr/>
          <p:nvPr/>
        </p:nvSpPr>
        <p:spPr>
          <a:xfrm>
            <a:off x="3180522" y="1147113"/>
            <a:ext cx="1709530" cy="772768"/>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entury Gothic"/>
                <a:ea typeface="Century Gothic"/>
                <a:cs typeface="Century Gothic"/>
                <a:sym typeface="Century Gothic"/>
              </a:rPr>
              <a:t>Initial Filtering</a:t>
            </a:r>
            <a:endParaRPr sz="1100"/>
          </a:p>
        </p:txBody>
      </p:sp>
      <p:cxnSp>
        <p:nvCxnSpPr>
          <p:cNvPr id="223" name="Google Shape;223;p36"/>
          <p:cNvCxnSpPr/>
          <p:nvPr/>
        </p:nvCxnSpPr>
        <p:spPr>
          <a:xfrm>
            <a:off x="4890052" y="1533496"/>
            <a:ext cx="1054542" cy="0"/>
          </a:xfrm>
          <a:prstGeom prst="straightConnector1">
            <a:avLst/>
          </a:prstGeom>
          <a:noFill/>
          <a:ln w="57150" cap="flat" cmpd="sng">
            <a:solidFill>
              <a:schemeClr val="lt1"/>
            </a:solidFill>
            <a:prstDash val="solid"/>
            <a:round/>
            <a:headEnd type="none" w="sm" len="sm"/>
            <a:tailEnd type="triangle" w="med" len="med"/>
          </a:ln>
        </p:spPr>
      </p:cxnSp>
      <p:sp>
        <p:nvSpPr>
          <p:cNvPr id="224" name="Google Shape;224;p36"/>
          <p:cNvSpPr/>
          <p:nvPr/>
        </p:nvSpPr>
        <p:spPr>
          <a:xfrm>
            <a:off x="5963479" y="1147112"/>
            <a:ext cx="1709530" cy="772768"/>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entury Gothic"/>
                <a:ea typeface="Century Gothic"/>
                <a:cs typeface="Century Gothic"/>
                <a:sym typeface="Century Gothic"/>
              </a:rPr>
              <a:t>PMW implemented by NE555 Timer</a:t>
            </a:r>
            <a:endParaRPr sz="1100"/>
          </a:p>
        </p:txBody>
      </p:sp>
      <p:cxnSp>
        <p:nvCxnSpPr>
          <p:cNvPr id="225" name="Google Shape;225;p36"/>
          <p:cNvCxnSpPr/>
          <p:nvPr/>
        </p:nvCxnSpPr>
        <p:spPr>
          <a:xfrm>
            <a:off x="6818244" y="1919880"/>
            <a:ext cx="0" cy="750790"/>
          </a:xfrm>
          <a:prstGeom prst="straightConnector1">
            <a:avLst/>
          </a:prstGeom>
          <a:noFill/>
          <a:ln w="57150" cap="flat" cmpd="sng">
            <a:solidFill>
              <a:schemeClr val="lt1"/>
            </a:solidFill>
            <a:prstDash val="solid"/>
            <a:round/>
            <a:headEnd type="none" w="sm" len="sm"/>
            <a:tailEnd type="triangle" w="med" len="med"/>
          </a:ln>
        </p:spPr>
      </p:cxnSp>
      <p:sp>
        <p:nvSpPr>
          <p:cNvPr id="226" name="Google Shape;226;p36"/>
          <p:cNvSpPr/>
          <p:nvPr/>
        </p:nvSpPr>
        <p:spPr>
          <a:xfrm>
            <a:off x="5944594" y="2670670"/>
            <a:ext cx="1709530" cy="772768"/>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entury Gothic"/>
                <a:ea typeface="Century Gothic"/>
                <a:cs typeface="Century Gothic"/>
                <a:sym typeface="Century Gothic"/>
              </a:rPr>
              <a:t>Sallen Key Filter to average out the voltage to DC value</a:t>
            </a:r>
            <a:endParaRPr sz="1100"/>
          </a:p>
        </p:txBody>
      </p:sp>
      <p:cxnSp>
        <p:nvCxnSpPr>
          <p:cNvPr id="227" name="Google Shape;227;p36"/>
          <p:cNvCxnSpPr/>
          <p:nvPr/>
        </p:nvCxnSpPr>
        <p:spPr>
          <a:xfrm rot="10800000">
            <a:off x="4890052" y="3057053"/>
            <a:ext cx="1054542" cy="0"/>
          </a:xfrm>
          <a:prstGeom prst="straightConnector1">
            <a:avLst/>
          </a:prstGeom>
          <a:noFill/>
          <a:ln w="57150" cap="flat" cmpd="sng">
            <a:solidFill>
              <a:schemeClr val="lt1"/>
            </a:solidFill>
            <a:prstDash val="solid"/>
            <a:round/>
            <a:headEnd type="none" w="sm" len="sm"/>
            <a:tailEnd type="triangle" w="med" len="med"/>
          </a:ln>
        </p:spPr>
      </p:cxnSp>
      <p:sp>
        <p:nvSpPr>
          <p:cNvPr id="228" name="Google Shape;228;p36"/>
          <p:cNvSpPr/>
          <p:nvPr/>
        </p:nvSpPr>
        <p:spPr>
          <a:xfrm>
            <a:off x="3169588" y="2591629"/>
            <a:ext cx="1709530" cy="860853"/>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200" b="0" i="0" u="none" strike="noStrike" cap="none">
                <a:solidFill>
                  <a:schemeClr val="lt1"/>
                </a:solidFill>
                <a:latin typeface="Century Gothic"/>
                <a:ea typeface="Century Gothic"/>
                <a:cs typeface="Century Gothic"/>
                <a:sym typeface="Century Gothic"/>
              </a:rPr>
              <a:t>Schmitt Trigger to compare average DC value to reference voltage</a:t>
            </a:r>
            <a:endParaRPr sz="1100"/>
          </a:p>
        </p:txBody>
      </p:sp>
      <p:cxnSp>
        <p:nvCxnSpPr>
          <p:cNvPr id="229" name="Google Shape;229;p36"/>
          <p:cNvCxnSpPr/>
          <p:nvPr/>
        </p:nvCxnSpPr>
        <p:spPr>
          <a:xfrm rot="10800000">
            <a:off x="2246243" y="2952692"/>
            <a:ext cx="923345" cy="0"/>
          </a:xfrm>
          <a:prstGeom prst="straightConnector1">
            <a:avLst/>
          </a:prstGeom>
          <a:noFill/>
          <a:ln w="57150" cap="flat" cmpd="sng">
            <a:solidFill>
              <a:schemeClr val="lt1"/>
            </a:solidFill>
            <a:prstDash val="solid"/>
            <a:round/>
            <a:headEnd type="none" w="sm" len="sm"/>
            <a:tailEnd type="triangle" w="med" len="med"/>
          </a:ln>
        </p:spPr>
      </p:cxnSp>
      <p:sp>
        <p:nvSpPr>
          <p:cNvPr id="230" name="Google Shape;230;p36"/>
          <p:cNvSpPr/>
          <p:nvPr/>
        </p:nvSpPr>
        <p:spPr>
          <a:xfrm>
            <a:off x="536713" y="2571750"/>
            <a:ext cx="1709530" cy="772768"/>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entury Gothic"/>
                <a:ea typeface="Century Gothic"/>
                <a:cs typeface="Century Gothic"/>
                <a:sym typeface="Century Gothic"/>
              </a:rPr>
              <a:t>MOSFET open collector output</a:t>
            </a:r>
            <a:endParaRPr sz="1100"/>
          </a:p>
        </p:txBody>
      </p:sp>
      <p:sp>
        <p:nvSpPr>
          <p:cNvPr id="231" name="Google Shape;231;p36"/>
          <p:cNvSpPr/>
          <p:nvPr/>
        </p:nvSpPr>
        <p:spPr>
          <a:xfrm>
            <a:off x="439913" y="4079415"/>
            <a:ext cx="1709400" cy="772800"/>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Century Gothic"/>
                <a:ea typeface="Century Gothic"/>
                <a:cs typeface="Century Gothic"/>
                <a:sym typeface="Century Gothic"/>
              </a:rPr>
              <a:t>Power Bus</a:t>
            </a:r>
            <a:r>
              <a:rPr lang="en" sz="1400" b="0" i="0" u="none" strike="noStrike" cap="none">
                <a:solidFill>
                  <a:schemeClr val="lt1"/>
                </a:solidFill>
                <a:latin typeface="Century Gothic"/>
                <a:ea typeface="Century Gothic"/>
                <a:cs typeface="Century Gothic"/>
                <a:sym typeface="Century Gothic"/>
              </a:rPr>
              <a:t> Input</a:t>
            </a:r>
            <a:endParaRPr sz="1100"/>
          </a:p>
        </p:txBody>
      </p:sp>
      <p:sp>
        <p:nvSpPr>
          <p:cNvPr id="232" name="Google Shape;232;p36"/>
          <p:cNvSpPr/>
          <p:nvPr/>
        </p:nvSpPr>
        <p:spPr>
          <a:xfrm>
            <a:off x="3180588" y="4079415"/>
            <a:ext cx="1709400" cy="772800"/>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Century Gothic"/>
                <a:ea typeface="Century Gothic"/>
                <a:cs typeface="Century Gothic"/>
                <a:sym typeface="Century Gothic"/>
              </a:rPr>
              <a:t>TVS and Linear Voltage Regulator</a:t>
            </a:r>
            <a:endParaRPr sz="1100"/>
          </a:p>
        </p:txBody>
      </p:sp>
      <p:cxnSp>
        <p:nvCxnSpPr>
          <p:cNvPr id="233" name="Google Shape;233;p36"/>
          <p:cNvCxnSpPr>
            <a:endCxn id="232" idx="1"/>
          </p:cNvCxnSpPr>
          <p:nvPr/>
        </p:nvCxnSpPr>
        <p:spPr>
          <a:xfrm>
            <a:off x="2149188" y="4456215"/>
            <a:ext cx="1031400" cy="9600"/>
          </a:xfrm>
          <a:prstGeom prst="straightConnector1">
            <a:avLst/>
          </a:prstGeom>
          <a:noFill/>
          <a:ln w="57150" cap="flat" cmpd="sng">
            <a:solidFill>
              <a:schemeClr val="lt1"/>
            </a:solidFill>
            <a:prstDash val="solid"/>
            <a:round/>
            <a:headEnd type="none" w="sm" len="sm"/>
            <a:tailEnd type="triangle" w="med" len="med"/>
          </a:ln>
        </p:spPr>
      </p:cxnSp>
      <p:cxnSp>
        <p:nvCxnSpPr>
          <p:cNvPr id="234" name="Google Shape;234;p36"/>
          <p:cNvCxnSpPr/>
          <p:nvPr/>
        </p:nvCxnSpPr>
        <p:spPr>
          <a:xfrm>
            <a:off x="4901613" y="4456215"/>
            <a:ext cx="1031400" cy="9600"/>
          </a:xfrm>
          <a:prstGeom prst="straightConnector1">
            <a:avLst/>
          </a:prstGeom>
          <a:noFill/>
          <a:ln w="57150" cap="flat" cmpd="sng">
            <a:solidFill>
              <a:schemeClr val="lt1"/>
            </a:solidFill>
            <a:prstDash val="solid"/>
            <a:round/>
            <a:headEnd type="none" w="sm" len="sm"/>
            <a:tailEnd type="triangle" w="med" len="med"/>
          </a:ln>
        </p:spPr>
      </p:cxnSp>
      <p:sp>
        <p:nvSpPr>
          <p:cNvPr id="235" name="Google Shape;235;p36"/>
          <p:cNvSpPr/>
          <p:nvPr/>
        </p:nvSpPr>
        <p:spPr>
          <a:xfrm>
            <a:off x="5963538" y="4079415"/>
            <a:ext cx="1709400" cy="772800"/>
          </a:xfrm>
          <a:prstGeom prst="roundRect">
            <a:avLst>
              <a:gd name="adj" fmla="val 16667"/>
            </a:avLst>
          </a:prstGeom>
          <a:solidFill>
            <a:schemeClr val="accent1"/>
          </a:solidFill>
          <a:ln w="12700" cap="flat" cmpd="sng">
            <a:solidFill>
              <a:srgbClr val="A2211D"/>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Century Gothic"/>
                <a:ea typeface="Century Gothic"/>
                <a:cs typeface="Century Gothic"/>
                <a:sym typeface="Century Gothic"/>
              </a:rPr>
              <a:t>Vcc and ground for any active components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171700" y="573280"/>
            <a:ext cx="6457950" cy="969771"/>
          </a:xfrm>
          <a:prstGeom prst="rect">
            <a:avLst/>
          </a:prstGeom>
          <a:noFill/>
          <a:ln>
            <a:noFill/>
          </a:ln>
        </p:spPr>
        <p:txBody>
          <a:bodyPr spcFirstLastPara="1" wrap="square" lIns="68575" tIns="34275" rIns="68575" bIns="34275" anchor="ctr" anchorCtr="0">
            <a:normAutofit/>
          </a:bodyPr>
          <a:lstStyle/>
          <a:p>
            <a:pPr marL="0" lvl="0" indent="0" algn="r" rtl="0">
              <a:lnSpc>
                <a:spcPct val="90000"/>
              </a:lnSpc>
              <a:spcBef>
                <a:spcPts val="0"/>
              </a:spcBef>
              <a:spcAft>
                <a:spcPts val="0"/>
              </a:spcAft>
              <a:buClr>
                <a:schemeClr val="lt1"/>
              </a:buClr>
              <a:buSzPts val="3000"/>
              <a:buFont typeface="Century Gothic"/>
              <a:buNone/>
            </a:pPr>
            <a:r>
              <a:rPr lang="en"/>
              <a:t>555 TIMER</a:t>
            </a:r>
            <a:endParaRPr/>
          </a:p>
        </p:txBody>
      </p:sp>
      <p:sp>
        <p:nvSpPr>
          <p:cNvPr id="241" name="Google Shape;241;p37"/>
          <p:cNvSpPr txBox="1">
            <a:spLocks noGrp="1"/>
          </p:cNvSpPr>
          <p:nvPr>
            <p:ph type="body" idx="1"/>
          </p:nvPr>
        </p:nvSpPr>
        <p:spPr>
          <a:xfrm>
            <a:off x="514350" y="1155500"/>
            <a:ext cx="5242800" cy="38445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None/>
            </a:pPr>
            <a:r>
              <a:rPr lang="en" dirty="0"/>
              <a:t>Non-retriggerable Monostable Multibvibrator </a:t>
            </a:r>
            <a:endParaRPr dirty="0"/>
          </a:p>
          <a:p>
            <a:pPr marL="177800" lvl="0" indent="-177800" algn="l" rtl="0">
              <a:spcBef>
                <a:spcPts val="800"/>
              </a:spcBef>
              <a:spcAft>
                <a:spcPts val="0"/>
              </a:spcAft>
              <a:buSzPts val="1400"/>
              <a:buChar char="•"/>
            </a:pPr>
            <a:r>
              <a:rPr lang="en" sz="1400" dirty="0"/>
              <a:t>Vout would be high (Vcc)</a:t>
            </a:r>
            <a:endParaRPr dirty="0"/>
          </a:p>
          <a:p>
            <a:pPr marL="520700" lvl="1" indent="-177800" algn="l" rtl="0">
              <a:lnSpc>
                <a:spcPct val="90000"/>
              </a:lnSpc>
              <a:spcBef>
                <a:spcPts val="800"/>
              </a:spcBef>
              <a:spcAft>
                <a:spcPts val="0"/>
              </a:spcAft>
              <a:buSzPts val="1400"/>
              <a:buChar char="•"/>
            </a:pPr>
            <a:r>
              <a:rPr lang="en" dirty="0"/>
              <a:t>Trigger voltage must be low (less than Vcc/3). Threshold voltage must be low (less than 2Vcc/3).	</a:t>
            </a:r>
            <a:endParaRPr dirty="0"/>
          </a:p>
          <a:p>
            <a:pPr marL="177800" lvl="0" indent="-177800" algn="l" rtl="0">
              <a:spcBef>
                <a:spcPts val="800"/>
              </a:spcBef>
              <a:spcAft>
                <a:spcPts val="0"/>
              </a:spcAft>
              <a:buSzPts val="1400"/>
              <a:buChar char="•"/>
            </a:pPr>
            <a:r>
              <a:rPr lang="en" sz="1400" dirty="0"/>
              <a:t>Vout will switch to low (ground)</a:t>
            </a:r>
            <a:endParaRPr dirty="0"/>
          </a:p>
          <a:p>
            <a:pPr marL="520700" lvl="1" indent="-177800" algn="l" rtl="0">
              <a:lnSpc>
                <a:spcPct val="90000"/>
              </a:lnSpc>
              <a:spcBef>
                <a:spcPts val="800"/>
              </a:spcBef>
              <a:spcAft>
                <a:spcPts val="0"/>
              </a:spcAft>
              <a:buSzPts val="1400"/>
              <a:buChar char="•"/>
            </a:pPr>
            <a:r>
              <a:rPr lang="en" dirty="0"/>
              <a:t>Trigger voltage must be high (great than Vcc/3). Threshold voltage  must be high (great than 2Vcc/3)</a:t>
            </a:r>
            <a:endParaRPr dirty="0"/>
          </a:p>
          <a:p>
            <a:pPr marL="0" lvl="0" indent="0" algn="l" rtl="0">
              <a:lnSpc>
                <a:spcPct val="90000"/>
              </a:lnSpc>
              <a:spcBef>
                <a:spcPts val="800"/>
              </a:spcBef>
              <a:spcAft>
                <a:spcPts val="0"/>
              </a:spcAft>
              <a:buNone/>
            </a:pPr>
            <a:endParaRPr dirty="0"/>
          </a:p>
          <a:p>
            <a:pPr marL="177800" lvl="0" indent="-177800" algn="l" rtl="0">
              <a:lnSpc>
                <a:spcPct val="90000"/>
              </a:lnSpc>
              <a:spcBef>
                <a:spcPts val="800"/>
              </a:spcBef>
              <a:spcAft>
                <a:spcPts val="0"/>
              </a:spcAft>
              <a:buSzPts val="1400"/>
              <a:buChar char="•"/>
            </a:pPr>
            <a:r>
              <a:rPr lang="en" dirty="0"/>
              <a:t>Threshold voltage is the voltage across capacitor CT (see next slide)</a:t>
            </a:r>
            <a:endParaRPr dirty="0"/>
          </a:p>
          <a:p>
            <a:pPr marL="520700" lvl="1" indent="-177800" algn="l" rtl="0">
              <a:lnSpc>
                <a:spcPct val="90000"/>
              </a:lnSpc>
              <a:spcBef>
                <a:spcPts val="800"/>
              </a:spcBef>
              <a:spcAft>
                <a:spcPts val="0"/>
              </a:spcAft>
              <a:buSzPts val="1400"/>
              <a:buChar char="•"/>
            </a:pPr>
            <a:r>
              <a:rPr lang="en" dirty="0"/>
              <a:t>Time period of on cycle can be calculated with formula T = 1.1RC</a:t>
            </a:r>
            <a:endParaRPr dirty="0"/>
          </a:p>
        </p:txBody>
      </p:sp>
      <p:pic>
        <p:nvPicPr>
          <p:cNvPr id="242" name="Google Shape;242;p37"/>
          <p:cNvPicPr preferRelativeResize="0"/>
          <p:nvPr/>
        </p:nvPicPr>
        <p:blipFill>
          <a:blip r:embed="rId3">
            <a:alphaModFix/>
          </a:blip>
          <a:stretch>
            <a:fillRect/>
          </a:stretch>
        </p:blipFill>
        <p:spPr>
          <a:xfrm>
            <a:off x="5662567" y="1911475"/>
            <a:ext cx="3377658" cy="3018000"/>
          </a:xfrm>
          <a:prstGeom prst="rect">
            <a:avLst/>
          </a:prstGeom>
          <a:noFill/>
          <a:ln>
            <a:noFill/>
          </a:ln>
        </p:spPr>
      </p:pic>
      <p:pic>
        <p:nvPicPr>
          <p:cNvPr id="243" name="Google Shape;243;p37"/>
          <p:cNvPicPr preferRelativeResize="0"/>
          <p:nvPr/>
        </p:nvPicPr>
        <p:blipFill>
          <a:blip r:embed="rId4">
            <a:alphaModFix/>
          </a:blip>
          <a:stretch>
            <a:fillRect/>
          </a:stretch>
        </p:blipFill>
        <p:spPr>
          <a:xfrm>
            <a:off x="6317950" y="1301875"/>
            <a:ext cx="245745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2171700" y="573280"/>
            <a:ext cx="6457800" cy="969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None/>
            </a:pPr>
            <a:r>
              <a:rPr lang="en"/>
              <a:t>Differentiator </a:t>
            </a:r>
            <a:endParaRPr/>
          </a:p>
        </p:txBody>
      </p:sp>
      <p:sp>
        <p:nvSpPr>
          <p:cNvPr id="249" name="Google Shape;249;p38"/>
          <p:cNvSpPr txBox="1">
            <a:spLocks noGrp="1"/>
          </p:cNvSpPr>
          <p:nvPr>
            <p:ph type="body" idx="1"/>
          </p:nvPr>
        </p:nvSpPr>
        <p:spPr>
          <a:xfrm>
            <a:off x="514350" y="1645925"/>
            <a:ext cx="4547400" cy="30180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Clr>
                <a:schemeClr val="dk1"/>
              </a:buClr>
              <a:buSzPts val="1100"/>
              <a:buFont typeface="Arial"/>
              <a:buNone/>
            </a:pPr>
            <a:r>
              <a:rPr lang="en"/>
              <a:t>Differentiator</a:t>
            </a:r>
            <a:endParaRPr/>
          </a:p>
          <a:p>
            <a:pPr marL="177800" lvl="0" indent="-177800" algn="l" rtl="0">
              <a:spcBef>
                <a:spcPts val="800"/>
              </a:spcBef>
              <a:spcAft>
                <a:spcPts val="0"/>
              </a:spcAft>
              <a:buSzPts val="1400"/>
              <a:buChar char="•"/>
            </a:pPr>
            <a:r>
              <a:rPr lang="en"/>
              <a:t>Differentiator (high pass filter) is used for our trigger voltage. The use of a differentiator allows the signal to be low </a:t>
            </a:r>
            <a:r>
              <a:rPr lang="en" b="1"/>
              <a:t>only </a:t>
            </a:r>
            <a:r>
              <a:rPr lang="en"/>
              <a:t>at the falling edge (and a little after due to discharge)</a:t>
            </a:r>
            <a:endParaRPr/>
          </a:p>
          <a:p>
            <a:pPr marL="520700" lvl="1" indent="-177800" algn="l" rtl="0">
              <a:spcBef>
                <a:spcPts val="800"/>
              </a:spcBef>
              <a:spcAft>
                <a:spcPts val="0"/>
              </a:spcAft>
              <a:buSzPts val="1400"/>
              <a:buChar char="•"/>
            </a:pPr>
            <a:r>
              <a:rPr lang="en"/>
              <a:t>Vcc is used instead of ground to shift the signal up</a:t>
            </a:r>
            <a:endParaRPr/>
          </a:p>
          <a:p>
            <a:pPr marL="520700" lvl="1" indent="-177800" algn="l" rtl="0">
              <a:spcBef>
                <a:spcPts val="800"/>
              </a:spcBef>
              <a:spcAft>
                <a:spcPts val="0"/>
              </a:spcAft>
              <a:buSzPts val="1400"/>
              <a:buChar char="•"/>
            </a:pPr>
            <a:r>
              <a:rPr lang="en"/>
              <a:t>Diode is used to clip leading edge differentiation (would lead to a voltage of 2Vcc which could damage 555 timer chip) </a:t>
            </a:r>
            <a:endParaRPr/>
          </a:p>
        </p:txBody>
      </p:sp>
      <p:pic>
        <p:nvPicPr>
          <p:cNvPr id="250" name="Google Shape;250;p38"/>
          <p:cNvPicPr preferRelativeResize="0"/>
          <p:nvPr/>
        </p:nvPicPr>
        <p:blipFill>
          <a:blip r:embed="rId3">
            <a:alphaModFix/>
          </a:blip>
          <a:stretch>
            <a:fillRect/>
          </a:stretch>
        </p:blipFill>
        <p:spPr>
          <a:xfrm>
            <a:off x="3304613" y="381950"/>
            <a:ext cx="2657475" cy="1352550"/>
          </a:xfrm>
          <a:prstGeom prst="rect">
            <a:avLst/>
          </a:prstGeom>
          <a:noFill/>
          <a:ln>
            <a:noFill/>
          </a:ln>
        </p:spPr>
      </p:pic>
      <p:pic>
        <p:nvPicPr>
          <p:cNvPr id="251" name="Google Shape;251;p38"/>
          <p:cNvPicPr preferRelativeResize="0"/>
          <p:nvPr/>
        </p:nvPicPr>
        <p:blipFill>
          <a:blip r:embed="rId4">
            <a:alphaModFix/>
          </a:blip>
          <a:stretch>
            <a:fillRect/>
          </a:stretch>
        </p:blipFill>
        <p:spPr>
          <a:xfrm>
            <a:off x="5061750" y="2339548"/>
            <a:ext cx="4011675" cy="2660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9"/>
          <p:cNvPicPr preferRelativeResize="0"/>
          <p:nvPr/>
        </p:nvPicPr>
        <p:blipFill>
          <a:blip r:embed="rId3">
            <a:alphaModFix/>
          </a:blip>
          <a:stretch>
            <a:fillRect/>
          </a:stretch>
        </p:blipFill>
        <p:spPr>
          <a:xfrm>
            <a:off x="0" y="0"/>
            <a:ext cx="6074026" cy="1285875"/>
          </a:xfrm>
          <a:prstGeom prst="rect">
            <a:avLst/>
          </a:prstGeom>
          <a:noFill/>
          <a:ln>
            <a:noFill/>
          </a:ln>
        </p:spPr>
      </p:pic>
      <p:sp>
        <p:nvSpPr>
          <p:cNvPr id="257" name="Google Shape;257;p39"/>
          <p:cNvSpPr txBox="1">
            <a:spLocks noGrp="1"/>
          </p:cNvSpPr>
          <p:nvPr>
            <p:ph type="title"/>
          </p:nvPr>
        </p:nvSpPr>
        <p:spPr>
          <a:xfrm>
            <a:off x="6123950" y="2893850"/>
            <a:ext cx="2966700" cy="2198400"/>
          </a:xfrm>
          <a:prstGeom prst="rect">
            <a:avLst/>
          </a:prstGeom>
        </p:spPr>
        <p:txBody>
          <a:bodyPr spcFirstLastPara="1" wrap="square" lIns="68575" tIns="34275" rIns="68575" bIns="34275" anchor="ctr" anchorCtr="0">
            <a:normAutofit/>
          </a:bodyPr>
          <a:lstStyle/>
          <a:p>
            <a:pPr marL="0" lvl="0" indent="0" algn="r" rtl="0">
              <a:spcBef>
                <a:spcPts val="800"/>
              </a:spcBef>
              <a:spcAft>
                <a:spcPts val="0"/>
              </a:spcAft>
              <a:buClr>
                <a:schemeClr val="dk1"/>
              </a:buClr>
              <a:buSzPts val="1100"/>
              <a:buFont typeface="Arial"/>
              <a:buNone/>
            </a:pPr>
            <a:r>
              <a:rPr lang="en"/>
              <a:t>Differentiator and Monostable Multibvibrator </a:t>
            </a:r>
            <a:endParaRPr/>
          </a:p>
        </p:txBody>
      </p:sp>
      <p:sp>
        <p:nvSpPr>
          <p:cNvPr id="258" name="Google Shape;258;p39"/>
          <p:cNvSpPr txBox="1"/>
          <p:nvPr/>
        </p:nvSpPr>
        <p:spPr>
          <a:xfrm>
            <a:off x="0" y="30125"/>
            <a:ext cx="26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Tachometer voltage</a:t>
            </a:r>
            <a:endParaRPr>
              <a:solidFill>
                <a:schemeClr val="lt1"/>
              </a:solidFill>
              <a:latin typeface="Century Gothic"/>
              <a:ea typeface="Century Gothic"/>
              <a:cs typeface="Century Gothic"/>
              <a:sym typeface="Century Gothic"/>
            </a:endParaRPr>
          </a:p>
        </p:txBody>
      </p:sp>
      <p:pic>
        <p:nvPicPr>
          <p:cNvPr id="259" name="Google Shape;259;p39"/>
          <p:cNvPicPr preferRelativeResize="0"/>
          <p:nvPr/>
        </p:nvPicPr>
        <p:blipFill>
          <a:blip r:embed="rId4">
            <a:alphaModFix/>
          </a:blip>
          <a:stretch>
            <a:fillRect/>
          </a:stretch>
        </p:blipFill>
        <p:spPr>
          <a:xfrm>
            <a:off x="0" y="1285875"/>
            <a:ext cx="6073912" cy="1285875"/>
          </a:xfrm>
          <a:prstGeom prst="rect">
            <a:avLst/>
          </a:prstGeom>
          <a:noFill/>
          <a:ln>
            <a:noFill/>
          </a:ln>
        </p:spPr>
      </p:pic>
      <p:pic>
        <p:nvPicPr>
          <p:cNvPr id="260" name="Google Shape;260;p39"/>
          <p:cNvPicPr preferRelativeResize="0"/>
          <p:nvPr/>
        </p:nvPicPr>
        <p:blipFill>
          <a:blip r:embed="rId5">
            <a:alphaModFix/>
          </a:blip>
          <a:stretch>
            <a:fillRect/>
          </a:stretch>
        </p:blipFill>
        <p:spPr>
          <a:xfrm>
            <a:off x="0" y="2571749"/>
            <a:ext cx="6074016" cy="1285875"/>
          </a:xfrm>
          <a:prstGeom prst="rect">
            <a:avLst/>
          </a:prstGeom>
          <a:noFill/>
          <a:ln>
            <a:noFill/>
          </a:ln>
        </p:spPr>
      </p:pic>
      <p:pic>
        <p:nvPicPr>
          <p:cNvPr id="261" name="Google Shape;261;p39"/>
          <p:cNvPicPr preferRelativeResize="0"/>
          <p:nvPr/>
        </p:nvPicPr>
        <p:blipFill>
          <a:blip r:embed="rId6">
            <a:alphaModFix/>
          </a:blip>
          <a:stretch>
            <a:fillRect/>
          </a:stretch>
        </p:blipFill>
        <p:spPr>
          <a:xfrm>
            <a:off x="0" y="3857625"/>
            <a:ext cx="6073940" cy="1285875"/>
          </a:xfrm>
          <a:prstGeom prst="rect">
            <a:avLst/>
          </a:prstGeom>
          <a:noFill/>
          <a:ln>
            <a:noFill/>
          </a:ln>
        </p:spPr>
      </p:pic>
      <p:sp>
        <p:nvSpPr>
          <p:cNvPr id="262" name="Google Shape;262;p39"/>
          <p:cNvSpPr txBox="1"/>
          <p:nvPr/>
        </p:nvSpPr>
        <p:spPr>
          <a:xfrm>
            <a:off x="55450" y="1369275"/>
            <a:ext cx="26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Trigger voltage</a:t>
            </a:r>
            <a:endParaRPr>
              <a:solidFill>
                <a:schemeClr val="lt1"/>
              </a:solidFill>
              <a:latin typeface="Century Gothic"/>
              <a:ea typeface="Century Gothic"/>
              <a:cs typeface="Century Gothic"/>
              <a:sym typeface="Century Gothic"/>
            </a:endParaRPr>
          </a:p>
        </p:txBody>
      </p:sp>
      <p:sp>
        <p:nvSpPr>
          <p:cNvPr id="263" name="Google Shape;263;p39"/>
          <p:cNvSpPr txBox="1"/>
          <p:nvPr/>
        </p:nvSpPr>
        <p:spPr>
          <a:xfrm>
            <a:off x="55450" y="2613450"/>
            <a:ext cx="26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Threshold voltage</a:t>
            </a:r>
            <a:endParaRPr>
              <a:solidFill>
                <a:schemeClr val="lt1"/>
              </a:solidFill>
              <a:latin typeface="Century Gothic"/>
              <a:ea typeface="Century Gothic"/>
              <a:cs typeface="Century Gothic"/>
              <a:sym typeface="Century Gothic"/>
            </a:endParaRPr>
          </a:p>
        </p:txBody>
      </p:sp>
      <p:sp>
        <p:nvSpPr>
          <p:cNvPr id="264" name="Google Shape;264;p39"/>
          <p:cNvSpPr txBox="1"/>
          <p:nvPr/>
        </p:nvSpPr>
        <p:spPr>
          <a:xfrm>
            <a:off x="55450" y="3857625"/>
            <a:ext cx="26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Output voltage</a:t>
            </a:r>
            <a:endParaRPr>
              <a:solidFill>
                <a:schemeClr val="lt1"/>
              </a:solidFill>
              <a:latin typeface="Century Gothic"/>
              <a:ea typeface="Century Gothic"/>
              <a:cs typeface="Century Gothic"/>
              <a:sym typeface="Century Gothic"/>
            </a:endParaRPr>
          </a:p>
        </p:txBody>
      </p:sp>
      <p:pic>
        <p:nvPicPr>
          <p:cNvPr id="265" name="Google Shape;265;p39"/>
          <p:cNvPicPr preferRelativeResize="0"/>
          <p:nvPr/>
        </p:nvPicPr>
        <p:blipFill>
          <a:blip r:embed="rId7">
            <a:alphaModFix/>
          </a:blip>
          <a:stretch>
            <a:fillRect/>
          </a:stretch>
        </p:blipFill>
        <p:spPr>
          <a:xfrm>
            <a:off x="4780375" y="0"/>
            <a:ext cx="4363626" cy="2893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2950</TotalTime>
  <Words>1029</Words>
  <Application>Microsoft Office PowerPoint</Application>
  <PresentationFormat>On-screen Show (16:9)</PresentationFormat>
  <Paragraphs>108</Paragraphs>
  <Slides>15</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Century Gothic</vt:lpstr>
      <vt:lpstr>Arial</vt:lpstr>
      <vt:lpstr>Simple Light</vt:lpstr>
      <vt:lpstr>Vapor Trail</vt:lpstr>
      <vt:lpstr>COOLING FAN PCB PROJECT</vt:lpstr>
      <vt:lpstr>PROJECT DESCRIPTION</vt:lpstr>
      <vt:lpstr>REQUIREMENTS/CONSTRAINTS</vt:lpstr>
      <vt:lpstr>REQUIREMENTS/CONSTRAINTS CONT.</vt:lpstr>
      <vt:lpstr>Deliverables</vt:lpstr>
      <vt:lpstr>FLOW CHART OF DESIGN</vt:lpstr>
      <vt:lpstr>555 TIMER</vt:lpstr>
      <vt:lpstr>Differentiator </vt:lpstr>
      <vt:lpstr>Differentiator and Monostable Multibvibrator </vt:lpstr>
      <vt:lpstr>SALLEN KEY FILTER</vt:lpstr>
      <vt:lpstr>SCHMITT TRIGGER</vt:lpstr>
      <vt:lpstr>LIGHTNING PROTECTION</vt:lpstr>
      <vt:lpstr>VOLTAGE REGULATION</vt:lpstr>
      <vt:lpstr>CITATIONS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Sabra, Ayham</cp:lastModifiedBy>
  <cp:revision>4</cp:revision>
  <dcterms:modified xsi:type="dcterms:W3CDTF">2022-02-17T18:30:25Z</dcterms:modified>
</cp:coreProperties>
</file>