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4" r:id="rId9"/>
    <p:sldId id="267" r:id="rId10"/>
    <p:sldId id="268" r:id="rId11"/>
    <p:sldId id="263" r:id="rId12"/>
    <p:sldId id="272" r:id="rId13"/>
    <p:sldId id="265" r:id="rId14"/>
    <p:sldId id="273" r:id="rId15"/>
    <p:sldId id="266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1A6CC-C5BE-4C7F-B513-AB97C12250F3}" v="33" dt="2023-06-01T07:41:56.1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C80-82C1-A050-CD31-56A6744D7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20AE-BC78-447F-F0E2-05D8C1BB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0618-C327-3119-0CF5-93B4102D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C120-3200-0610-D967-4F3DB902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5FD3-4CFE-E2AA-5E04-824E1345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625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43B0-DBED-BF89-1ACA-D5BBDF44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5D4-6E23-978D-F98B-59DEA722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61E3-34C4-8EAC-01AF-91BD5194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47B1-DD6B-E97F-80E9-F340367F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3A7A-28C7-BF06-5BEA-5BAA2B22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43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8A3C0-8096-D79E-7CB5-294484E2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51BAA-68A6-1FB8-C844-E99152EC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9C88-2C90-F524-00DB-E0A5F3FE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6F3F-CEB6-25C3-D3B1-25E6015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583F-74BD-B707-00D1-F437A09F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536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54A-DD15-A36E-E855-A1949D5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14BF-4D43-EB22-6254-BC822B51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1BCB-F1EE-9A59-9020-8ADC4E66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26F7-010A-8DA1-A2B3-9CF4987C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9407-A24C-CF07-773F-8D3F0D5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288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104C-49C5-A3E7-E7AB-78376249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3D92-BE81-F67D-1E40-808ACB41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2C40-3C1B-CF5C-8513-C9C8DB5C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89F8-5552-BA9F-2E31-691BE983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1CDC-5548-2BA3-683C-14E1CD01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2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4476-FEAB-0513-9B4A-2DC34253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32D0-829C-93DE-B5EE-9D53D577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7830-5AE1-315D-2CB9-1D4CB927E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7F199-A0FD-8F97-6FE4-D6A721CB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03C0-9668-7484-94DF-98124D1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3F1A3-0B42-1A53-E2CA-CF1BD0DE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4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0778-A283-FA4F-E3DC-9E616B97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2831A-2BFA-8164-0DF1-4BFDDCDE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CDE3F-9A01-44ED-5C5D-35C6A7F5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CFDED-FF47-091F-211F-ABE391D39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9ACB-2BDD-32CC-699F-C7C7B9951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DE720-01E2-CE65-92E0-0D55C899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9CB5D-163B-DA4D-BCA4-14D9E390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1BABE-1C40-056F-7D71-836B4EEB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13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4D39-A6B0-D2FD-9F1E-0B96D54D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A08DD-DA11-88BE-2819-8F8D71F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560E9-D431-22FB-7224-1BDA28ED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63EC0-1840-B525-5134-369D2302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4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421CC-6DA1-0A5F-687E-B228D152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6D8C5-238B-187C-FB4F-C64C35C5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B5186-B253-50A3-DF71-2052368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730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619A-C3A2-4542-7197-8E902D7F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33D6-B08E-5A42-2CF5-76D7EE89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E3D4-F2D2-EEE0-7D4A-BEC53745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BF73-287F-02F6-51DA-321F51E8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8A119-A027-DFEA-A726-467E932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EB483-C5B9-9676-61D6-1F6BF190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76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3E52-B1D0-DAF4-9C42-7A5784E8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ACAEB-2545-B084-3F20-2C4A1E088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C3A4-235A-D129-F237-DB7D4D45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7DEE4-877F-D291-D3EF-505DC310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0A34-44E3-21D2-1D7E-1C5EAE9B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D2B6-1A93-0C20-3B6F-6D36FE3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82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125AD-03D8-8F42-5A93-0A8C2A9F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72E9-CE4B-34DB-F658-D7FACEB2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E434-A268-CB13-4863-D7BACFC39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CE2A-A2A8-44AA-89C2-CCAF76649DDA}" type="datetimeFigureOut">
              <a:rPr lang="en-ID" smtClean="0"/>
              <a:t>11/06/2024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0943B-7C09-CF05-DC32-41DFE247E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743C-C414-75AE-584E-B8A534B6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4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7007R/71220840_71220915_71220965_Tugas-Akhir-Semester-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A345-EAD6-40C8-067A-95EA43E75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&lt;&lt;…. </a:t>
            </a:r>
            <a:r>
              <a:rPr lang="en-US" sz="3600" dirty="0" err="1"/>
              <a:t>Memprediksi</a:t>
            </a:r>
            <a:r>
              <a:rPr lang="en-US" sz="3600" dirty="0"/>
              <a:t> </a:t>
            </a:r>
            <a:r>
              <a:rPr lang="en-US" sz="3600" dirty="0" err="1"/>
              <a:t>Perubahan</a:t>
            </a:r>
            <a:r>
              <a:rPr lang="en-US" sz="3600" dirty="0"/>
              <a:t> </a:t>
            </a:r>
            <a:r>
              <a:rPr lang="en-US" sz="3600" dirty="0" err="1"/>
              <a:t>Cuaca</a:t>
            </a:r>
            <a:r>
              <a:rPr lang="en-US" dirty="0"/>
              <a:t>….&gt;&gt;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AC3F9-A2EC-1D85-B80D-FEB765641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&lt;&lt;…</a:t>
            </a:r>
            <a:r>
              <a:rPr lang="en-US" dirty="0" err="1"/>
              <a:t>Rendy</a:t>
            </a:r>
            <a:r>
              <a:rPr lang="en-US" dirty="0"/>
              <a:t> Ananta </a:t>
            </a:r>
            <a:r>
              <a:rPr lang="en-US" dirty="0" err="1"/>
              <a:t>Kristanto</a:t>
            </a:r>
            <a:r>
              <a:rPr lang="en-US" dirty="0"/>
              <a:t> - 71202840…&gt;&gt;</a:t>
            </a:r>
          </a:p>
          <a:p>
            <a:r>
              <a:rPr lang="en-US" dirty="0"/>
              <a:t>&lt;&lt;…Leif Sean </a:t>
            </a:r>
            <a:r>
              <a:rPr lang="en-US" dirty="0" err="1"/>
              <a:t>Kusumo</a:t>
            </a:r>
            <a:r>
              <a:rPr lang="en-US" dirty="0"/>
              <a:t> – 71220915…&gt;&gt;</a:t>
            </a:r>
          </a:p>
          <a:p>
            <a:r>
              <a:rPr lang="en-US" dirty="0"/>
              <a:t>&lt;&lt;…Sanjaya </a:t>
            </a:r>
            <a:r>
              <a:rPr lang="en-US" dirty="0" err="1"/>
              <a:t>Cahyadi</a:t>
            </a:r>
            <a:r>
              <a:rPr lang="en-US" dirty="0"/>
              <a:t> Fuad – 71220965…&gt;&gt;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3F5ACE-98AD-8EDA-349D-0B074664D539}"/>
              </a:ext>
            </a:extLst>
          </p:cNvPr>
          <p:cNvSpPr txBox="1">
            <a:spLocks/>
          </p:cNvSpPr>
          <p:nvPr/>
        </p:nvSpPr>
        <p:spPr>
          <a:xfrm>
            <a:off x="9932894" y="242047"/>
            <a:ext cx="1913963" cy="1018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Capstone Project</a:t>
            </a:r>
            <a:endParaRPr lang="en-ID" sz="3600" dirty="0"/>
          </a:p>
        </p:txBody>
      </p:sp>
      <p:pic>
        <p:nvPicPr>
          <p:cNvPr id="1026" name="Picture 2" descr="Logo UKDW (Universitas Kristen Duta Wacana) - rekreartive">
            <a:extLst>
              <a:ext uri="{FF2B5EF4-FFF2-40B4-BE49-F238E27FC236}">
                <a16:creationId xmlns:a16="http://schemas.microsoft.com/office/drawing/2014/main" id="{43F0D565-853E-B95A-E22A-9400D472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3" y="120081"/>
            <a:ext cx="896403" cy="11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kultas Teknologi Informasi | UKDW">
            <a:extLst>
              <a:ext uri="{FF2B5EF4-FFF2-40B4-BE49-F238E27FC236}">
                <a16:creationId xmlns:a16="http://schemas.microsoft.com/office/drawing/2014/main" id="{8D38B4C9-E232-96F8-93B2-23085FDC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80" y="141242"/>
            <a:ext cx="1697256" cy="11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ormatika | UKDW">
            <a:extLst>
              <a:ext uri="{FF2B5EF4-FFF2-40B4-BE49-F238E27FC236}">
                <a16:creationId xmlns:a16="http://schemas.microsoft.com/office/drawing/2014/main" id="{C66659E4-7141-931C-E8FB-EB46A649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56" y="17188"/>
            <a:ext cx="2045110" cy="14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0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8564-52D7-4821-BD1E-108B228A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4D94-5957-F67E-8B5C-8D9CD6B7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</a:pPr>
            <a:r>
              <a:rPr lang="en-ID" sz="3200" dirty="0">
                <a:solidFill>
                  <a:srgbClr val="C00000"/>
                </a:solidFill>
              </a:rPr>
              <a:t>Estimation </a:t>
            </a:r>
            <a:r>
              <a:rPr lang="en-ID" sz="3200" dirty="0"/>
              <a:t>(</a:t>
            </a:r>
            <a:r>
              <a:rPr lang="en-ID" sz="3200" dirty="0" err="1"/>
              <a:t>Estimasi</a:t>
            </a:r>
            <a:r>
              <a:rPr lang="en-ID" sz="3200" dirty="0"/>
              <a:t>):</a:t>
            </a:r>
            <a:br>
              <a:rPr lang="en-ID" sz="3200" dirty="0"/>
            </a:br>
            <a:r>
              <a:rPr lang="en-ID" sz="2800" dirty="0">
                <a:solidFill>
                  <a:srgbClr val="0070C0"/>
                </a:solidFill>
              </a:rPr>
              <a:t>Linear Regression (LR)</a:t>
            </a:r>
            <a:r>
              <a:rPr lang="en-ID" sz="2800" dirty="0"/>
              <a:t>, </a:t>
            </a:r>
            <a:r>
              <a:rPr lang="en-ID" sz="2800" dirty="0">
                <a:solidFill>
                  <a:srgbClr val="0070C0"/>
                </a:solidFill>
              </a:rPr>
              <a:t>Neural Network (NN)</a:t>
            </a:r>
            <a:r>
              <a:rPr lang="en-ID" sz="2800" dirty="0"/>
              <a:t>, Deep Learning (DL), Support Vector Machine (SVM), Generalized Linear Model (GLM), etc</a:t>
            </a:r>
            <a:endParaRPr lang="en-ID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</a:pPr>
            <a:r>
              <a:rPr lang="en-ID" sz="3200" dirty="0">
                <a:solidFill>
                  <a:srgbClr val="C00000"/>
                </a:solidFill>
                <a:highlight>
                  <a:srgbClr val="FFFF00"/>
                </a:highlight>
              </a:rPr>
              <a:t>Forecasting </a:t>
            </a:r>
            <a:r>
              <a:rPr lang="en-ID" sz="3200" dirty="0">
                <a:highlight>
                  <a:srgbClr val="FFFF00"/>
                </a:highlight>
              </a:rPr>
              <a:t>(</a:t>
            </a:r>
            <a:r>
              <a:rPr lang="en-ID" sz="3200" dirty="0" err="1">
                <a:highlight>
                  <a:srgbClr val="FFFF00"/>
                </a:highlight>
              </a:rPr>
              <a:t>Prediksi</a:t>
            </a:r>
            <a:r>
              <a:rPr lang="en-ID" sz="3200" dirty="0">
                <a:highlight>
                  <a:srgbClr val="FFFF00"/>
                </a:highlight>
              </a:rPr>
              <a:t>/</a:t>
            </a:r>
            <a:r>
              <a:rPr lang="en-ID" sz="3200" dirty="0" err="1">
                <a:highlight>
                  <a:srgbClr val="FFFF00"/>
                </a:highlight>
              </a:rPr>
              <a:t>Peramalan</a:t>
            </a:r>
            <a:r>
              <a:rPr lang="en-ID" sz="3200" dirty="0">
                <a:highlight>
                  <a:srgbClr val="FFFF00"/>
                </a:highlight>
              </a:rPr>
              <a:t>):</a:t>
            </a:r>
            <a:br>
              <a:rPr lang="en-ID" sz="3200" dirty="0">
                <a:highlight>
                  <a:srgbClr val="FFFF00"/>
                </a:highlight>
              </a:rPr>
            </a:br>
            <a:r>
              <a:rPr lang="en-ID" sz="2800" dirty="0">
                <a:solidFill>
                  <a:srgbClr val="0070C0"/>
                </a:solidFill>
                <a:highlight>
                  <a:srgbClr val="FFFF00"/>
                </a:highlight>
              </a:rPr>
              <a:t>Linear Regression (LR)</a:t>
            </a:r>
            <a:r>
              <a:rPr lang="en-ID" sz="2800" dirty="0">
                <a:highlight>
                  <a:srgbClr val="FFFF00"/>
                </a:highlight>
              </a:rPr>
              <a:t>, </a:t>
            </a:r>
            <a:r>
              <a:rPr lang="en-ID" sz="2800" dirty="0">
                <a:solidFill>
                  <a:srgbClr val="0070C0"/>
                </a:solidFill>
                <a:highlight>
                  <a:srgbClr val="FFFF00"/>
                </a:highlight>
              </a:rPr>
              <a:t>Neural Network (NN)</a:t>
            </a:r>
            <a:r>
              <a:rPr lang="en-ID" sz="2800" dirty="0">
                <a:highlight>
                  <a:srgbClr val="FFFF00"/>
                </a:highlight>
              </a:rPr>
              <a:t>, Deep Learning (DL), Support Vector Machine (SVM), Generalized Linear Model (GLM), etc </a:t>
            </a:r>
            <a:r>
              <a:rPr lang="en-ID" sz="2800" dirty="0" err="1">
                <a:highlight>
                  <a:srgbClr val="00FF00"/>
                </a:highlight>
              </a:rPr>
              <a:t>menggunakan</a:t>
            </a:r>
            <a:r>
              <a:rPr lang="en-ID" sz="2800" dirty="0">
                <a:highlight>
                  <a:srgbClr val="00FF00"/>
                </a:highlight>
              </a:rPr>
              <a:t> Random Forest Algorithm</a:t>
            </a:r>
            <a:endParaRPr lang="en-ID" dirty="0">
              <a:highlight>
                <a:srgbClr val="00FF00"/>
              </a:highlight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</a:pPr>
            <a:r>
              <a:rPr lang="en-ID" sz="3200" dirty="0">
                <a:solidFill>
                  <a:srgbClr val="C00000"/>
                </a:solidFill>
              </a:rPr>
              <a:t>Classification </a:t>
            </a:r>
            <a:r>
              <a:rPr lang="en-ID" sz="3200" dirty="0"/>
              <a:t>(</a:t>
            </a:r>
            <a:r>
              <a:rPr lang="en-ID" sz="3200" dirty="0" err="1"/>
              <a:t>Klasifikasi</a:t>
            </a:r>
            <a:r>
              <a:rPr lang="en-ID" sz="3200" dirty="0"/>
              <a:t>):</a:t>
            </a:r>
            <a:br>
              <a:rPr lang="en-ID" sz="3200" dirty="0"/>
            </a:br>
            <a:r>
              <a:rPr lang="en-ID" sz="2800" dirty="0">
                <a:solidFill>
                  <a:srgbClr val="0070C0"/>
                </a:solidFill>
              </a:rPr>
              <a:t>Decision Tree </a:t>
            </a:r>
            <a:r>
              <a:rPr lang="en-ID" sz="2800" dirty="0"/>
              <a:t>(CART, ID3, </a:t>
            </a:r>
            <a:r>
              <a:rPr lang="en-ID" sz="2800" dirty="0">
                <a:solidFill>
                  <a:srgbClr val="00B050"/>
                </a:solidFill>
              </a:rPr>
              <a:t>C4.5,</a:t>
            </a:r>
            <a:r>
              <a:rPr lang="en-ID" sz="2800" dirty="0"/>
              <a:t> Credal DT, Credal C4.5, Adaptative Credal C4.5), Naive Bayes (NB), K-Nearest </a:t>
            </a:r>
            <a:r>
              <a:rPr lang="en-ID" sz="2800" dirty="0" err="1"/>
              <a:t>Neighbor</a:t>
            </a:r>
            <a:r>
              <a:rPr lang="en-ID" sz="2800" dirty="0"/>
              <a:t> (</a:t>
            </a:r>
            <a:r>
              <a:rPr lang="en-ID" sz="2800" dirty="0" err="1"/>
              <a:t>kNN</a:t>
            </a:r>
            <a:r>
              <a:rPr lang="en-ID" sz="2800" dirty="0"/>
              <a:t>), Linear Discriminant Analysis (LDA), Logistic Regression (</a:t>
            </a:r>
            <a:r>
              <a:rPr lang="en-ID" sz="2800" dirty="0" err="1"/>
              <a:t>LogR</a:t>
            </a:r>
            <a:r>
              <a:rPr lang="en-ID" sz="2800" dirty="0"/>
              <a:t>), etc</a:t>
            </a:r>
            <a:endParaRPr lang="en-ID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</a:pPr>
            <a:r>
              <a:rPr lang="en-ID" sz="3200" dirty="0">
                <a:solidFill>
                  <a:srgbClr val="C00000"/>
                </a:solidFill>
              </a:rPr>
              <a:t>Clustering </a:t>
            </a:r>
            <a:r>
              <a:rPr lang="en-ID" sz="3200" dirty="0"/>
              <a:t>(</a:t>
            </a:r>
            <a:r>
              <a:rPr lang="en-ID" sz="3200" dirty="0" err="1"/>
              <a:t>Klastering</a:t>
            </a:r>
            <a:r>
              <a:rPr lang="en-ID" sz="3200" dirty="0"/>
              <a:t>):</a:t>
            </a:r>
            <a:br>
              <a:rPr lang="en-ID" sz="3200" dirty="0"/>
            </a:br>
            <a:r>
              <a:rPr lang="en-ID" sz="2800" dirty="0">
                <a:solidFill>
                  <a:srgbClr val="0070C0"/>
                </a:solidFill>
              </a:rPr>
              <a:t>K-Means</a:t>
            </a:r>
            <a:r>
              <a:rPr lang="en-ID" sz="2800" dirty="0"/>
              <a:t>, K-Medoids, Self-Organizing Map (SOM), Fuzzy C-Means (FCM), etc</a:t>
            </a:r>
            <a:endParaRPr lang="en-ID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</a:pPr>
            <a:r>
              <a:rPr lang="en-ID" sz="3200" dirty="0">
                <a:solidFill>
                  <a:srgbClr val="C00000"/>
                </a:solidFill>
              </a:rPr>
              <a:t>Association </a:t>
            </a:r>
            <a:r>
              <a:rPr lang="en-ID" sz="3200" dirty="0"/>
              <a:t>(</a:t>
            </a:r>
            <a:r>
              <a:rPr lang="en-ID" sz="3200" dirty="0" err="1"/>
              <a:t>Asosiasi</a:t>
            </a:r>
            <a:r>
              <a:rPr lang="en-ID" sz="3200" dirty="0"/>
              <a:t>):</a:t>
            </a:r>
            <a:br>
              <a:rPr lang="en-ID" sz="3200" dirty="0"/>
            </a:br>
            <a:r>
              <a:rPr lang="en-ID" sz="2800" dirty="0">
                <a:solidFill>
                  <a:srgbClr val="0070C0"/>
                </a:solidFill>
              </a:rPr>
              <a:t>FP-Growth</a:t>
            </a:r>
            <a:r>
              <a:rPr lang="en-ID" sz="2800" dirty="0"/>
              <a:t>, A Priori, </a:t>
            </a:r>
            <a:r>
              <a:rPr lang="en-ID" sz="2800" dirty="0">
                <a:solidFill>
                  <a:srgbClr val="0070C0"/>
                </a:solidFill>
              </a:rPr>
              <a:t>Coefficient of Correlation</a:t>
            </a:r>
            <a:r>
              <a:rPr lang="en-ID" sz="2800" dirty="0"/>
              <a:t>, Chi Square, etc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31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F0E1-0220-79EB-AF1C-E7459DEE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BAF4E-07E5-4CCD-BDB0-E74102927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758" y="1825625"/>
            <a:ext cx="7002484" cy="4351338"/>
          </a:xfrm>
        </p:spPr>
      </p:pic>
    </p:spTree>
    <p:extLst>
      <p:ext uri="{BB962C8B-B14F-4D97-AF65-F5344CB8AC3E}">
        <p14:creationId xmlns:p14="http://schemas.microsoft.com/office/powerpoint/2010/main" val="251364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F0E1-0220-79EB-AF1C-E7459DEE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846A5-591E-4F3E-9107-9E417703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20" y="2027755"/>
            <a:ext cx="4281529" cy="3612648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effectLst/>
                <a:latin typeface="Roboto" panose="02000000000000000000" pitchFamily="2" charset="0"/>
              </a:rPr>
              <a:t>test accuracy dan train accuracy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tidak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boleh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1.0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karena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di AI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kalau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sampai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1.0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termasuk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overfitting, dan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prediksi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tidak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mungkin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bisa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1.0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atau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100%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akurat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sz="1600" b="0" i="0" dirty="0" err="1">
                <a:effectLst/>
                <a:latin typeface="Roboto" panose="02000000000000000000" pitchFamily="2" charset="0"/>
              </a:rPr>
              <a:t>n_estimator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adalah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jumlah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decision tree yang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kita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gunakan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kalau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disini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yaitu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24 decision tree.</a:t>
            </a:r>
          </a:p>
          <a:p>
            <a:pPr algn="l"/>
            <a:r>
              <a:rPr lang="en-US" sz="1600" b="0" i="0" dirty="0">
                <a:effectLst/>
                <a:latin typeface="Roboto" panose="02000000000000000000" pitchFamily="2" charset="0"/>
              </a:rPr>
              <a:t>confusion matrix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untuk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mengecek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seberapa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akurat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 data </a:t>
            </a:r>
            <a:r>
              <a:rPr lang="en-US" sz="1600" b="0" i="0" dirty="0" err="1">
                <a:effectLst/>
                <a:latin typeface="Roboto" panose="02000000000000000000" pitchFamily="2" charset="0"/>
              </a:rPr>
              <a:t>kita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.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48F86-C36E-48CE-8846-ED60D0E0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44" y="681037"/>
            <a:ext cx="4932840" cy="51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1D0F-642A-FDF9-3A44-F0467A5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44D9-CFFF-F72C-5036-3FC094B1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: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Anda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model (</a:t>
            </a:r>
            <a:r>
              <a:rPr lang="en-ID" dirty="0" err="1"/>
              <a:t>pengetahuan</a:t>
            </a:r>
            <a:r>
              <a:rPr lang="en-ID" dirty="0"/>
              <a:t>):</a:t>
            </a:r>
            <a:br>
              <a:rPr lang="en-ID" dirty="0"/>
            </a:br>
            <a:r>
              <a:rPr lang="en-ID" dirty="0"/>
              <a:t>Regression / </a:t>
            </a:r>
            <a:r>
              <a:rPr lang="en-ID" dirty="0">
                <a:highlight>
                  <a:srgbClr val="FFFF00"/>
                </a:highlight>
              </a:rPr>
              <a:t>Decision Tree </a:t>
            </a:r>
            <a:r>
              <a:rPr lang="en-ID" dirty="0"/>
              <a:t>/ Random Forest / ANN / K-means / BFS / DFS /</a:t>
            </a:r>
            <a:r>
              <a:rPr lang="en-ID" dirty="0" err="1"/>
              <a:t>dll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439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1D0F-642A-FDF9-3A44-F0467A5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954C2-DA6B-4FC9-B8AE-CBD62F09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736" y="1405269"/>
            <a:ext cx="7672420" cy="4771694"/>
          </a:xfrm>
        </p:spPr>
      </p:pic>
    </p:spTree>
    <p:extLst>
      <p:ext uri="{BB962C8B-B14F-4D97-AF65-F5344CB8AC3E}">
        <p14:creationId xmlns:p14="http://schemas.microsoft.com/office/powerpoint/2010/main" val="316570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75C8-C333-DEAF-2405-36E5444C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81F-3B38-DAE8-22E1-4304F544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8B6FA-1395-4816-B64F-FCFF83D2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14" y="2028729"/>
            <a:ext cx="3800672" cy="358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8A06-342C-4EB3-9123-EB275208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58" y="1525603"/>
            <a:ext cx="3858696" cy="51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132D-C6B1-7183-E84D-6DF10E94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34EF-933D-E206-920E-25E1569F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parameter</a:t>
            </a:r>
          </a:p>
          <a:p>
            <a:r>
              <a:rPr lang="en-US" dirty="0"/>
              <a:t>Random Forest </a:t>
            </a:r>
            <a:r>
              <a:rPr lang="en-US" dirty="0" err="1"/>
              <a:t>menggunakan</a:t>
            </a:r>
            <a:r>
              <a:rPr lang="en-US" dirty="0"/>
              <a:t> decision 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decision tree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438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164-BC7D-8655-AAE4-F5F76A8D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A25C-25C3-AC28-477A-2C45A0B4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https://github.com/R7007R/71220840_71220915_71220965_Tugas-Akhir-Semester-AI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724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8BEC-C3DB-24B0-77AE-ABA0328D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Pengisian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14AE-55D0-C6AE-2FBE-A85FB9BD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Template ini untuk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slideck</a:t>
            </a:r>
            <a:r>
              <a:rPr lang="en-US" dirty="0"/>
              <a:t> capstone project</a:t>
            </a:r>
          </a:p>
          <a:p>
            <a:r>
              <a:rPr lang="en-US" dirty="0"/>
              <a:t>Template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dengan project yang </a:t>
            </a:r>
            <a:r>
              <a:rPr lang="en-US" dirty="0" err="1"/>
              <a:t>diangkat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dengan scope /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project</a:t>
            </a:r>
          </a:p>
          <a:p>
            <a:r>
              <a:rPr lang="en-US" dirty="0"/>
              <a:t>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lain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636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2349-E8FD-BAB3-7447-E70B5D7A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en-US" dirty="0"/>
              <a:t>AI Project Cycle</a:t>
            </a:r>
            <a:endParaRPr lang="en-ID" dirty="0"/>
          </a:p>
        </p:txBody>
      </p:sp>
      <p:grpSp>
        <p:nvGrpSpPr>
          <p:cNvPr id="4" name="Google Shape;137;p3">
            <a:extLst>
              <a:ext uri="{FF2B5EF4-FFF2-40B4-BE49-F238E27FC236}">
                <a16:creationId xmlns:a16="http://schemas.microsoft.com/office/drawing/2014/main" id="{F31ABDC4-045F-2D1B-C5AD-EB5606AC08A8}"/>
              </a:ext>
            </a:extLst>
          </p:cNvPr>
          <p:cNvGrpSpPr/>
          <p:nvPr/>
        </p:nvGrpSpPr>
        <p:grpSpPr>
          <a:xfrm>
            <a:off x="1373563" y="1960313"/>
            <a:ext cx="8638050" cy="2730332"/>
            <a:chOff x="1504171" y="2114125"/>
            <a:chExt cx="8638050" cy="2730332"/>
          </a:xfrm>
        </p:grpSpPr>
        <p:sp>
          <p:nvSpPr>
            <p:cNvPr id="5" name="Google Shape;138;p3">
              <a:extLst>
                <a:ext uri="{FF2B5EF4-FFF2-40B4-BE49-F238E27FC236}">
                  <a16:creationId xmlns:a16="http://schemas.microsoft.com/office/drawing/2014/main" id="{9B47FCD6-EF81-7C1A-8621-5EB8130B953F}"/>
                </a:ext>
              </a:extLst>
            </p:cNvPr>
            <p:cNvSpPr/>
            <p:nvPr/>
          </p:nvSpPr>
          <p:spPr>
            <a:xfrm>
              <a:off x="1504171" y="2114125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80" extrusionOk="0">
                  <a:moveTo>
                    <a:pt x="539762" y="0"/>
                  </a:moveTo>
                  <a:lnTo>
                    <a:pt x="490638" y="2163"/>
                  </a:lnTo>
                  <a:lnTo>
                    <a:pt x="442748" y="8527"/>
                  </a:lnTo>
                  <a:lnTo>
                    <a:pt x="396284" y="18907"/>
                  </a:lnTo>
                  <a:lnTo>
                    <a:pt x="351435" y="33115"/>
                  </a:lnTo>
                  <a:lnTo>
                    <a:pt x="308393" y="50964"/>
                  </a:lnTo>
                  <a:lnTo>
                    <a:pt x="267349" y="72267"/>
                  </a:lnTo>
                  <a:lnTo>
                    <a:pt x="228492" y="96838"/>
                  </a:lnTo>
                  <a:lnTo>
                    <a:pt x="192014" y="124489"/>
                  </a:lnTo>
                  <a:lnTo>
                    <a:pt x="158105" y="155035"/>
                  </a:lnTo>
                  <a:lnTo>
                    <a:pt x="126956" y="188287"/>
                  </a:lnTo>
                  <a:lnTo>
                    <a:pt x="98758" y="224059"/>
                  </a:lnTo>
                  <a:lnTo>
                    <a:pt x="73700" y="262165"/>
                  </a:lnTo>
                  <a:lnTo>
                    <a:pt x="51975" y="302417"/>
                  </a:lnTo>
                  <a:lnTo>
                    <a:pt x="33772" y="344629"/>
                  </a:lnTo>
                  <a:lnTo>
                    <a:pt x="19283" y="388614"/>
                  </a:lnTo>
                  <a:lnTo>
                    <a:pt x="8697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7" y="624487"/>
                  </a:lnTo>
                  <a:lnTo>
                    <a:pt x="19283" y="670057"/>
                  </a:lnTo>
                  <a:lnTo>
                    <a:pt x="33772" y="714042"/>
                  </a:lnTo>
                  <a:lnTo>
                    <a:pt x="51975" y="756254"/>
                  </a:lnTo>
                  <a:lnTo>
                    <a:pt x="73700" y="796506"/>
                  </a:lnTo>
                  <a:lnTo>
                    <a:pt x="98758" y="834612"/>
                  </a:lnTo>
                  <a:lnTo>
                    <a:pt x="126956" y="870384"/>
                  </a:lnTo>
                  <a:lnTo>
                    <a:pt x="158105" y="903636"/>
                  </a:lnTo>
                  <a:lnTo>
                    <a:pt x="192014" y="934182"/>
                  </a:lnTo>
                  <a:lnTo>
                    <a:pt x="228492" y="961833"/>
                  </a:lnTo>
                  <a:lnTo>
                    <a:pt x="267349" y="986404"/>
                  </a:lnTo>
                  <a:lnTo>
                    <a:pt x="308393" y="1007707"/>
                  </a:lnTo>
                  <a:lnTo>
                    <a:pt x="351435" y="1025556"/>
                  </a:lnTo>
                  <a:lnTo>
                    <a:pt x="396284" y="1039764"/>
                  </a:lnTo>
                  <a:lnTo>
                    <a:pt x="442748" y="1050144"/>
                  </a:lnTo>
                  <a:lnTo>
                    <a:pt x="490638" y="1056508"/>
                  </a:lnTo>
                  <a:lnTo>
                    <a:pt x="539762" y="1058671"/>
                  </a:lnTo>
                  <a:lnTo>
                    <a:pt x="588905" y="1056508"/>
                  </a:lnTo>
                  <a:lnTo>
                    <a:pt x="636809" y="1050144"/>
                  </a:lnTo>
                  <a:lnTo>
                    <a:pt x="683284" y="1039764"/>
                  </a:lnTo>
                  <a:lnTo>
                    <a:pt x="728139" y="1025556"/>
                  </a:lnTo>
                  <a:lnTo>
                    <a:pt x="771184" y="1007707"/>
                  </a:lnTo>
                  <a:lnTo>
                    <a:pt x="812229" y="986404"/>
                  </a:lnTo>
                  <a:lnTo>
                    <a:pt x="851084" y="961833"/>
                  </a:lnTo>
                  <a:lnTo>
                    <a:pt x="887558" y="934182"/>
                  </a:lnTo>
                  <a:lnTo>
                    <a:pt x="921461" y="903636"/>
                  </a:lnTo>
                  <a:lnTo>
                    <a:pt x="952603" y="870384"/>
                  </a:lnTo>
                  <a:lnTo>
                    <a:pt x="980794" y="834612"/>
                  </a:lnTo>
                  <a:lnTo>
                    <a:pt x="1005843" y="796506"/>
                  </a:lnTo>
                  <a:lnTo>
                    <a:pt x="1027560" y="756254"/>
                  </a:lnTo>
                  <a:lnTo>
                    <a:pt x="1045756" y="714042"/>
                  </a:lnTo>
                  <a:lnTo>
                    <a:pt x="1060239" y="670057"/>
                  </a:lnTo>
                  <a:lnTo>
                    <a:pt x="1070819" y="624487"/>
                  </a:lnTo>
                  <a:lnTo>
                    <a:pt x="1077307" y="577517"/>
                  </a:lnTo>
                  <a:lnTo>
                    <a:pt x="1079512" y="529335"/>
                  </a:lnTo>
                  <a:lnTo>
                    <a:pt x="1077307" y="481154"/>
                  </a:lnTo>
                  <a:lnTo>
                    <a:pt x="1070819" y="434184"/>
                  </a:lnTo>
                  <a:lnTo>
                    <a:pt x="1060239" y="388614"/>
                  </a:lnTo>
                  <a:lnTo>
                    <a:pt x="1045756" y="344629"/>
                  </a:lnTo>
                  <a:lnTo>
                    <a:pt x="1027560" y="302417"/>
                  </a:lnTo>
                  <a:lnTo>
                    <a:pt x="1005843" y="262165"/>
                  </a:lnTo>
                  <a:lnTo>
                    <a:pt x="980794" y="224059"/>
                  </a:lnTo>
                  <a:lnTo>
                    <a:pt x="952603" y="188287"/>
                  </a:lnTo>
                  <a:lnTo>
                    <a:pt x="921461" y="155035"/>
                  </a:lnTo>
                  <a:lnTo>
                    <a:pt x="887558" y="124489"/>
                  </a:lnTo>
                  <a:lnTo>
                    <a:pt x="851084" y="96838"/>
                  </a:lnTo>
                  <a:lnTo>
                    <a:pt x="812229" y="72267"/>
                  </a:lnTo>
                  <a:lnTo>
                    <a:pt x="771184" y="50964"/>
                  </a:lnTo>
                  <a:lnTo>
                    <a:pt x="728139" y="33115"/>
                  </a:lnTo>
                  <a:lnTo>
                    <a:pt x="683284" y="18907"/>
                  </a:lnTo>
                  <a:lnTo>
                    <a:pt x="636809" y="8527"/>
                  </a:lnTo>
                  <a:lnTo>
                    <a:pt x="588905" y="2163"/>
                  </a:lnTo>
                  <a:lnTo>
                    <a:pt x="539762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9;p3">
              <a:extLst>
                <a:ext uri="{FF2B5EF4-FFF2-40B4-BE49-F238E27FC236}">
                  <a16:creationId xmlns:a16="http://schemas.microsoft.com/office/drawing/2014/main" id="{51B61834-CB87-9D43-0553-F3B79610E62C}"/>
                </a:ext>
              </a:extLst>
            </p:cNvPr>
            <p:cNvSpPr/>
            <p:nvPr/>
          </p:nvSpPr>
          <p:spPr>
            <a:xfrm>
              <a:off x="2944367" y="3432217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1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0;p3">
              <a:extLst>
                <a:ext uri="{FF2B5EF4-FFF2-40B4-BE49-F238E27FC236}">
                  <a16:creationId xmlns:a16="http://schemas.microsoft.com/office/drawing/2014/main" id="{9EF69B96-2860-AA0F-5C45-C1D42FFC549F}"/>
                </a:ext>
              </a:extLst>
            </p:cNvPr>
            <p:cNvSpPr/>
            <p:nvPr/>
          </p:nvSpPr>
          <p:spPr>
            <a:xfrm>
              <a:off x="4353390" y="2114125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80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1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1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5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1;p3">
              <a:extLst>
                <a:ext uri="{FF2B5EF4-FFF2-40B4-BE49-F238E27FC236}">
                  <a16:creationId xmlns:a16="http://schemas.microsoft.com/office/drawing/2014/main" id="{80B0C810-7EF7-4410-508F-E4D1688AD2B4}"/>
                </a:ext>
              </a:extLst>
            </p:cNvPr>
            <p:cNvSpPr/>
            <p:nvPr/>
          </p:nvSpPr>
          <p:spPr>
            <a:xfrm>
              <a:off x="5793570" y="3432217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2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2;p3">
              <a:extLst>
                <a:ext uri="{FF2B5EF4-FFF2-40B4-BE49-F238E27FC236}">
                  <a16:creationId xmlns:a16="http://schemas.microsoft.com/office/drawing/2014/main" id="{4D6CF60F-1319-6FE7-C6EA-15FCD3906936}"/>
                </a:ext>
              </a:extLst>
            </p:cNvPr>
            <p:cNvSpPr/>
            <p:nvPr/>
          </p:nvSpPr>
          <p:spPr>
            <a:xfrm>
              <a:off x="7158914" y="2114125"/>
              <a:ext cx="1438434" cy="1411357"/>
            </a:xfrm>
            <a:custGeom>
              <a:avLst/>
              <a:gdLst/>
              <a:ahLst/>
              <a:cxnLst/>
              <a:rect l="l" t="t" r="r" b="b"/>
              <a:pathLst>
                <a:path w="1079500" h="1059180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1"/>
                  </a:lnTo>
                  <a:lnTo>
                    <a:pt x="588874" y="1056508"/>
                  </a:lnTo>
                  <a:lnTo>
                    <a:pt x="636763" y="1050144"/>
                  </a:lnTo>
                  <a:lnTo>
                    <a:pt x="683227" y="1039764"/>
                  </a:lnTo>
                  <a:lnTo>
                    <a:pt x="728075" y="1025556"/>
                  </a:lnTo>
                  <a:lnTo>
                    <a:pt x="771116" y="1007707"/>
                  </a:lnTo>
                  <a:lnTo>
                    <a:pt x="812160" y="986404"/>
                  </a:lnTo>
                  <a:lnTo>
                    <a:pt x="851016" y="961833"/>
                  </a:lnTo>
                  <a:lnTo>
                    <a:pt x="887493" y="934182"/>
                  </a:lnTo>
                  <a:lnTo>
                    <a:pt x="921400" y="903636"/>
                  </a:lnTo>
                  <a:lnTo>
                    <a:pt x="952548" y="870384"/>
                  </a:lnTo>
                  <a:lnTo>
                    <a:pt x="980746" y="834612"/>
                  </a:lnTo>
                  <a:lnTo>
                    <a:pt x="1005802" y="796506"/>
                  </a:lnTo>
                  <a:lnTo>
                    <a:pt x="1027526" y="756254"/>
                  </a:lnTo>
                  <a:lnTo>
                    <a:pt x="1045728" y="714042"/>
                  </a:lnTo>
                  <a:lnTo>
                    <a:pt x="1060217" y="670057"/>
                  </a:lnTo>
                  <a:lnTo>
                    <a:pt x="1070803" y="624487"/>
                  </a:lnTo>
                  <a:lnTo>
                    <a:pt x="1077293" y="577517"/>
                  </a:lnTo>
                  <a:lnTo>
                    <a:pt x="1079500" y="529335"/>
                  </a:lnTo>
                  <a:lnTo>
                    <a:pt x="1077293" y="481154"/>
                  </a:lnTo>
                  <a:lnTo>
                    <a:pt x="1070803" y="434184"/>
                  </a:lnTo>
                  <a:lnTo>
                    <a:pt x="1060217" y="388614"/>
                  </a:lnTo>
                  <a:lnTo>
                    <a:pt x="1045728" y="344629"/>
                  </a:lnTo>
                  <a:lnTo>
                    <a:pt x="1027526" y="302417"/>
                  </a:lnTo>
                  <a:lnTo>
                    <a:pt x="1005802" y="262165"/>
                  </a:lnTo>
                  <a:lnTo>
                    <a:pt x="980746" y="224059"/>
                  </a:lnTo>
                  <a:lnTo>
                    <a:pt x="952548" y="188287"/>
                  </a:lnTo>
                  <a:lnTo>
                    <a:pt x="921400" y="155035"/>
                  </a:lnTo>
                  <a:lnTo>
                    <a:pt x="887493" y="124489"/>
                  </a:lnTo>
                  <a:lnTo>
                    <a:pt x="851016" y="96838"/>
                  </a:lnTo>
                  <a:lnTo>
                    <a:pt x="812160" y="72267"/>
                  </a:lnTo>
                  <a:lnTo>
                    <a:pt x="771116" y="50964"/>
                  </a:lnTo>
                  <a:lnTo>
                    <a:pt x="728075" y="33115"/>
                  </a:lnTo>
                  <a:lnTo>
                    <a:pt x="683227" y="18907"/>
                  </a:lnTo>
                  <a:lnTo>
                    <a:pt x="636763" y="8527"/>
                  </a:lnTo>
                  <a:lnTo>
                    <a:pt x="58887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3;p3">
              <a:extLst>
                <a:ext uri="{FF2B5EF4-FFF2-40B4-BE49-F238E27FC236}">
                  <a16:creationId xmlns:a16="http://schemas.microsoft.com/office/drawing/2014/main" id="{1784C27D-2FE2-2B36-0CDF-77B447F76764}"/>
                </a:ext>
              </a:extLst>
            </p:cNvPr>
            <p:cNvSpPr txBox="1"/>
            <p:nvPr/>
          </p:nvSpPr>
          <p:spPr>
            <a:xfrm>
              <a:off x="1597123" y="2536571"/>
              <a:ext cx="12195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6773" lvl="0" indent="11853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Pembatasan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Masalah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44;p3">
              <a:extLst>
                <a:ext uri="{FF2B5EF4-FFF2-40B4-BE49-F238E27FC236}">
                  <a16:creationId xmlns:a16="http://schemas.microsoft.com/office/drawing/2014/main" id="{E0A4E4B1-C53A-8E43-C47C-EE1CBD07CB8D}"/>
                </a:ext>
              </a:extLst>
            </p:cNvPr>
            <p:cNvSpPr txBox="1"/>
            <p:nvPr/>
          </p:nvSpPr>
          <p:spPr>
            <a:xfrm>
              <a:off x="3126570" y="3948685"/>
              <a:ext cx="1040553" cy="50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Akuisisi Data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45;p3">
              <a:extLst>
                <a:ext uri="{FF2B5EF4-FFF2-40B4-BE49-F238E27FC236}">
                  <a16:creationId xmlns:a16="http://schemas.microsoft.com/office/drawing/2014/main" id="{309A08CA-E950-4C16-DE1E-2A2FFAF580BE}"/>
                </a:ext>
              </a:extLst>
            </p:cNvPr>
            <p:cNvSpPr txBox="1"/>
            <p:nvPr/>
          </p:nvSpPr>
          <p:spPr>
            <a:xfrm>
              <a:off x="4607547" y="2545746"/>
              <a:ext cx="10404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270927" marR="6773" lvl="0" indent="-253994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Eksplorasi  Data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46;p3">
              <a:extLst>
                <a:ext uri="{FF2B5EF4-FFF2-40B4-BE49-F238E27FC236}">
                  <a16:creationId xmlns:a16="http://schemas.microsoft.com/office/drawing/2014/main" id="{DCC2D7C5-611B-29E6-05E5-0D68F6B28D1B}"/>
                </a:ext>
              </a:extLst>
            </p:cNvPr>
            <p:cNvSpPr txBox="1"/>
            <p:nvPr/>
          </p:nvSpPr>
          <p:spPr>
            <a:xfrm>
              <a:off x="5927513" y="3962316"/>
              <a:ext cx="1164505" cy="263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Pemodelan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7;p3">
              <a:extLst>
                <a:ext uri="{FF2B5EF4-FFF2-40B4-BE49-F238E27FC236}">
                  <a16:creationId xmlns:a16="http://schemas.microsoft.com/office/drawing/2014/main" id="{4ED4107D-8148-A2F5-0DA0-C3D3F2E31203}"/>
                </a:ext>
              </a:extLst>
            </p:cNvPr>
            <p:cNvSpPr txBox="1"/>
            <p:nvPr/>
          </p:nvSpPr>
          <p:spPr>
            <a:xfrm>
              <a:off x="7423296" y="2667671"/>
              <a:ext cx="897900" cy="2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Evaluasi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48;p3">
              <a:extLst>
                <a:ext uri="{FF2B5EF4-FFF2-40B4-BE49-F238E27FC236}">
                  <a16:creationId xmlns:a16="http://schemas.microsoft.com/office/drawing/2014/main" id="{2EE15F80-4AE4-2B82-4D92-F22142FBDDA9}"/>
                </a:ext>
              </a:extLst>
            </p:cNvPr>
            <p:cNvSpPr/>
            <p:nvPr/>
          </p:nvSpPr>
          <p:spPr>
            <a:xfrm>
              <a:off x="8702041" y="3318933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4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2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9;p3">
              <a:extLst>
                <a:ext uri="{FF2B5EF4-FFF2-40B4-BE49-F238E27FC236}">
                  <a16:creationId xmlns:a16="http://schemas.microsoft.com/office/drawing/2014/main" id="{CB166EEC-EB6E-2165-63E3-959F84E62C99}"/>
                </a:ext>
              </a:extLst>
            </p:cNvPr>
            <p:cNvSpPr txBox="1"/>
            <p:nvPr/>
          </p:nvSpPr>
          <p:spPr>
            <a:xfrm>
              <a:off x="8845464" y="3860461"/>
              <a:ext cx="1154853" cy="263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0;p3">
              <a:extLst>
                <a:ext uri="{FF2B5EF4-FFF2-40B4-BE49-F238E27FC236}">
                  <a16:creationId xmlns:a16="http://schemas.microsoft.com/office/drawing/2014/main" id="{97CDB921-18C0-3771-107E-7B5E2D6593C8}"/>
                </a:ext>
              </a:extLst>
            </p:cNvPr>
            <p:cNvSpPr/>
            <p:nvPr/>
          </p:nvSpPr>
          <p:spPr>
            <a:xfrm>
              <a:off x="2760132" y="3331802"/>
              <a:ext cx="327151" cy="330877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1;p3">
              <a:extLst>
                <a:ext uri="{FF2B5EF4-FFF2-40B4-BE49-F238E27FC236}">
                  <a16:creationId xmlns:a16="http://schemas.microsoft.com/office/drawing/2014/main" id="{37816837-96B3-ECC7-C253-2F98400ADDD7}"/>
                </a:ext>
              </a:extLst>
            </p:cNvPr>
            <p:cNvSpPr/>
            <p:nvPr/>
          </p:nvSpPr>
          <p:spPr>
            <a:xfrm>
              <a:off x="5615939" y="3317578"/>
              <a:ext cx="327151" cy="3310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2;p3">
              <a:extLst>
                <a:ext uri="{FF2B5EF4-FFF2-40B4-BE49-F238E27FC236}">
                  <a16:creationId xmlns:a16="http://schemas.microsoft.com/office/drawing/2014/main" id="{5B7AA11A-BA2A-8B55-DAC1-4B2BB4E2E6FE}"/>
                </a:ext>
              </a:extLst>
            </p:cNvPr>
            <p:cNvSpPr/>
            <p:nvPr/>
          </p:nvSpPr>
          <p:spPr>
            <a:xfrm>
              <a:off x="8412311" y="3289301"/>
              <a:ext cx="326983" cy="33087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3;p3">
              <a:extLst>
                <a:ext uri="{FF2B5EF4-FFF2-40B4-BE49-F238E27FC236}">
                  <a16:creationId xmlns:a16="http://schemas.microsoft.com/office/drawing/2014/main" id="{198BC235-E476-8535-9201-C66D7801B49F}"/>
                </a:ext>
              </a:extLst>
            </p:cNvPr>
            <p:cNvSpPr/>
            <p:nvPr/>
          </p:nvSpPr>
          <p:spPr>
            <a:xfrm>
              <a:off x="4179483" y="3298443"/>
              <a:ext cx="331385" cy="3264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4;p3">
              <a:extLst>
                <a:ext uri="{FF2B5EF4-FFF2-40B4-BE49-F238E27FC236}">
                  <a16:creationId xmlns:a16="http://schemas.microsoft.com/office/drawing/2014/main" id="{9A8FAFB8-E3FC-F7F6-0EF1-58967B6B9C2E}"/>
                </a:ext>
              </a:extLst>
            </p:cNvPr>
            <p:cNvSpPr/>
            <p:nvPr/>
          </p:nvSpPr>
          <p:spPr>
            <a:xfrm>
              <a:off x="7027840" y="3326045"/>
              <a:ext cx="331555" cy="32630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155;p3">
            <a:extLst>
              <a:ext uri="{FF2B5EF4-FFF2-40B4-BE49-F238E27FC236}">
                <a16:creationId xmlns:a16="http://schemas.microsoft.com/office/drawing/2014/main" id="{2E400998-818A-2E59-01E4-20C413E79511}"/>
              </a:ext>
            </a:extLst>
          </p:cNvPr>
          <p:cNvSpPr txBox="1"/>
          <p:nvPr/>
        </p:nvSpPr>
        <p:spPr>
          <a:xfrm>
            <a:off x="1373563" y="5429752"/>
            <a:ext cx="80705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Reff</a:t>
            </a:r>
            <a:r>
              <a:rPr lang="en-ID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https://medium.com/@hannnfh/ai-project-cycle-ccd67c3dd21d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44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A2BD-38F4-0820-3941-48610FEB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B551-9D13-2054-7E55-5E50979A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Masalah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ingin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Anda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penyelesaiannya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ID" dirty="0"/>
          </a:p>
          <a:p>
            <a:pPr marL="685800" indent="-457200">
              <a:lnSpc>
                <a:spcPct val="107000"/>
              </a:lnSpc>
              <a:spcBef>
                <a:spcPts val="800"/>
              </a:spcBef>
            </a:pP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Masalah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prediksi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cuaca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biasanya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sulit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diprediksi</a:t>
            </a:r>
            <a:endParaRPr lang="en-ID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457200">
              <a:lnSpc>
                <a:spcPct val="107000"/>
              </a:lnSpc>
              <a:spcBef>
                <a:spcPts val="800"/>
              </a:spcBef>
            </a:pP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Termasuk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SDG Climate Action</a:t>
            </a:r>
            <a:endParaRPr lang="en-ID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457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endParaRPr lang="en-ID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Solusi yang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ingin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Anda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hasilkan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685800" indent="-457200">
              <a:lnSpc>
                <a:spcPct val="107000"/>
              </a:lnSpc>
              <a:spcBef>
                <a:spcPts val="800"/>
              </a:spcBef>
            </a:pP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yang 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baik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memprediksi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cuaca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624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167C-B00D-E5F3-5EA3-B8C24A4A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4W Canvas</a:t>
            </a:r>
            <a:endParaRPr lang="en-ID" dirty="0"/>
          </a:p>
        </p:txBody>
      </p:sp>
      <p:graphicFrame>
        <p:nvGraphicFramePr>
          <p:cNvPr id="4" name="Google Shape;167;p5">
            <a:extLst>
              <a:ext uri="{FF2B5EF4-FFF2-40B4-BE49-F238E27FC236}">
                <a16:creationId xmlns:a16="http://schemas.microsoft.com/office/drawing/2014/main" id="{3BAE583F-0860-65D7-BCF5-12D341727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169264"/>
              </p:ext>
            </p:extLst>
          </p:nvPr>
        </p:nvGraphicFramePr>
        <p:xfrm>
          <a:off x="340659" y="1790011"/>
          <a:ext cx="11609295" cy="417151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96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Para</a:t>
                      </a:r>
                      <a:b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[stakeholders]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Orang-orang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memiliki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aktivitas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berhubungan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dengan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cuaca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seperti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nelayan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para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peneliti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BMKG, dan lain-lain.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Masalah yang dihadapi</a:t>
                      </a:r>
                      <a:b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[isu, masalah, kebutuhan]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Kesulitan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untuk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memprediksi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cuaca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dengan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cepat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perlu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waktu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lama.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WHAT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Ketika</a:t>
                      </a:r>
                      <a:b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[konteks dan situasi]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Dibutuhkan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Ketika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ingin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memprediksi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cuaca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dan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ingin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hasilnya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dalam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waktu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cepat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dan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hasil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akurat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WHERE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0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Solusi yang diharapkan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 err="1">
                          <a:sym typeface="Calibri"/>
                        </a:rPr>
                        <a:t>Dapat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menggunakan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alat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algoritma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untuk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memprediksi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cuaca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secara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cepat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dan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akurat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. </a:t>
                      </a:r>
                      <a:endParaRPr dirty="0"/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WHY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47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DA74-C4AF-8417-0472-D9DE528D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Akuisisi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B5E3-6821-CF73-091C-7DFCC350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dirty="0"/>
              <a:t>Proses </a:t>
            </a:r>
            <a:r>
              <a:rPr lang="en-ID" dirty="0" err="1"/>
              <a:t>mengumpulkan</a:t>
            </a:r>
            <a:r>
              <a:rPr lang="en-ID" dirty="0"/>
              <a:t> data-data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AI.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yang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diolah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dianalisis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diamati</a:t>
            </a:r>
            <a:r>
              <a:rPr lang="en-ID" dirty="0"/>
              <a:t>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.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collecting.</a:t>
            </a:r>
          </a:p>
          <a:p>
            <a:r>
              <a:rPr lang="en-ID" dirty="0"/>
              <a:t>Data yang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data yang </a:t>
            </a:r>
            <a:r>
              <a:rPr lang="en-ID" dirty="0" err="1"/>
              <a:t>dianalisa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data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 yang </a:t>
            </a:r>
            <a:r>
              <a:rPr lang="en-ID" dirty="0" err="1"/>
              <a:t>mendasari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memungkin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data:</a:t>
            </a:r>
          </a:p>
          <a:p>
            <a:r>
              <a:rPr lang="en-ID" dirty="0"/>
              <a:t>Data primer:</a:t>
            </a:r>
          </a:p>
          <a:p>
            <a:pPr lvl="1"/>
            <a:r>
              <a:rPr lang="en-ID" dirty="0" err="1"/>
              <a:t>Melalui</a:t>
            </a:r>
            <a:r>
              <a:rPr lang="en-ID" dirty="0"/>
              <a:t> Tools/Alat (IoT)	: </a:t>
            </a:r>
            <a:r>
              <a:rPr lang="en-ID" dirty="0" err="1"/>
              <a:t>Kamera</a:t>
            </a:r>
            <a:r>
              <a:rPr lang="en-ID" dirty="0"/>
              <a:t>, Microphone dan Sensor</a:t>
            </a:r>
          </a:p>
          <a:p>
            <a:pPr lvl="1"/>
            <a:r>
              <a:rPr lang="en-ID" dirty="0" err="1"/>
              <a:t>Observasi</a:t>
            </a:r>
            <a:r>
              <a:rPr lang="en-ID" dirty="0"/>
              <a:t> (</a:t>
            </a:r>
            <a:r>
              <a:rPr lang="en-ID" dirty="0" err="1"/>
              <a:t>formulir</a:t>
            </a:r>
            <a:r>
              <a:rPr lang="en-ID" dirty="0"/>
              <a:t> </a:t>
            </a:r>
            <a:r>
              <a:rPr lang="en-ID" dirty="0" err="1"/>
              <a:t>pengisian</a:t>
            </a:r>
            <a:r>
              <a:rPr lang="en-ID" dirty="0"/>
              <a:t>)	: </a:t>
            </a:r>
            <a:r>
              <a:rPr lang="en-ID" dirty="0" err="1"/>
              <a:t>Survei</a:t>
            </a:r>
            <a:r>
              <a:rPr lang="en-ID" dirty="0"/>
              <a:t>, </a:t>
            </a:r>
            <a:r>
              <a:rPr lang="en-ID" dirty="0" err="1"/>
              <a:t>Penelitian</a:t>
            </a:r>
            <a:endParaRPr lang="en-ID" dirty="0"/>
          </a:p>
          <a:p>
            <a:r>
              <a:rPr lang="en-ID" dirty="0">
                <a:highlight>
                  <a:srgbClr val="FFFF00"/>
                </a:highlight>
              </a:rPr>
              <a:t>Data </a:t>
            </a:r>
            <a:r>
              <a:rPr lang="en-ID" dirty="0" err="1">
                <a:highlight>
                  <a:srgbClr val="FFFF00"/>
                </a:highlight>
              </a:rPr>
              <a:t>sekunder</a:t>
            </a:r>
            <a:r>
              <a:rPr lang="en-ID" dirty="0">
                <a:highlight>
                  <a:srgbClr val="FFFF00"/>
                </a:highlight>
              </a:rPr>
              <a:t>:</a:t>
            </a:r>
          </a:p>
          <a:p>
            <a:pPr lvl="1"/>
            <a:r>
              <a:rPr lang="en-ID" dirty="0"/>
              <a:t>Open Data	: BPS, AWS, Kaggle, API (REST API, Twitter API, </a:t>
            </a:r>
            <a:r>
              <a:rPr lang="en-ID" dirty="0" err="1"/>
              <a:t>Youtube</a:t>
            </a:r>
            <a:r>
              <a:rPr lang="en-ID" dirty="0"/>
              <a:t> API)</a:t>
            </a:r>
          </a:p>
          <a:p>
            <a:pPr lvl="1"/>
            <a:r>
              <a:rPr lang="en-ID" dirty="0"/>
              <a:t>Web Scraping/Crawling.</a:t>
            </a:r>
          </a:p>
        </p:txBody>
      </p:sp>
    </p:spTree>
    <p:extLst>
      <p:ext uri="{BB962C8B-B14F-4D97-AF65-F5344CB8AC3E}">
        <p14:creationId xmlns:p14="http://schemas.microsoft.com/office/powerpoint/2010/main" val="356778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F814-F235-BBEA-208E-F5E57036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Akuisisi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4A1F-3D34-1716-207D-D12F8A94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err="1"/>
              <a:t>Apakah</a:t>
            </a:r>
            <a:r>
              <a:rPr lang="en-ID" dirty="0"/>
              <a:t> Anda </a:t>
            </a:r>
            <a:r>
              <a:rPr lang="en-ID" dirty="0" err="1"/>
              <a:t>memiliki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dianalisis</a:t>
            </a:r>
            <a:r>
              <a:rPr lang="en-ID" dirty="0"/>
              <a:t>?  </a:t>
            </a:r>
            <a:r>
              <a:rPr lang="en-ID" dirty="0">
                <a:highlight>
                  <a:srgbClr val="FFFF00"/>
                </a:highlight>
              </a:rPr>
              <a:t>Ya</a:t>
            </a:r>
            <a:r>
              <a:rPr lang="en-ID" dirty="0"/>
              <a:t> / </a:t>
            </a:r>
            <a:r>
              <a:rPr lang="en-ID" dirty="0" err="1"/>
              <a:t>Tidak</a:t>
            </a:r>
            <a:r>
              <a:rPr lang="en-ID" dirty="0"/>
              <a:t> * </a:t>
            </a:r>
          </a:p>
          <a:p>
            <a:r>
              <a:rPr lang="en-ID" dirty="0" err="1"/>
              <a:t>Apakah</a:t>
            </a:r>
            <a:r>
              <a:rPr lang="en-ID" dirty="0"/>
              <a:t> Anda </a:t>
            </a:r>
            <a:r>
              <a:rPr lang="en-ID" dirty="0" err="1"/>
              <a:t>memiliki</a:t>
            </a:r>
            <a:r>
              <a:rPr lang="en-ID" dirty="0"/>
              <a:t> data primer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sekunder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? Primer / </a:t>
            </a:r>
            <a:r>
              <a:rPr lang="en-ID" dirty="0" err="1">
                <a:highlight>
                  <a:srgbClr val="FFFF00"/>
                </a:highlight>
              </a:rPr>
              <a:t>sekunder</a:t>
            </a:r>
            <a:r>
              <a:rPr lang="en-ID" dirty="0"/>
              <a:t> / </a:t>
            </a:r>
            <a:r>
              <a:rPr lang="en-ID" dirty="0" err="1"/>
              <a:t>keduanya</a:t>
            </a:r>
            <a:r>
              <a:rPr lang="en-ID" dirty="0"/>
              <a:t> *       </a:t>
            </a:r>
          </a:p>
          <a:p>
            <a:r>
              <a:rPr lang="en-ID" dirty="0" err="1"/>
              <a:t>Apakah</a:t>
            </a:r>
            <a:r>
              <a:rPr lang="en-ID" dirty="0"/>
              <a:t> Anda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Anda?  </a:t>
            </a:r>
            <a:r>
              <a:rPr lang="en-ID" dirty="0">
                <a:highlight>
                  <a:srgbClr val="FFFF00"/>
                </a:highlight>
              </a:rPr>
              <a:t>Ya</a:t>
            </a:r>
            <a:r>
              <a:rPr lang="en-ID" dirty="0"/>
              <a:t> / </a:t>
            </a:r>
            <a:r>
              <a:rPr lang="en-ID" dirty="0" err="1"/>
              <a:t>Tidak</a:t>
            </a:r>
            <a:r>
              <a:rPr lang="en-ID" dirty="0"/>
              <a:t> *                                      </a:t>
            </a:r>
          </a:p>
          <a:p>
            <a:r>
              <a:rPr lang="en-ID" dirty="0" err="1"/>
              <a:t>Apakah</a:t>
            </a:r>
            <a:r>
              <a:rPr lang="en-ID" dirty="0"/>
              <a:t> Anda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 data </a:t>
            </a:r>
            <a:r>
              <a:rPr lang="en-ID" dirty="0" err="1"/>
              <a:t>sekunder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data lain?  Ya / </a:t>
            </a:r>
            <a:r>
              <a:rPr lang="en-ID" dirty="0" err="1">
                <a:highlight>
                  <a:srgbClr val="FFFF00"/>
                </a:highlight>
              </a:rPr>
              <a:t>Tidak</a:t>
            </a:r>
            <a:r>
              <a:rPr lang="en-ID" dirty="0"/>
              <a:t> *</a:t>
            </a:r>
          </a:p>
          <a:p>
            <a:endParaRPr lang="en-ID" dirty="0"/>
          </a:p>
          <a:p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disiapkan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Jika </a:t>
            </a:r>
            <a:r>
              <a:rPr lang="en-ID" dirty="0" err="1"/>
              <a:t>ada</a:t>
            </a:r>
            <a:r>
              <a:rPr lang="en-ID" dirty="0"/>
              <a:t> data primer, </a:t>
            </a: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format csv </a:t>
            </a:r>
            <a:r>
              <a:rPr lang="en-ID" dirty="0" err="1"/>
              <a:t>atau</a:t>
            </a:r>
            <a:r>
              <a:rPr lang="en-ID" dirty="0"/>
              <a:t> format xlsx (excel)! </a:t>
            </a:r>
            <a:r>
              <a:rPr lang="en-ID" dirty="0">
                <a:highlight>
                  <a:srgbClr val="00FF00"/>
                </a:highlight>
              </a:rPr>
              <a:t>(</a:t>
            </a:r>
            <a:r>
              <a:rPr lang="en-ID" dirty="0" err="1">
                <a:highlight>
                  <a:srgbClr val="00FF00"/>
                </a:highlight>
              </a:rPr>
              <a:t>Sudah</a:t>
            </a:r>
            <a:r>
              <a:rPr lang="en-ID" dirty="0">
                <a:highlight>
                  <a:srgbClr val="00FF00"/>
                </a:highlight>
              </a:rPr>
              <a:t> </a:t>
            </a:r>
            <a:r>
              <a:rPr lang="en-ID" dirty="0" err="1">
                <a:highlight>
                  <a:srgbClr val="00FF00"/>
                </a:highlight>
              </a:rPr>
              <a:t>dilakukan</a:t>
            </a:r>
            <a:r>
              <a:rPr lang="en-ID" dirty="0">
                <a:highlight>
                  <a:srgbClr val="00FF00"/>
                </a:highlight>
              </a:rPr>
              <a:t> </a:t>
            </a:r>
            <a:r>
              <a:rPr lang="en-ID" dirty="0" err="1">
                <a:highlight>
                  <a:srgbClr val="00FF00"/>
                </a:highlight>
              </a:rPr>
              <a:t>dengan</a:t>
            </a:r>
            <a:r>
              <a:rPr lang="en-ID" dirty="0">
                <a:highlight>
                  <a:srgbClr val="00FF00"/>
                </a:highlight>
              </a:rPr>
              <a:t> </a:t>
            </a:r>
            <a:r>
              <a:rPr lang="en-ID" dirty="0" err="1">
                <a:highlight>
                  <a:srgbClr val="00FF00"/>
                </a:highlight>
              </a:rPr>
              <a:t>mengubah</a:t>
            </a:r>
            <a:r>
              <a:rPr lang="en-ID" dirty="0">
                <a:highlight>
                  <a:srgbClr val="00FF00"/>
                </a:highlight>
              </a:rPr>
              <a:t> file json </a:t>
            </a:r>
            <a:r>
              <a:rPr lang="en-ID" dirty="0" err="1">
                <a:highlight>
                  <a:srgbClr val="00FF00"/>
                </a:highlight>
              </a:rPr>
              <a:t>menjadi</a:t>
            </a:r>
            <a:r>
              <a:rPr lang="en-ID" dirty="0">
                <a:highlight>
                  <a:srgbClr val="00FF00"/>
                </a:highlight>
              </a:rPr>
              <a:t> format csv)</a:t>
            </a:r>
          </a:p>
          <a:p>
            <a:pPr lvl="1"/>
            <a:r>
              <a:rPr lang="en-ID" dirty="0"/>
              <a:t>Jika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data </a:t>
            </a:r>
            <a:r>
              <a:rPr lang="en-ID" dirty="0" err="1"/>
              <a:t>sekunder</a:t>
            </a:r>
            <a:r>
              <a:rPr lang="en-ID" dirty="0"/>
              <a:t>, </a:t>
            </a:r>
            <a:r>
              <a:rPr lang="en-ID" dirty="0" err="1"/>
              <a:t>downloadlah</a:t>
            </a:r>
            <a:r>
              <a:rPr lang="en-ID" dirty="0"/>
              <a:t> dan </a:t>
            </a:r>
            <a:r>
              <a:rPr lang="en-ID" dirty="0" err="1"/>
              <a:t>satukan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primer Anda!</a:t>
            </a:r>
          </a:p>
          <a:p>
            <a:pPr lvl="1"/>
            <a:r>
              <a:rPr lang="en-ID" dirty="0"/>
              <a:t>Jika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, </a:t>
            </a:r>
            <a:r>
              <a:rPr lang="en-ID" dirty="0" err="1"/>
              <a:t>bacalah</a:t>
            </a:r>
            <a:r>
              <a:rPr lang="en-ID" dirty="0"/>
              <a:t> dan </a:t>
            </a:r>
            <a:r>
              <a:rPr lang="en-ID" dirty="0" err="1"/>
              <a:t>pilihlah</a:t>
            </a:r>
            <a:r>
              <a:rPr lang="en-ID" dirty="0"/>
              <a:t> parameter (</a:t>
            </a:r>
            <a:r>
              <a:rPr lang="en-ID" dirty="0" err="1"/>
              <a:t>fitur</a:t>
            </a:r>
            <a:r>
              <a:rPr lang="en-ID" dirty="0"/>
              <a:t>) dan class (target) yang Anda </a:t>
            </a:r>
            <a:r>
              <a:rPr lang="en-ID" dirty="0" err="1"/>
              <a:t>inginkan</a:t>
            </a:r>
            <a:r>
              <a:rPr lang="en-ID" dirty="0"/>
              <a:t>!</a:t>
            </a:r>
          </a:p>
          <a:p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9DCED8-C251-8E6E-B662-9F2093EDCB8E}"/>
              </a:ext>
            </a:extLst>
          </p:cNvPr>
          <p:cNvSpPr txBox="1">
            <a:spLocks/>
          </p:cNvSpPr>
          <p:nvPr/>
        </p:nvSpPr>
        <p:spPr>
          <a:xfrm>
            <a:off x="945776" y="6334919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/>
              <a:t>*</a:t>
            </a:r>
            <a:r>
              <a:rPr lang="en-ID" sz="1800" dirty="0" err="1"/>
              <a:t>diisi</a:t>
            </a:r>
            <a:r>
              <a:rPr lang="en-ID" sz="1800" dirty="0"/>
              <a:t> </a:t>
            </a:r>
            <a:r>
              <a:rPr lang="en-ID" sz="1800" dirty="0" err="1"/>
              <a:t>sesuai</a:t>
            </a:r>
            <a:r>
              <a:rPr lang="en-ID" sz="1800" dirty="0"/>
              <a:t> yang </a:t>
            </a:r>
            <a:r>
              <a:rPr lang="en-ID" sz="1800" dirty="0" err="1"/>
              <a:t>anda</a:t>
            </a:r>
            <a:r>
              <a:rPr lang="en-ID" sz="1800" dirty="0"/>
              <a:t> </a:t>
            </a:r>
            <a:r>
              <a:rPr lang="en-ID" sz="1800" dirty="0" err="1"/>
              <a:t>butuhkan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97725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1173-1C63-04B4-E207-A9AC1893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24FB-B6A2-E722-C65D-654B9433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9421" cy="4351338"/>
          </a:xfrm>
        </p:spPr>
        <p:txBody>
          <a:bodyPr>
            <a:normAutofit/>
          </a:bodyPr>
          <a:lstStyle/>
          <a:p>
            <a:r>
              <a:rPr lang="en-ID" sz="1800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melengkapi</a:t>
            </a:r>
            <a:r>
              <a:rPr lang="en-ID" sz="1800" dirty="0"/>
              <a:t> dan </a:t>
            </a:r>
            <a:r>
              <a:rPr lang="en-ID" sz="1800" dirty="0" err="1"/>
              <a:t>menyiapkan</a:t>
            </a:r>
            <a:r>
              <a:rPr lang="en-ID" sz="1800" dirty="0"/>
              <a:t> data, </a:t>
            </a:r>
            <a:r>
              <a:rPr lang="en-ID" sz="1800" dirty="0" err="1"/>
              <a:t>lakukan</a:t>
            </a:r>
            <a:r>
              <a:rPr lang="en-ID" sz="1800" dirty="0"/>
              <a:t> </a:t>
            </a:r>
            <a:r>
              <a:rPr lang="en-ID" sz="1800" dirty="0" err="1"/>
              <a:t>langkah</a:t>
            </a:r>
            <a:r>
              <a:rPr lang="en-ID" sz="1800" dirty="0"/>
              <a:t> </a:t>
            </a:r>
            <a:r>
              <a:rPr lang="en-ID" sz="1800" dirty="0" err="1"/>
              <a:t>selanjutnya</a:t>
            </a:r>
            <a:r>
              <a:rPr lang="en-ID" sz="1800" dirty="0"/>
              <a:t>: </a:t>
            </a:r>
          </a:p>
          <a:p>
            <a:r>
              <a:rPr lang="en-ID" sz="1800" dirty="0" err="1"/>
              <a:t>Eksplorasikan</a:t>
            </a:r>
            <a:r>
              <a:rPr lang="en-ID" sz="1800" dirty="0"/>
              <a:t> data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melihat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data yang </a:t>
            </a:r>
            <a:r>
              <a:rPr lang="en-ID" sz="1800" dirty="0" err="1"/>
              <a:t>anda</a:t>
            </a:r>
            <a:r>
              <a:rPr lang="en-ID" sz="1800" dirty="0"/>
              <a:t> </a:t>
            </a:r>
            <a:r>
              <a:rPr lang="en-ID" sz="1800" dirty="0" err="1"/>
              <a:t>miliki</a:t>
            </a:r>
            <a:r>
              <a:rPr lang="en-ID" sz="1800" dirty="0"/>
              <a:t> dan </a:t>
            </a:r>
            <a:r>
              <a:rPr lang="en-ID" sz="1800" dirty="0" err="1"/>
              <a:t>tampilkan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tabel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</a:t>
            </a:r>
          </a:p>
          <a:p>
            <a:endParaRPr lang="en-ID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E58F1-734A-4149-BB68-9A76B59B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723" y="1027906"/>
            <a:ext cx="502990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2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1ED0-0B79-BF08-D16C-2DEAF41E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endParaRPr lang="en-ID" dirty="0"/>
          </a:p>
        </p:txBody>
      </p:sp>
      <p:grpSp>
        <p:nvGrpSpPr>
          <p:cNvPr id="4" name="Google Shape;194;p9">
            <a:extLst>
              <a:ext uri="{FF2B5EF4-FFF2-40B4-BE49-F238E27FC236}">
                <a16:creationId xmlns:a16="http://schemas.microsoft.com/office/drawing/2014/main" id="{47333771-02F8-6175-D2A5-1297CEC56929}"/>
              </a:ext>
            </a:extLst>
          </p:cNvPr>
          <p:cNvGrpSpPr/>
          <p:nvPr/>
        </p:nvGrpSpPr>
        <p:grpSpPr>
          <a:xfrm>
            <a:off x="1056103" y="1690688"/>
            <a:ext cx="3365426" cy="2490837"/>
            <a:chOff x="74039" y="231"/>
            <a:chExt cx="3365426" cy="2490837"/>
          </a:xfrm>
        </p:grpSpPr>
        <p:sp>
          <p:nvSpPr>
            <p:cNvPr id="5" name="Google Shape;195;p9">
              <a:extLst>
                <a:ext uri="{FF2B5EF4-FFF2-40B4-BE49-F238E27FC236}">
                  <a16:creationId xmlns:a16="http://schemas.microsoft.com/office/drawing/2014/main" id="{D4C4B2B0-B550-EDC8-DB78-3F409FEDCA25}"/>
                </a:ext>
              </a:extLst>
            </p:cNvPr>
            <p:cNvSpPr/>
            <p:nvPr/>
          </p:nvSpPr>
          <p:spPr>
            <a:xfrm>
              <a:off x="1126259" y="231"/>
              <a:ext cx="1136139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6;p9">
              <a:extLst>
                <a:ext uri="{FF2B5EF4-FFF2-40B4-BE49-F238E27FC236}">
                  <a16:creationId xmlns:a16="http://schemas.microsoft.com/office/drawing/2014/main" id="{02238B1B-AA24-3E08-91FC-423E076FB2FA}"/>
                </a:ext>
              </a:extLst>
            </p:cNvPr>
            <p:cNvSpPr txBox="1"/>
            <p:nvPr/>
          </p:nvSpPr>
          <p:spPr>
            <a:xfrm>
              <a:off x="1150604" y="24576"/>
              <a:ext cx="1087449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Estimasi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97;p9">
              <a:extLst>
                <a:ext uri="{FF2B5EF4-FFF2-40B4-BE49-F238E27FC236}">
                  <a16:creationId xmlns:a16="http://schemas.microsoft.com/office/drawing/2014/main" id="{FC2BFD9E-5963-593D-CAB3-EF069814973A}"/>
                </a:ext>
              </a:extLst>
            </p:cNvPr>
            <p:cNvSpPr/>
            <p:nvPr/>
          </p:nvSpPr>
          <p:spPr>
            <a:xfrm>
              <a:off x="821096" y="322294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152" y="6495"/>
                  </a:moveTo>
                  <a:lnTo>
                    <a:pt x="87152" y="6495"/>
                  </a:lnTo>
                  <a:cubicBezTo>
                    <a:pt x="97427" y="11709"/>
                    <a:pt x="105984" y="19772"/>
                    <a:pt x="111799" y="29719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8;p9">
              <a:extLst>
                <a:ext uri="{FF2B5EF4-FFF2-40B4-BE49-F238E27FC236}">
                  <a16:creationId xmlns:a16="http://schemas.microsoft.com/office/drawing/2014/main" id="{3D6B1E18-FF5D-2A21-322D-286B86F342F8}"/>
                </a:ext>
              </a:extLst>
            </p:cNvPr>
            <p:cNvSpPr/>
            <p:nvPr/>
          </p:nvSpPr>
          <p:spPr>
            <a:xfrm>
              <a:off x="2065952" y="820490"/>
              <a:ext cx="1373513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9;p9">
              <a:extLst>
                <a:ext uri="{FF2B5EF4-FFF2-40B4-BE49-F238E27FC236}">
                  <a16:creationId xmlns:a16="http://schemas.microsoft.com/office/drawing/2014/main" id="{CB8F3412-4D4C-66E1-EA18-F6D196113FFE}"/>
                </a:ext>
              </a:extLst>
            </p:cNvPr>
            <p:cNvSpPr txBox="1"/>
            <p:nvPr/>
          </p:nvSpPr>
          <p:spPr>
            <a:xfrm>
              <a:off x="2090297" y="844835"/>
              <a:ext cx="1324823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Forecasting</a:t>
              </a:r>
              <a:endParaRPr/>
            </a:p>
          </p:txBody>
        </p:sp>
        <p:sp>
          <p:nvSpPr>
            <p:cNvPr id="10" name="Google Shape;200;p9">
              <a:extLst>
                <a:ext uri="{FF2B5EF4-FFF2-40B4-BE49-F238E27FC236}">
                  <a16:creationId xmlns:a16="http://schemas.microsoft.com/office/drawing/2014/main" id="{A1DBBC0C-A2BE-1548-C4B6-751D3333DFD1}"/>
                </a:ext>
              </a:extLst>
            </p:cNvPr>
            <p:cNvSpPr/>
            <p:nvPr/>
          </p:nvSpPr>
          <p:spPr>
            <a:xfrm>
              <a:off x="785001" y="477292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22" y="51006"/>
                  </a:moveTo>
                  <a:cubicBezTo>
                    <a:pt x="120724" y="60253"/>
                    <a:pt x="119945" y="69700"/>
                    <a:pt x="117046" y="78592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;p9">
              <a:extLst>
                <a:ext uri="{FF2B5EF4-FFF2-40B4-BE49-F238E27FC236}">
                  <a16:creationId xmlns:a16="http://schemas.microsoft.com/office/drawing/2014/main" id="{8999FB44-26F1-4F8B-9CDE-12453D9A825A}"/>
                </a:ext>
              </a:extLst>
            </p:cNvPr>
            <p:cNvSpPr/>
            <p:nvPr/>
          </p:nvSpPr>
          <p:spPr>
            <a:xfrm>
              <a:off x="1928998" y="1786111"/>
              <a:ext cx="1242654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2;p9">
              <a:extLst>
                <a:ext uri="{FF2B5EF4-FFF2-40B4-BE49-F238E27FC236}">
                  <a16:creationId xmlns:a16="http://schemas.microsoft.com/office/drawing/2014/main" id="{9603F816-13E2-25C3-74BA-4D00C6B0257A}"/>
                </a:ext>
              </a:extLst>
            </p:cNvPr>
            <p:cNvSpPr txBox="1"/>
            <p:nvPr/>
          </p:nvSpPr>
          <p:spPr>
            <a:xfrm>
              <a:off x="1953343" y="1810456"/>
              <a:ext cx="1193964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lang="en-ID" sz="16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Klasifikasi</a:t>
              </a:r>
              <a:endParaRPr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3;p9">
              <a:extLst>
                <a:ext uri="{FF2B5EF4-FFF2-40B4-BE49-F238E27FC236}">
                  <a16:creationId xmlns:a16="http://schemas.microsoft.com/office/drawing/2014/main" id="{B85479E6-63D8-A01B-2AEC-95EA40E8DE94}"/>
                </a:ext>
              </a:extLst>
            </p:cNvPr>
            <p:cNvSpPr/>
            <p:nvPr/>
          </p:nvSpPr>
          <p:spPr>
            <a:xfrm>
              <a:off x="690493" y="448456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625" y="110989"/>
                  </a:moveTo>
                  <a:cubicBezTo>
                    <a:pt x="72253" y="123004"/>
                    <a:pt x="47747" y="123004"/>
                    <a:pt x="28375" y="1109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4;p9">
              <a:extLst>
                <a:ext uri="{FF2B5EF4-FFF2-40B4-BE49-F238E27FC236}">
                  <a16:creationId xmlns:a16="http://schemas.microsoft.com/office/drawing/2014/main" id="{1012D8E4-90C6-C3F6-6A00-5F340AB82DD2}"/>
                </a:ext>
              </a:extLst>
            </p:cNvPr>
            <p:cNvSpPr/>
            <p:nvPr/>
          </p:nvSpPr>
          <p:spPr>
            <a:xfrm>
              <a:off x="207032" y="1786113"/>
              <a:ext cx="1242654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;p9">
              <a:extLst>
                <a:ext uri="{FF2B5EF4-FFF2-40B4-BE49-F238E27FC236}">
                  <a16:creationId xmlns:a16="http://schemas.microsoft.com/office/drawing/2014/main" id="{456AA46D-0BBD-B6A5-A702-9819AC36834B}"/>
                </a:ext>
              </a:extLst>
            </p:cNvPr>
            <p:cNvSpPr txBox="1"/>
            <p:nvPr/>
          </p:nvSpPr>
          <p:spPr>
            <a:xfrm>
              <a:off x="231377" y="1810458"/>
              <a:ext cx="1193964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Klastering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6;p9">
              <a:extLst>
                <a:ext uri="{FF2B5EF4-FFF2-40B4-BE49-F238E27FC236}">
                  <a16:creationId xmlns:a16="http://schemas.microsoft.com/office/drawing/2014/main" id="{93982CAF-E2DC-7ACF-C354-56CB23EA89A4}"/>
                </a:ext>
              </a:extLst>
            </p:cNvPr>
            <p:cNvSpPr/>
            <p:nvPr/>
          </p:nvSpPr>
          <p:spPr>
            <a:xfrm>
              <a:off x="610840" y="499481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33" y="77249"/>
                  </a:moveTo>
                  <a:lnTo>
                    <a:pt x="2533" y="77249"/>
                  </a:lnTo>
                  <a:cubicBezTo>
                    <a:pt x="-201" y="68139"/>
                    <a:pt x="-731" y="58509"/>
                    <a:pt x="988" y="49155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7;p9">
              <a:extLst>
                <a:ext uri="{FF2B5EF4-FFF2-40B4-BE49-F238E27FC236}">
                  <a16:creationId xmlns:a16="http://schemas.microsoft.com/office/drawing/2014/main" id="{899C683F-90B6-828F-7291-B547C066DADB}"/>
                </a:ext>
              </a:extLst>
            </p:cNvPr>
            <p:cNvSpPr/>
            <p:nvPr/>
          </p:nvSpPr>
          <p:spPr>
            <a:xfrm>
              <a:off x="74039" y="811901"/>
              <a:ext cx="1136139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;p9">
              <a:extLst>
                <a:ext uri="{FF2B5EF4-FFF2-40B4-BE49-F238E27FC236}">
                  <a16:creationId xmlns:a16="http://schemas.microsoft.com/office/drawing/2014/main" id="{8FCC2D91-2BEF-01D2-BD5E-A4B6F1F0B467}"/>
                </a:ext>
              </a:extLst>
            </p:cNvPr>
            <p:cNvSpPr txBox="1"/>
            <p:nvPr/>
          </p:nvSpPr>
          <p:spPr>
            <a:xfrm>
              <a:off x="98384" y="836246"/>
              <a:ext cx="1087449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 Asosiasi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9;p9">
              <a:extLst>
                <a:ext uri="{FF2B5EF4-FFF2-40B4-BE49-F238E27FC236}">
                  <a16:creationId xmlns:a16="http://schemas.microsoft.com/office/drawing/2014/main" id="{EE084F64-4136-761B-5717-EC411B867BF4}"/>
                </a:ext>
              </a:extLst>
            </p:cNvPr>
            <p:cNvSpPr/>
            <p:nvPr/>
          </p:nvSpPr>
          <p:spPr>
            <a:xfrm>
              <a:off x="581376" y="319571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5" y="29374"/>
                  </a:moveTo>
                  <a:lnTo>
                    <a:pt x="8405" y="29374"/>
                  </a:lnTo>
                  <a:cubicBezTo>
                    <a:pt x="14155" y="19687"/>
                    <a:pt x="22515" y="11815"/>
                    <a:pt x="32530" y="6658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Google Shape;212;p9">
            <a:extLst>
              <a:ext uri="{FF2B5EF4-FFF2-40B4-BE49-F238E27FC236}">
                <a16:creationId xmlns:a16="http://schemas.microsoft.com/office/drawing/2014/main" id="{2C46D862-9571-5BEF-29F7-E2591A9737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61618" y="2165043"/>
            <a:ext cx="6229255" cy="251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3;p9" descr="C:\Users\hends\AppData\Local\Temp\maftemp-743b1407\1368553971380_822\1360736259772_681\index_files\Data_types.png">
            <a:extLst>
              <a:ext uri="{FF2B5EF4-FFF2-40B4-BE49-F238E27FC236}">
                <a16:creationId xmlns:a16="http://schemas.microsoft.com/office/drawing/2014/main" id="{90FCB336-DE63-E0BD-EF36-C43C4393A8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975" y="4569030"/>
            <a:ext cx="3819972" cy="1836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15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810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&lt;&lt;…. Memprediksi Perubahan Cuaca….&gt;&gt;</vt:lpstr>
      <vt:lpstr>Petunjuk Pengisian</vt:lpstr>
      <vt:lpstr>AI Project Cycle</vt:lpstr>
      <vt:lpstr>Pembatasan Masalah</vt:lpstr>
      <vt:lpstr>Metode 4W Canvas</vt:lpstr>
      <vt:lpstr>Akuisisi Data</vt:lpstr>
      <vt:lpstr>Akuisisi Data</vt:lpstr>
      <vt:lpstr>Eksplorasi</vt:lpstr>
      <vt:lpstr>Metode</vt:lpstr>
      <vt:lpstr>Metode (2)</vt:lpstr>
      <vt:lpstr>Eksplorasi Data</vt:lpstr>
      <vt:lpstr>Eksplorasi Data</vt:lpstr>
      <vt:lpstr>Modelling</vt:lpstr>
      <vt:lpstr>Modelling</vt:lpstr>
      <vt:lpstr>Hasil Program</vt:lpstr>
      <vt:lpstr>Kesimpulan</vt:lpstr>
      <vt:lpstr>Progam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&lt;&lt;….Project Name….&gt;&gt;</dc:title>
  <dc:creator>Matahari Nendya</dc:creator>
  <cp:lastModifiedBy>RENDY KRISTANTO</cp:lastModifiedBy>
  <cp:revision>5</cp:revision>
  <dcterms:created xsi:type="dcterms:W3CDTF">2023-05-31T02:50:35Z</dcterms:created>
  <dcterms:modified xsi:type="dcterms:W3CDTF">2024-06-10T20:42:13Z</dcterms:modified>
</cp:coreProperties>
</file>