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4D41F34-5739-400A-94ED-414FBF4B50B6}">
  <a:tblStyle styleId="{A4D41F34-5739-400A-94ED-414FBF4B50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2d31f2e5f_1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2d31f2e5f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2d31f2e5f_1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2d31f2e5f_1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2d31f2e5f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2d31f2e5f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2d31f2e5f_1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2d31f2e5f_1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42d31f2e5f_1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42d31f2e5f_1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42d31f2e5f_1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42d31f2e5f_1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42d31f2e5f_1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42d31f2e5f_1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42d31f2e5f_1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42d31f2e5f_1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436abc236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436abc236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436abc236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436abc236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2d31f2e5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2d31f2e5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436abc236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436abc236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d31f2e5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d31f2e5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2d31f2e5f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2d31f2e5f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2d31f2e5f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2d31f2e5f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2d31f2e5f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2d31f2e5f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2d31f2e5f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2d31f2e5f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2d31f2e5f_1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2d31f2e5f_1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2d31f2e5f_1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2d31f2e5f_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7.png"/><Relationship Id="rId4" Type="http://schemas.openxmlformats.org/officeDocument/2006/relationships/hyperlink" Target="http://aclweb.org/anthology/D15-1166" TargetMode="Externa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40.png"/><Relationship Id="rId10" Type="http://schemas.openxmlformats.org/officeDocument/2006/relationships/image" Target="../media/image48.png"/><Relationship Id="rId13" Type="http://schemas.openxmlformats.org/officeDocument/2006/relationships/image" Target="../media/image51.png"/><Relationship Id="rId1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7.png"/><Relationship Id="rId4" Type="http://schemas.openxmlformats.org/officeDocument/2006/relationships/image" Target="../media/image43.png"/><Relationship Id="rId9" Type="http://schemas.openxmlformats.org/officeDocument/2006/relationships/image" Target="../media/image41.png"/><Relationship Id="rId5" Type="http://schemas.openxmlformats.org/officeDocument/2006/relationships/image" Target="../media/image39.png"/><Relationship Id="rId6" Type="http://schemas.openxmlformats.org/officeDocument/2006/relationships/image" Target="../media/image44.png"/><Relationship Id="rId7" Type="http://schemas.openxmlformats.org/officeDocument/2006/relationships/image" Target="../media/image42.png"/><Relationship Id="rId8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9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21.png"/><Relationship Id="rId8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8.png"/><Relationship Id="rId4" Type="http://schemas.openxmlformats.org/officeDocument/2006/relationships/image" Target="../media/image49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9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21.png"/><Relationship Id="rId8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4.png"/><Relationship Id="rId4" Type="http://schemas.openxmlformats.org/officeDocument/2006/relationships/image" Target="../media/image59.png"/><Relationship Id="rId5" Type="http://schemas.openxmlformats.org/officeDocument/2006/relationships/image" Target="../media/image5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xiv.org/abs/1409.0473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2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11.png"/><Relationship Id="rId13" Type="http://schemas.openxmlformats.org/officeDocument/2006/relationships/image" Target="../media/image10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abs/1409.0473" TargetMode="External"/><Relationship Id="rId4" Type="http://schemas.openxmlformats.org/officeDocument/2006/relationships/image" Target="../media/image23.png"/><Relationship Id="rId9" Type="http://schemas.openxmlformats.org/officeDocument/2006/relationships/image" Target="../media/image4.png"/><Relationship Id="rId15" Type="http://schemas.openxmlformats.org/officeDocument/2006/relationships/image" Target="../media/image2.png"/><Relationship Id="rId14" Type="http://schemas.openxmlformats.org/officeDocument/2006/relationships/image" Target="../media/image7.png"/><Relationship Id="rId17" Type="http://schemas.openxmlformats.org/officeDocument/2006/relationships/image" Target="../media/image8.png"/><Relationship Id="rId16" Type="http://schemas.openxmlformats.org/officeDocument/2006/relationships/image" Target="../media/image13.png"/><Relationship Id="rId5" Type="http://schemas.openxmlformats.org/officeDocument/2006/relationships/image" Target="../media/image12.png"/><Relationship Id="rId19" Type="http://schemas.openxmlformats.org/officeDocument/2006/relationships/hyperlink" Target="https://arxiv.org/abs/1409.0473" TargetMode="External"/><Relationship Id="rId6" Type="http://schemas.openxmlformats.org/officeDocument/2006/relationships/image" Target="../media/image14.png"/><Relationship Id="rId18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37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Relationship Id="rId9" Type="http://schemas.openxmlformats.org/officeDocument/2006/relationships/image" Target="../media/image19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Relationship Id="rId7" Type="http://schemas.openxmlformats.org/officeDocument/2006/relationships/image" Target="../media/image20.png"/><Relationship Id="rId8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3.png"/><Relationship Id="rId13" Type="http://schemas.openxmlformats.org/officeDocument/2006/relationships/hyperlink" Target="https://arxiv.org/abs/1409.0473" TargetMode="External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xiv.org/abs/1409.0473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2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7" Type="http://schemas.openxmlformats.org/officeDocument/2006/relationships/image" Target="../media/image15.png"/><Relationship Id="rId16" Type="http://schemas.openxmlformats.org/officeDocument/2006/relationships/image" Target="../media/image16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18" Type="http://schemas.openxmlformats.org/officeDocument/2006/relationships/image" Target="../media/image21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6.png"/><Relationship Id="rId4" Type="http://schemas.openxmlformats.org/officeDocument/2006/relationships/image" Target="../media/image22.png"/><Relationship Id="rId5" Type="http://schemas.openxmlformats.org/officeDocument/2006/relationships/image" Target="../media/image33.png"/><Relationship Id="rId6" Type="http://schemas.openxmlformats.org/officeDocument/2006/relationships/image" Target="../media/image32.png"/><Relationship Id="rId7" Type="http://schemas.openxmlformats.org/officeDocument/2006/relationships/image" Target="../media/image30.png"/><Relationship Id="rId8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4.png"/><Relationship Id="rId4" Type="http://schemas.openxmlformats.org/officeDocument/2006/relationships/image" Target="../media/image55.png"/><Relationship Id="rId5" Type="http://schemas.openxmlformats.org/officeDocument/2006/relationships/image" Target="../media/image29.png"/><Relationship Id="rId6" Type="http://schemas.openxmlformats.org/officeDocument/2006/relationships/image" Target="../media/image3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Relationship Id="rId5" Type="http://schemas.openxmlformats.org/officeDocument/2006/relationships/image" Target="../media/image55.png"/><Relationship Id="rId6" Type="http://schemas.openxmlformats.org/officeDocument/2006/relationships/image" Target="../media/image53.png"/><Relationship Id="rId7" Type="http://schemas.openxmlformats.org/officeDocument/2006/relationships/image" Target="../media/image35.png"/><Relationship Id="rId8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3900"/>
            <a:ext cx="8839203" cy="220755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347850" y="4677900"/>
            <a:ext cx="17964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800"/>
              <a:t>Kang Wen Wei</a:t>
            </a:r>
            <a:endParaRPr b="1" i="1" sz="1800"/>
          </a:p>
        </p:txBody>
      </p:sp>
      <p:sp>
        <p:nvSpPr>
          <p:cNvPr id="56" name="Google Shape;56;p13"/>
          <p:cNvSpPr txBox="1"/>
          <p:nvPr/>
        </p:nvSpPr>
        <p:spPr>
          <a:xfrm>
            <a:off x="249525" y="4604025"/>
            <a:ext cx="43950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4727700"/>
            <a:ext cx="3171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http://aclweb.org/anthology/D15-1166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/>
          <p:nvPr/>
        </p:nvSpPr>
        <p:spPr>
          <a:xfrm>
            <a:off x="83150" y="0"/>
            <a:ext cx="46728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Monotonic alignment (</a:t>
            </a:r>
            <a:r>
              <a:rPr b="1" lang="zh-TW" sz="2400">
                <a:solidFill>
                  <a:srgbClr val="FF0000"/>
                </a:solidFill>
              </a:rPr>
              <a:t>local-p</a:t>
            </a:r>
            <a:r>
              <a:rPr b="1" lang="zh-TW" sz="2400"/>
              <a:t>)</a:t>
            </a:r>
            <a:endParaRPr b="1" sz="2400">
              <a:solidFill>
                <a:srgbClr val="FF0000"/>
              </a:solidFill>
            </a:endParaRPr>
          </a:p>
        </p:txBody>
      </p:sp>
      <p:grpSp>
        <p:nvGrpSpPr>
          <p:cNvPr id="294" name="Google Shape;294;p22"/>
          <p:cNvGrpSpPr/>
          <p:nvPr/>
        </p:nvGrpSpPr>
        <p:grpSpPr>
          <a:xfrm>
            <a:off x="494163" y="816500"/>
            <a:ext cx="3558174" cy="630975"/>
            <a:chOff x="1926813" y="1051350"/>
            <a:chExt cx="3558174" cy="630975"/>
          </a:xfrm>
        </p:grpSpPr>
        <p:pic>
          <p:nvPicPr>
            <p:cNvPr id="295" name="Google Shape;295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26813" y="1051444"/>
              <a:ext cx="3558174" cy="6308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22"/>
            <p:cNvSpPr/>
            <p:nvPr/>
          </p:nvSpPr>
          <p:spPr>
            <a:xfrm>
              <a:off x="2689175" y="1157525"/>
              <a:ext cx="1127400" cy="375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3816575" y="1051350"/>
              <a:ext cx="1668300" cy="630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8" name="Google Shape;2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50637"/>
            <a:ext cx="2331499" cy="630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22"/>
          <p:cNvCxnSpPr>
            <a:stCxn id="296" idx="2"/>
            <a:endCxn id="298" idx="0"/>
          </p:cNvCxnSpPr>
          <p:nvPr/>
        </p:nvCxnSpPr>
        <p:spPr>
          <a:xfrm flipH="1">
            <a:off x="1165625" y="1298575"/>
            <a:ext cx="654600" cy="25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0" name="Google Shape;30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2000" y="744388"/>
            <a:ext cx="3301769" cy="7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2"/>
          <p:cNvSpPr/>
          <p:nvPr/>
        </p:nvSpPr>
        <p:spPr>
          <a:xfrm>
            <a:off x="4415425" y="1016625"/>
            <a:ext cx="703500" cy="282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 txBox="1"/>
          <p:nvPr/>
        </p:nvSpPr>
        <p:spPr>
          <a:xfrm>
            <a:off x="6071200" y="218075"/>
            <a:ext cx="23316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Normal distribution</a:t>
            </a:r>
            <a:endParaRPr b="1" sz="1800"/>
          </a:p>
        </p:txBody>
      </p:sp>
      <p:sp>
        <p:nvSpPr>
          <p:cNvPr id="303" name="Google Shape;303;p22"/>
          <p:cNvSpPr/>
          <p:nvPr/>
        </p:nvSpPr>
        <p:spPr>
          <a:xfrm>
            <a:off x="7174850" y="842175"/>
            <a:ext cx="1668300" cy="63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22"/>
          <p:cNvGrpSpPr/>
          <p:nvPr/>
        </p:nvGrpSpPr>
        <p:grpSpPr>
          <a:xfrm>
            <a:off x="2910625" y="1473067"/>
            <a:ext cx="4786061" cy="692996"/>
            <a:chOff x="2406600" y="1519579"/>
            <a:chExt cx="4786061" cy="692996"/>
          </a:xfrm>
        </p:grpSpPr>
        <p:pic>
          <p:nvPicPr>
            <p:cNvPr id="305" name="Google Shape;305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22688" y="1519579"/>
              <a:ext cx="4569973" cy="28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22697" y="1801575"/>
              <a:ext cx="801435" cy="41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" name="Google Shape;307;p22"/>
            <p:cNvSpPr/>
            <p:nvPr/>
          </p:nvSpPr>
          <p:spPr>
            <a:xfrm>
              <a:off x="2406600" y="1627250"/>
              <a:ext cx="141000" cy="4110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22"/>
          <p:cNvSpPr/>
          <p:nvPr/>
        </p:nvSpPr>
        <p:spPr>
          <a:xfrm>
            <a:off x="2360163" y="2747875"/>
            <a:ext cx="129300" cy="117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" name="Google Shape;309;p22"/>
          <p:cNvGrpSpPr/>
          <p:nvPr/>
        </p:nvGrpSpPr>
        <p:grpSpPr>
          <a:xfrm>
            <a:off x="4858300" y="2453350"/>
            <a:ext cx="4005600" cy="405900"/>
            <a:chOff x="5554513" y="2202675"/>
            <a:chExt cx="4005600" cy="405900"/>
          </a:xfrm>
        </p:grpSpPr>
        <p:sp>
          <p:nvSpPr>
            <p:cNvPr id="310" name="Google Shape;310;p22"/>
            <p:cNvSpPr txBox="1"/>
            <p:nvPr/>
          </p:nvSpPr>
          <p:spPr>
            <a:xfrm>
              <a:off x="5554513" y="2202675"/>
              <a:ext cx="40056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zh-TW" sz="1800"/>
                <a:t>Restrict aligned weight        again !</a:t>
              </a:r>
              <a:endParaRPr b="1" i="1" sz="1800"/>
            </a:p>
          </p:txBody>
        </p:sp>
        <p:pic>
          <p:nvPicPr>
            <p:cNvPr id="311" name="Google Shape;311;p2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256700" y="2266204"/>
              <a:ext cx="298750" cy="2788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2" name="Google Shape;312;p22"/>
          <p:cNvGrpSpPr/>
          <p:nvPr/>
        </p:nvGrpSpPr>
        <p:grpSpPr>
          <a:xfrm>
            <a:off x="130113" y="2515300"/>
            <a:ext cx="7190150" cy="2716200"/>
            <a:chOff x="976913" y="2318475"/>
            <a:chExt cx="7190150" cy="2716200"/>
          </a:xfrm>
        </p:grpSpPr>
        <p:pic>
          <p:nvPicPr>
            <p:cNvPr id="313" name="Google Shape;313;p2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081200" y="3362579"/>
              <a:ext cx="387600" cy="3365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2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553647" y="3055475"/>
              <a:ext cx="1503984" cy="405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" name="Google Shape;315;p22"/>
            <p:cNvSpPr/>
            <p:nvPr/>
          </p:nvSpPr>
          <p:spPr>
            <a:xfrm>
              <a:off x="6967738" y="3996575"/>
              <a:ext cx="493200" cy="775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ht</a:t>
              </a:r>
              <a:endParaRPr b="1"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2166877" y="3996575"/>
              <a:ext cx="547200" cy="775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ht-1</a:t>
              </a:r>
              <a:endParaRPr b="1"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3000902" y="3996575"/>
              <a:ext cx="547200" cy="775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ht</a:t>
              </a:r>
              <a:endParaRPr b="1"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1332852" y="3996575"/>
              <a:ext cx="547200" cy="775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ht-2</a:t>
              </a:r>
              <a:endParaRPr b="1"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3834925" y="3996575"/>
              <a:ext cx="579900" cy="775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ht+1</a:t>
              </a:r>
              <a:endParaRPr b="1"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4675925" y="3996575"/>
              <a:ext cx="579900" cy="775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ht+2</a:t>
              </a:r>
              <a:endParaRPr b="1"/>
            </a:p>
          </p:txBody>
        </p:sp>
        <p:cxnSp>
          <p:nvCxnSpPr>
            <p:cNvPr id="321" name="Google Shape;321;p22"/>
            <p:cNvCxnSpPr/>
            <p:nvPr/>
          </p:nvCxnSpPr>
          <p:spPr>
            <a:xfrm flipH="1" rot="10800000">
              <a:off x="5986800" y="3531675"/>
              <a:ext cx="5700" cy="150300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322" name="Google Shape;322;p22"/>
            <p:cNvSpPr txBox="1"/>
            <p:nvPr/>
          </p:nvSpPr>
          <p:spPr>
            <a:xfrm>
              <a:off x="6261613" y="4178675"/>
              <a:ext cx="387600" cy="41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...</a:t>
              </a:r>
              <a:endParaRPr b="1" sz="1800"/>
            </a:p>
          </p:txBody>
        </p:sp>
        <p:sp>
          <p:nvSpPr>
            <p:cNvPr id="323" name="Google Shape;323;p22"/>
            <p:cNvSpPr txBox="1"/>
            <p:nvPr/>
          </p:nvSpPr>
          <p:spPr>
            <a:xfrm>
              <a:off x="7779463" y="4292250"/>
              <a:ext cx="387600" cy="41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...</a:t>
              </a:r>
              <a:endParaRPr b="1" sz="1800"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4300204" y="3531673"/>
              <a:ext cx="2960587" cy="476631"/>
            </a:xfrm>
            <a:custGeom>
              <a:rect b="b" l="l" r="r" t="t"/>
              <a:pathLst>
                <a:path extrusionOk="0" h="33360" w="109916">
                  <a:moveTo>
                    <a:pt x="109916" y="33360"/>
                  </a:moveTo>
                  <a:cubicBezTo>
                    <a:pt x="102009" y="27802"/>
                    <a:pt x="80792" y="88"/>
                    <a:pt x="62473" y="10"/>
                  </a:cubicBezTo>
                  <a:cubicBezTo>
                    <a:pt x="44154" y="-68"/>
                    <a:pt x="10412" y="27411"/>
                    <a:pt x="0" y="3289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5" name="Google Shape;325;p22"/>
            <p:cNvSpPr/>
            <p:nvPr/>
          </p:nvSpPr>
          <p:spPr>
            <a:xfrm>
              <a:off x="3414530" y="3538248"/>
              <a:ext cx="3833578" cy="470059"/>
            </a:xfrm>
            <a:custGeom>
              <a:rect b="b" l="l" r="r" t="t"/>
              <a:pathLst>
                <a:path extrusionOk="0" h="32900" w="142327">
                  <a:moveTo>
                    <a:pt x="142327" y="32900"/>
                  </a:moveTo>
                  <a:cubicBezTo>
                    <a:pt x="134577" y="27420"/>
                    <a:pt x="119545" y="177"/>
                    <a:pt x="95824" y="20"/>
                  </a:cubicBezTo>
                  <a:cubicBezTo>
                    <a:pt x="72103" y="-136"/>
                    <a:pt x="15971" y="26638"/>
                    <a:pt x="0" y="3196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6" name="Google Shape;326;p22"/>
            <p:cNvSpPr/>
            <p:nvPr/>
          </p:nvSpPr>
          <p:spPr>
            <a:xfrm>
              <a:off x="2528856" y="3531813"/>
              <a:ext cx="4731887" cy="469787"/>
            </a:xfrm>
            <a:custGeom>
              <a:rect b="b" l="l" r="r" t="t"/>
              <a:pathLst>
                <a:path extrusionOk="0" h="32881" w="175678">
                  <a:moveTo>
                    <a:pt x="175678" y="32881"/>
                  </a:moveTo>
                  <a:cubicBezTo>
                    <a:pt x="167771" y="27401"/>
                    <a:pt x="157515" y="0"/>
                    <a:pt x="128235" y="0"/>
                  </a:cubicBezTo>
                  <a:cubicBezTo>
                    <a:pt x="98955" y="0"/>
                    <a:pt x="21373" y="27401"/>
                    <a:pt x="0" y="3288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7" name="Google Shape;327;p22"/>
            <p:cNvSpPr/>
            <p:nvPr/>
          </p:nvSpPr>
          <p:spPr>
            <a:xfrm>
              <a:off x="5230187" y="3533570"/>
              <a:ext cx="2024327" cy="469725"/>
            </a:xfrm>
            <a:custGeom>
              <a:rect b="b" l="l" r="r" t="t"/>
              <a:pathLst>
                <a:path extrusionOk="0" h="18789" w="75156">
                  <a:moveTo>
                    <a:pt x="75156" y="18789"/>
                  </a:moveTo>
                  <a:cubicBezTo>
                    <a:pt x="67171" y="15658"/>
                    <a:pt x="39770" y="0"/>
                    <a:pt x="27244" y="0"/>
                  </a:cubicBezTo>
                  <a:cubicBezTo>
                    <a:pt x="14718" y="0"/>
                    <a:pt x="4541" y="15658"/>
                    <a:pt x="0" y="1878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8" name="Google Shape;328;p22"/>
            <p:cNvSpPr/>
            <p:nvPr/>
          </p:nvSpPr>
          <p:spPr>
            <a:xfrm>
              <a:off x="1611613" y="3533081"/>
              <a:ext cx="5668121" cy="481950"/>
            </a:xfrm>
            <a:custGeom>
              <a:rect b="b" l="l" r="r" t="t"/>
              <a:pathLst>
                <a:path extrusionOk="0" h="19278" w="210437">
                  <a:moveTo>
                    <a:pt x="210437" y="19278"/>
                  </a:moveTo>
                  <a:cubicBezTo>
                    <a:pt x="202373" y="16068"/>
                    <a:pt x="197128" y="177"/>
                    <a:pt x="162055" y="20"/>
                  </a:cubicBezTo>
                  <a:cubicBezTo>
                    <a:pt x="126982" y="-136"/>
                    <a:pt x="27009" y="15286"/>
                    <a:pt x="0" y="1833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329" name="Google Shape;329;p22"/>
            <p:cNvCxnSpPr/>
            <p:nvPr/>
          </p:nvCxnSpPr>
          <p:spPr>
            <a:xfrm flipH="1" rot="10800000">
              <a:off x="3275000" y="2684025"/>
              <a:ext cx="600" cy="622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pic>
          <p:nvPicPr>
            <p:cNvPr id="330" name="Google Shape;330;p2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618250" y="2386675"/>
              <a:ext cx="1907484" cy="34318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31" name="Google Shape;331;p22"/>
            <p:cNvCxnSpPr>
              <a:stCxn id="318" idx="0"/>
            </p:cNvCxnSpPr>
            <p:nvPr/>
          </p:nvCxnSpPr>
          <p:spPr>
            <a:xfrm flipH="1" rot="10800000">
              <a:off x="1606452" y="3212675"/>
              <a:ext cx="13200" cy="783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cxnSp>
          <p:nvCxnSpPr>
            <p:cNvPr id="332" name="Google Shape;332;p22"/>
            <p:cNvCxnSpPr/>
            <p:nvPr/>
          </p:nvCxnSpPr>
          <p:spPr>
            <a:xfrm flipH="1" rot="10800000">
              <a:off x="2440727" y="3059975"/>
              <a:ext cx="900" cy="9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cxnSp>
          <p:nvCxnSpPr>
            <p:cNvPr id="333" name="Google Shape;333;p22"/>
            <p:cNvCxnSpPr/>
            <p:nvPr/>
          </p:nvCxnSpPr>
          <p:spPr>
            <a:xfrm flipH="1" rot="10800000">
              <a:off x="1337838" y="2437850"/>
              <a:ext cx="2400" cy="90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334" name="Google Shape;334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976935" y="3132525"/>
              <a:ext cx="282000" cy="28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22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976913" y="2318475"/>
              <a:ext cx="282000" cy="282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36" name="Google Shape;336;p22"/>
            <p:cNvCxnSpPr/>
            <p:nvPr/>
          </p:nvCxnSpPr>
          <p:spPr>
            <a:xfrm flipH="1" rot="10800000">
              <a:off x="1349588" y="3318350"/>
              <a:ext cx="3957600" cy="2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7" name="Google Shape;337;p22"/>
            <p:cNvCxnSpPr/>
            <p:nvPr/>
          </p:nvCxnSpPr>
          <p:spPr>
            <a:xfrm flipH="1" rot="10800000">
              <a:off x="4108377" y="3095075"/>
              <a:ext cx="900" cy="901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cxnSp>
          <p:nvCxnSpPr>
            <p:cNvPr id="338" name="Google Shape;338;p22"/>
            <p:cNvCxnSpPr/>
            <p:nvPr/>
          </p:nvCxnSpPr>
          <p:spPr>
            <a:xfrm flipH="1" rot="10800000">
              <a:off x="4964727" y="3259475"/>
              <a:ext cx="1800" cy="725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sp>
          <p:nvSpPr>
            <p:cNvPr id="339" name="Google Shape;339;p22"/>
            <p:cNvSpPr/>
            <p:nvPr/>
          </p:nvSpPr>
          <p:spPr>
            <a:xfrm>
              <a:off x="1549213" y="3142125"/>
              <a:ext cx="129300" cy="1173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2376538" y="2924900"/>
              <a:ext cx="129300" cy="1173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4050513" y="2950488"/>
              <a:ext cx="129300" cy="1173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4891663" y="3121050"/>
              <a:ext cx="129300" cy="1173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1431788" y="2671422"/>
              <a:ext cx="3757800" cy="623350"/>
            </a:xfrm>
            <a:custGeom>
              <a:rect b="b" l="l" r="r" t="t"/>
              <a:pathLst>
                <a:path extrusionOk="0" h="24934" w="150312">
                  <a:moveTo>
                    <a:pt x="0" y="24934"/>
                  </a:moveTo>
                  <a:cubicBezTo>
                    <a:pt x="2740" y="24230"/>
                    <a:pt x="9473" y="22508"/>
                    <a:pt x="16441" y="20707"/>
                  </a:cubicBezTo>
                  <a:cubicBezTo>
                    <a:pt x="23409" y="18907"/>
                    <a:pt x="32255" y="17576"/>
                    <a:pt x="41806" y="14131"/>
                  </a:cubicBezTo>
                  <a:cubicBezTo>
                    <a:pt x="51357" y="10686"/>
                    <a:pt x="62709" y="-274"/>
                    <a:pt x="73747" y="39"/>
                  </a:cubicBezTo>
                  <a:cubicBezTo>
                    <a:pt x="84786" y="352"/>
                    <a:pt x="98721" y="12408"/>
                    <a:pt x="108037" y="16009"/>
                  </a:cubicBezTo>
                  <a:cubicBezTo>
                    <a:pt x="117353" y="19610"/>
                    <a:pt x="122598" y="20237"/>
                    <a:pt x="129644" y="21646"/>
                  </a:cubicBezTo>
                  <a:cubicBezTo>
                    <a:pt x="136690" y="23055"/>
                    <a:pt x="146867" y="23995"/>
                    <a:pt x="150312" y="2446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475" y="3997050"/>
            <a:ext cx="362071" cy="4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2075" y="3989025"/>
            <a:ext cx="362075" cy="42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8596" y="3165851"/>
            <a:ext cx="362075" cy="337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1125" y="2385425"/>
            <a:ext cx="411846" cy="3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48593" y="1432414"/>
            <a:ext cx="362075" cy="4503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Google Shape;353;p23"/>
          <p:cNvCxnSpPr>
            <a:stCxn id="348" idx="0"/>
            <a:endCxn id="350" idx="2"/>
          </p:cNvCxnSpPr>
          <p:nvPr/>
        </p:nvCxnSpPr>
        <p:spPr>
          <a:xfrm flipH="1" rot="10800000">
            <a:off x="1346511" y="3503850"/>
            <a:ext cx="483000" cy="49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23"/>
          <p:cNvCxnSpPr>
            <a:stCxn id="349" idx="0"/>
            <a:endCxn id="350" idx="2"/>
          </p:cNvCxnSpPr>
          <p:nvPr/>
        </p:nvCxnSpPr>
        <p:spPr>
          <a:xfrm rot="10800000">
            <a:off x="1829713" y="3503925"/>
            <a:ext cx="533400" cy="48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55" name="Google Shape;3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6025" y="3121287"/>
            <a:ext cx="362075" cy="427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6" name="Google Shape;356;p23"/>
          <p:cNvCxnSpPr>
            <a:stCxn id="350" idx="0"/>
            <a:endCxn id="351" idx="2"/>
          </p:cNvCxnSpPr>
          <p:nvPr/>
        </p:nvCxnSpPr>
        <p:spPr>
          <a:xfrm flipH="1" rot="10800000">
            <a:off x="1829634" y="2723351"/>
            <a:ext cx="447300" cy="44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23"/>
          <p:cNvCxnSpPr>
            <a:stCxn id="355" idx="0"/>
            <a:endCxn id="351" idx="2"/>
          </p:cNvCxnSpPr>
          <p:nvPr/>
        </p:nvCxnSpPr>
        <p:spPr>
          <a:xfrm rot="10800000">
            <a:off x="2276963" y="2723487"/>
            <a:ext cx="4401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58" name="Google Shape;358;p23"/>
          <p:cNvPicPr preferRelativeResize="0"/>
          <p:nvPr/>
        </p:nvPicPr>
        <p:blipFill rotWithShape="1">
          <a:blip r:embed="rId8">
            <a:alphaModFix/>
          </a:blip>
          <a:srcRect b="10036" l="0" r="0" t="13697"/>
          <a:stretch/>
        </p:blipFill>
        <p:spPr>
          <a:xfrm>
            <a:off x="1146563" y="2385428"/>
            <a:ext cx="399900" cy="337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23"/>
          <p:cNvCxnSpPr>
            <a:stCxn id="358" idx="0"/>
            <a:endCxn id="352" idx="2"/>
          </p:cNvCxnSpPr>
          <p:nvPr/>
        </p:nvCxnSpPr>
        <p:spPr>
          <a:xfrm flipH="1" rot="10800000">
            <a:off x="1346513" y="1882928"/>
            <a:ext cx="483000" cy="50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23"/>
          <p:cNvCxnSpPr>
            <a:stCxn id="351" idx="0"/>
            <a:endCxn id="352" idx="2"/>
          </p:cNvCxnSpPr>
          <p:nvPr/>
        </p:nvCxnSpPr>
        <p:spPr>
          <a:xfrm rot="10800000">
            <a:off x="1829748" y="1882925"/>
            <a:ext cx="447300" cy="50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23"/>
          <p:cNvCxnSpPr>
            <a:stCxn id="352" idx="0"/>
            <a:endCxn id="362" idx="2"/>
          </p:cNvCxnSpPr>
          <p:nvPr/>
        </p:nvCxnSpPr>
        <p:spPr>
          <a:xfrm rot="10800000">
            <a:off x="1829631" y="1032214"/>
            <a:ext cx="0" cy="40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2" name="Google Shape;362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12300" y="585352"/>
            <a:ext cx="434700" cy="446766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3"/>
          <p:cNvSpPr txBox="1"/>
          <p:nvPr/>
        </p:nvSpPr>
        <p:spPr>
          <a:xfrm>
            <a:off x="2276925" y="3615988"/>
            <a:ext cx="10914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/>
              <a:t>alignment</a:t>
            </a:r>
            <a:endParaRPr b="1" i="1"/>
          </a:p>
        </p:txBody>
      </p:sp>
      <p:sp>
        <p:nvSpPr>
          <p:cNvPr id="364" name="Google Shape;364;p23"/>
          <p:cNvSpPr txBox="1"/>
          <p:nvPr/>
        </p:nvSpPr>
        <p:spPr>
          <a:xfrm>
            <a:off x="250425" y="2791900"/>
            <a:ext cx="1708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/>
              <a:t>weighted average</a:t>
            </a:r>
            <a:endParaRPr b="1" i="1"/>
          </a:p>
        </p:txBody>
      </p:sp>
      <p:sp>
        <p:nvSpPr>
          <p:cNvPr id="365" name="Google Shape;365;p23"/>
          <p:cNvSpPr txBox="1"/>
          <p:nvPr/>
        </p:nvSpPr>
        <p:spPr>
          <a:xfrm>
            <a:off x="2071125" y="1935400"/>
            <a:ext cx="2184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concat and dense layer</a:t>
            </a:r>
            <a:endParaRPr b="1"/>
          </a:p>
        </p:txBody>
      </p:sp>
      <p:sp>
        <p:nvSpPr>
          <p:cNvPr id="366" name="Google Shape;366;p23"/>
          <p:cNvSpPr txBox="1"/>
          <p:nvPr/>
        </p:nvSpPr>
        <p:spPr>
          <a:xfrm>
            <a:off x="801775" y="4614500"/>
            <a:ext cx="2589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Global attention</a:t>
            </a:r>
            <a:endParaRPr/>
          </a:p>
        </p:txBody>
      </p:sp>
      <p:sp>
        <p:nvSpPr>
          <p:cNvPr id="367" name="Google Shape;367;p23"/>
          <p:cNvSpPr txBox="1"/>
          <p:nvPr/>
        </p:nvSpPr>
        <p:spPr>
          <a:xfrm>
            <a:off x="83150" y="0"/>
            <a:ext cx="56082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Monotonic alignment (</a:t>
            </a:r>
            <a:r>
              <a:rPr b="1" lang="zh-TW" sz="2400">
                <a:solidFill>
                  <a:srgbClr val="FF0000"/>
                </a:solidFill>
              </a:rPr>
              <a:t>local attention</a:t>
            </a:r>
            <a:r>
              <a:rPr b="1" lang="zh-TW" sz="2400"/>
              <a:t>)</a:t>
            </a:r>
            <a:endParaRPr b="1" sz="2400">
              <a:solidFill>
                <a:srgbClr val="FF0000"/>
              </a:solidFill>
            </a:endParaRPr>
          </a:p>
        </p:txBody>
      </p:sp>
      <p:pic>
        <p:nvPicPr>
          <p:cNvPr id="368" name="Google Shape;3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775" y="3997050"/>
            <a:ext cx="362071" cy="4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6375" y="3989025"/>
            <a:ext cx="362075" cy="42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2896" y="3165851"/>
            <a:ext cx="362075" cy="337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5425" y="2385425"/>
            <a:ext cx="411846" cy="3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2893" y="1432414"/>
            <a:ext cx="362075" cy="4503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p23"/>
          <p:cNvCxnSpPr>
            <a:stCxn id="368" idx="0"/>
            <a:endCxn id="370" idx="2"/>
          </p:cNvCxnSpPr>
          <p:nvPr/>
        </p:nvCxnSpPr>
        <p:spPr>
          <a:xfrm flipH="1" rot="10800000">
            <a:off x="6000811" y="3503850"/>
            <a:ext cx="483000" cy="49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23"/>
          <p:cNvCxnSpPr>
            <a:stCxn id="369" idx="0"/>
            <a:endCxn id="370" idx="2"/>
          </p:cNvCxnSpPr>
          <p:nvPr/>
        </p:nvCxnSpPr>
        <p:spPr>
          <a:xfrm rot="10800000">
            <a:off x="6484013" y="3503925"/>
            <a:ext cx="533400" cy="48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75" name="Google Shape;3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0325" y="3121287"/>
            <a:ext cx="362075" cy="427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6" name="Google Shape;376;p23"/>
          <p:cNvCxnSpPr>
            <a:stCxn id="370" idx="0"/>
            <a:endCxn id="371" idx="2"/>
          </p:cNvCxnSpPr>
          <p:nvPr/>
        </p:nvCxnSpPr>
        <p:spPr>
          <a:xfrm flipH="1" rot="10800000">
            <a:off x="6483934" y="2723351"/>
            <a:ext cx="447300" cy="44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23"/>
          <p:cNvCxnSpPr>
            <a:stCxn id="375" idx="0"/>
            <a:endCxn id="371" idx="2"/>
          </p:cNvCxnSpPr>
          <p:nvPr/>
        </p:nvCxnSpPr>
        <p:spPr>
          <a:xfrm rot="10800000">
            <a:off x="6931263" y="2723487"/>
            <a:ext cx="4401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78" name="Google Shape;378;p23"/>
          <p:cNvPicPr preferRelativeResize="0"/>
          <p:nvPr/>
        </p:nvPicPr>
        <p:blipFill rotWithShape="1">
          <a:blip r:embed="rId8">
            <a:alphaModFix/>
          </a:blip>
          <a:srcRect b="10036" l="0" r="0" t="13697"/>
          <a:stretch/>
        </p:blipFill>
        <p:spPr>
          <a:xfrm>
            <a:off x="5800863" y="2385428"/>
            <a:ext cx="399900" cy="337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9" name="Google Shape;379;p23"/>
          <p:cNvCxnSpPr>
            <a:stCxn id="378" idx="0"/>
            <a:endCxn id="372" idx="2"/>
          </p:cNvCxnSpPr>
          <p:nvPr/>
        </p:nvCxnSpPr>
        <p:spPr>
          <a:xfrm flipH="1" rot="10800000">
            <a:off x="6000813" y="1882928"/>
            <a:ext cx="483000" cy="50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23"/>
          <p:cNvCxnSpPr>
            <a:stCxn id="371" idx="0"/>
            <a:endCxn id="372" idx="2"/>
          </p:cNvCxnSpPr>
          <p:nvPr/>
        </p:nvCxnSpPr>
        <p:spPr>
          <a:xfrm rot="10800000">
            <a:off x="6484048" y="1882925"/>
            <a:ext cx="447300" cy="50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23"/>
          <p:cNvCxnSpPr>
            <a:stCxn id="372" idx="0"/>
            <a:endCxn id="382" idx="2"/>
          </p:cNvCxnSpPr>
          <p:nvPr/>
        </p:nvCxnSpPr>
        <p:spPr>
          <a:xfrm rot="10800000">
            <a:off x="6483931" y="1032214"/>
            <a:ext cx="0" cy="40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82" name="Google Shape;382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66600" y="585352"/>
            <a:ext cx="434700" cy="446766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3"/>
          <p:cNvSpPr txBox="1"/>
          <p:nvPr/>
        </p:nvSpPr>
        <p:spPr>
          <a:xfrm>
            <a:off x="6931225" y="3615988"/>
            <a:ext cx="10914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/>
              <a:t>alignment</a:t>
            </a:r>
            <a:endParaRPr b="1" i="1"/>
          </a:p>
        </p:txBody>
      </p:sp>
      <p:sp>
        <p:nvSpPr>
          <p:cNvPr id="384" name="Google Shape;384;p23"/>
          <p:cNvSpPr txBox="1"/>
          <p:nvPr/>
        </p:nvSpPr>
        <p:spPr>
          <a:xfrm>
            <a:off x="4904725" y="2791900"/>
            <a:ext cx="1708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/>
              <a:t>weighted average</a:t>
            </a:r>
            <a:endParaRPr b="1" i="1"/>
          </a:p>
        </p:txBody>
      </p:sp>
      <p:sp>
        <p:nvSpPr>
          <p:cNvPr id="385" name="Google Shape;385;p23"/>
          <p:cNvSpPr txBox="1"/>
          <p:nvPr/>
        </p:nvSpPr>
        <p:spPr>
          <a:xfrm>
            <a:off x="6725425" y="1935400"/>
            <a:ext cx="2184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concat and dense layer</a:t>
            </a:r>
            <a:endParaRPr b="1"/>
          </a:p>
        </p:txBody>
      </p:sp>
      <p:sp>
        <p:nvSpPr>
          <p:cNvPr id="386" name="Google Shape;386;p23"/>
          <p:cNvSpPr txBox="1"/>
          <p:nvPr/>
        </p:nvSpPr>
        <p:spPr>
          <a:xfrm>
            <a:off x="5456075" y="4614500"/>
            <a:ext cx="2589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0000"/>
                </a:solidFill>
              </a:rPr>
              <a:t>Local</a:t>
            </a:r>
            <a:r>
              <a:rPr b="1" lang="zh-TW" sz="2400">
                <a:solidFill>
                  <a:srgbClr val="FF0000"/>
                </a:solidFill>
              </a:rPr>
              <a:t> attention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87" name="Google Shape;387;p23"/>
          <p:cNvCxnSpPr>
            <a:stCxn id="370" idx="2"/>
            <a:endCxn id="388" idx="3"/>
          </p:cNvCxnSpPr>
          <p:nvPr/>
        </p:nvCxnSpPr>
        <p:spPr>
          <a:xfrm rot="5400000">
            <a:off x="6068284" y="3212937"/>
            <a:ext cx="124800" cy="7065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9" name="Google Shape;389;p23"/>
          <p:cNvSpPr txBox="1"/>
          <p:nvPr/>
        </p:nvSpPr>
        <p:spPr>
          <a:xfrm>
            <a:off x="4612527" y="3418875"/>
            <a:ext cx="9408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94550" y="3418869"/>
            <a:ext cx="483000" cy="419456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3"/>
          <p:cNvSpPr txBox="1"/>
          <p:nvPr/>
        </p:nvSpPr>
        <p:spPr>
          <a:xfrm>
            <a:off x="3673025" y="3429700"/>
            <a:ext cx="17997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0000"/>
                </a:solidFill>
              </a:rPr>
              <a:t>aligned position</a:t>
            </a:r>
            <a:endParaRPr b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4"/>
          <p:cNvSpPr txBox="1"/>
          <p:nvPr/>
        </p:nvSpPr>
        <p:spPr>
          <a:xfrm>
            <a:off x="83150" y="0"/>
            <a:ext cx="39801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Attention - alignment pair</a:t>
            </a:r>
            <a:endParaRPr b="1" sz="2400"/>
          </a:p>
        </p:txBody>
      </p:sp>
      <p:graphicFrame>
        <p:nvGraphicFramePr>
          <p:cNvPr id="396" name="Google Shape;396;p24"/>
          <p:cNvGraphicFramePr/>
          <p:nvPr/>
        </p:nvGraphicFramePr>
        <p:xfrm>
          <a:off x="1897125" y="148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{A4D41F34-5739-400A-94ED-414FBF4B50B6}</a:tableStyleId>
              </a:tblPr>
              <a:tblGrid>
                <a:gridCol w="1286425"/>
                <a:gridCol w="1286425"/>
                <a:gridCol w="1286425"/>
                <a:gridCol w="1286425"/>
                <a:gridCol w="1286425"/>
              </a:tblGrid>
              <a:tr h="622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location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dot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general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concat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g</a:t>
                      </a:r>
                      <a:r>
                        <a:rPr b="1" lang="zh-TW" sz="1600"/>
                        <a:t>lobal </a:t>
                      </a:r>
                      <a:endParaRPr b="1"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attention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global</a:t>
                      </a:r>
                      <a:endParaRPr b="1"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(location)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global</a:t>
                      </a:r>
                      <a:endParaRPr b="1"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(dot)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global</a:t>
                      </a:r>
                      <a:endParaRPr b="1"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(general)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local-m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local-m</a:t>
                      </a:r>
                      <a:endParaRPr b="1"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(dot)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local-m</a:t>
                      </a:r>
                      <a:endParaRPr b="1"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(general)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local-p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local-p</a:t>
                      </a:r>
                      <a:endParaRPr b="1"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(dot)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local-p</a:t>
                      </a:r>
                      <a:endParaRPr b="1"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(general)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7" name="Google Shape;397;p24"/>
          <p:cNvSpPr txBox="1"/>
          <p:nvPr/>
        </p:nvSpPr>
        <p:spPr>
          <a:xfrm>
            <a:off x="4250338" y="735925"/>
            <a:ext cx="27138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0000FF"/>
                </a:solidFill>
              </a:rPr>
              <a:t>New aligned metrics</a:t>
            </a:r>
            <a:endParaRPr sz="2000"/>
          </a:p>
        </p:txBody>
      </p:sp>
      <p:sp>
        <p:nvSpPr>
          <p:cNvPr id="398" name="Google Shape;398;p24"/>
          <p:cNvSpPr txBox="1"/>
          <p:nvPr/>
        </p:nvSpPr>
        <p:spPr>
          <a:xfrm>
            <a:off x="321488" y="2943150"/>
            <a:ext cx="14103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FF0000"/>
                </a:solidFill>
              </a:rPr>
              <a:t>Local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FF0000"/>
                </a:solidFill>
              </a:rPr>
              <a:t>Attention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399" name="Google Shape;399;p24"/>
          <p:cNvSpPr/>
          <p:nvPr/>
        </p:nvSpPr>
        <p:spPr>
          <a:xfrm>
            <a:off x="1601038" y="3002125"/>
            <a:ext cx="271500" cy="756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0" name="Google Shape;400;p24"/>
          <p:cNvCxnSpPr/>
          <p:nvPr/>
        </p:nvCxnSpPr>
        <p:spPr>
          <a:xfrm>
            <a:off x="7042838" y="2112275"/>
            <a:ext cx="1264200" cy="6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24"/>
          <p:cNvCxnSpPr/>
          <p:nvPr/>
        </p:nvCxnSpPr>
        <p:spPr>
          <a:xfrm>
            <a:off x="3183563" y="2790425"/>
            <a:ext cx="1264200" cy="6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24"/>
          <p:cNvCxnSpPr/>
          <p:nvPr/>
        </p:nvCxnSpPr>
        <p:spPr>
          <a:xfrm>
            <a:off x="3183563" y="3456125"/>
            <a:ext cx="1264200" cy="6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24"/>
          <p:cNvCxnSpPr/>
          <p:nvPr/>
        </p:nvCxnSpPr>
        <p:spPr>
          <a:xfrm>
            <a:off x="7042838" y="2790425"/>
            <a:ext cx="1264200" cy="6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24"/>
          <p:cNvCxnSpPr/>
          <p:nvPr/>
        </p:nvCxnSpPr>
        <p:spPr>
          <a:xfrm>
            <a:off x="7042838" y="3468575"/>
            <a:ext cx="1264200" cy="6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24"/>
          <p:cNvCxnSpPr/>
          <p:nvPr/>
        </p:nvCxnSpPr>
        <p:spPr>
          <a:xfrm>
            <a:off x="1897113" y="1489450"/>
            <a:ext cx="1297200" cy="60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24"/>
          <p:cNvSpPr txBox="1"/>
          <p:nvPr/>
        </p:nvSpPr>
        <p:spPr>
          <a:xfrm>
            <a:off x="321488" y="2066675"/>
            <a:ext cx="14103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FF0000"/>
                </a:solidFill>
              </a:rPr>
              <a:t>Global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FF0000"/>
                </a:solidFill>
              </a:rPr>
              <a:t>Attention</a:t>
            </a:r>
            <a:endParaRPr b="1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/>
          <p:nvPr/>
        </p:nvSpPr>
        <p:spPr>
          <a:xfrm>
            <a:off x="83150" y="0"/>
            <a:ext cx="36513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Input-feeding Approach</a:t>
            </a:r>
            <a:endParaRPr b="1" sz="2400">
              <a:solidFill>
                <a:srgbClr val="FF0000"/>
              </a:solidFill>
            </a:endParaRPr>
          </a:p>
        </p:txBody>
      </p:sp>
      <p:pic>
        <p:nvPicPr>
          <p:cNvPr id="412" name="Google Shape;4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275" y="534600"/>
            <a:ext cx="4449824" cy="4221101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5"/>
          <p:cNvSpPr txBox="1"/>
          <p:nvPr/>
        </p:nvSpPr>
        <p:spPr>
          <a:xfrm>
            <a:off x="199625" y="1016625"/>
            <a:ext cx="42627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Attentional vectors      are fed as inputs to the next time steps to inform model about past alignment decisions</a:t>
            </a:r>
            <a:endParaRPr sz="1800"/>
          </a:p>
        </p:txBody>
      </p:sp>
      <p:pic>
        <p:nvPicPr>
          <p:cNvPr id="414" name="Google Shape;4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1650" y="1063600"/>
            <a:ext cx="311375" cy="3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5"/>
          <p:cNvSpPr txBox="1"/>
          <p:nvPr/>
        </p:nvSpPr>
        <p:spPr>
          <a:xfrm>
            <a:off x="199625" y="2754625"/>
            <a:ext cx="42627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Hope to make the model fully aware of previous alignment choices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Create a very deep network spanning both horizontally and vertically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875" y="4115050"/>
            <a:ext cx="362071" cy="4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7475" y="4107025"/>
            <a:ext cx="362075" cy="42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3996" y="3283851"/>
            <a:ext cx="362075" cy="337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6525" y="2503425"/>
            <a:ext cx="411846" cy="3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43993" y="1550414"/>
            <a:ext cx="362075" cy="4503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5" name="Google Shape;425;p26"/>
          <p:cNvCxnSpPr>
            <a:stCxn id="420" idx="0"/>
            <a:endCxn id="422" idx="2"/>
          </p:cNvCxnSpPr>
          <p:nvPr/>
        </p:nvCxnSpPr>
        <p:spPr>
          <a:xfrm flipH="1" rot="10800000">
            <a:off x="1741911" y="3621850"/>
            <a:ext cx="483000" cy="49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26"/>
          <p:cNvCxnSpPr>
            <a:stCxn id="421" idx="0"/>
            <a:endCxn id="422" idx="2"/>
          </p:cNvCxnSpPr>
          <p:nvPr/>
        </p:nvCxnSpPr>
        <p:spPr>
          <a:xfrm rot="10800000">
            <a:off x="2225113" y="3621925"/>
            <a:ext cx="533400" cy="48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27" name="Google Shape;42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1425" y="3239287"/>
            <a:ext cx="362075" cy="427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8" name="Google Shape;428;p26"/>
          <p:cNvCxnSpPr>
            <a:stCxn id="422" idx="0"/>
            <a:endCxn id="423" idx="2"/>
          </p:cNvCxnSpPr>
          <p:nvPr/>
        </p:nvCxnSpPr>
        <p:spPr>
          <a:xfrm flipH="1" rot="10800000">
            <a:off x="2225034" y="2841351"/>
            <a:ext cx="447300" cy="44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26"/>
          <p:cNvCxnSpPr>
            <a:stCxn id="427" idx="0"/>
            <a:endCxn id="423" idx="2"/>
          </p:cNvCxnSpPr>
          <p:nvPr/>
        </p:nvCxnSpPr>
        <p:spPr>
          <a:xfrm rot="10800000">
            <a:off x="2672363" y="2841487"/>
            <a:ext cx="4401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30" name="Google Shape;430;p26"/>
          <p:cNvPicPr preferRelativeResize="0"/>
          <p:nvPr/>
        </p:nvPicPr>
        <p:blipFill rotWithShape="1">
          <a:blip r:embed="rId8">
            <a:alphaModFix/>
          </a:blip>
          <a:srcRect b="10036" l="0" r="0" t="13697"/>
          <a:stretch/>
        </p:blipFill>
        <p:spPr>
          <a:xfrm>
            <a:off x="1541962" y="2503428"/>
            <a:ext cx="399900" cy="337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1" name="Google Shape;431;p26"/>
          <p:cNvCxnSpPr>
            <a:stCxn id="430" idx="0"/>
            <a:endCxn id="424" idx="2"/>
          </p:cNvCxnSpPr>
          <p:nvPr/>
        </p:nvCxnSpPr>
        <p:spPr>
          <a:xfrm flipH="1" rot="10800000">
            <a:off x="1741913" y="2000928"/>
            <a:ext cx="483000" cy="50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26"/>
          <p:cNvCxnSpPr>
            <a:stCxn id="423" idx="0"/>
            <a:endCxn id="424" idx="2"/>
          </p:cNvCxnSpPr>
          <p:nvPr/>
        </p:nvCxnSpPr>
        <p:spPr>
          <a:xfrm rot="10800000">
            <a:off x="2225148" y="2000925"/>
            <a:ext cx="447300" cy="50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Google Shape;433;p26"/>
          <p:cNvCxnSpPr>
            <a:stCxn id="424" idx="0"/>
            <a:endCxn id="434" idx="2"/>
          </p:cNvCxnSpPr>
          <p:nvPr/>
        </p:nvCxnSpPr>
        <p:spPr>
          <a:xfrm rot="10800000">
            <a:off x="2225031" y="1150214"/>
            <a:ext cx="0" cy="40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34" name="Google Shape;434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07700" y="703352"/>
            <a:ext cx="434700" cy="44676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6"/>
          <p:cNvSpPr txBox="1"/>
          <p:nvPr/>
        </p:nvSpPr>
        <p:spPr>
          <a:xfrm>
            <a:off x="2672325" y="3733988"/>
            <a:ext cx="10914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/>
              <a:t>alignment</a:t>
            </a:r>
            <a:endParaRPr b="1" i="1"/>
          </a:p>
        </p:txBody>
      </p:sp>
      <p:sp>
        <p:nvSpPr>
          <p:cNvPr id="436" name="Google Shape;436;p26"/>
          <p:cNvSpPr txBox="1"/>
          <p:nvPr/>
        </p:nvSpPr>
        <p:spPr>
          <a:xfrm>
            <a:off x="645825" y="2909900"/>
            <a:ext cx="1708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/>
              <a:t>weighted average</a:t>
            </a:r>
            <a:endParaRPr b="1" i="1"/>
          </a:p>
        </p:txBody>
      </p:sp>
      <p:sp>
        <p:nvSpPr>
          <p:cNvPr id="437" name="Google Shape;437;p26"/>
          <p:cNvSpPr txBox="1"/>
          <p:nvPr/>
        </p:nvSpPr>
        <p:spPr>
          <a:xfrm>
            <a:off x="2466525" y="2053400"/>
            <a:ext cx="2184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concat and dense layer</a:t>
            </a:r>
            <a:endParaRPr b="1"/>
          </a:p>
        </p:txBody>
      </p:sp>
      <p:sp>
        <p:nvSpPr>
          <p:cNvPr id="438" name="Google Shape;438;p26"/>
          <p:cNvSpPr txBox="1"/>
          <p:nvPr/>
        </p:nvSpPr>
        <p:spPr>
          <a:xfrm>
            <a:off x="930400" y="4661500"/>
            <a:ext cx="2589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Global attention</a:t>
            </a:r>
            <a:endParaRPr/>
          </a:p>
        </p:txBody>
      </p:sp>
      <p:sp>
        <p:nvSpPr>
          <p:cNvPr id="439" name="Google Shape;439;p26"/>
          <p:cNvSpPr txBox="1"/>
          <p:nvPr/>
        </p:nvSpPr>
        <p:spPr>
          <a:xfrm>
            <a:off x="83150" y="0"/>
            <a:ext cx="36513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Input-feeding Approach</a:t>
            </a:r>
            <a:endParaRPr b="1" sz="2400">
              <a:solidFill>
                <a:srgbClr val="FF0000"/>
              </a:solidFill>
            </a:endParaRPr>
          </a:p>
        </p:txBody>
      </p:sp>
      <p:pic>
        <p:nvPicPr>
          <p:cNvPr id="440" name="Google Shape;4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7550" y="4094800"/>
            <a:ext cx="362071" cy="4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6550" y="4077425"/>
            <a:ext cx="362075" cy="42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3746" y="3236876"/>
            <a:ext cx="362075" cy="337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6275" y="2456450"/>
            <a:ext cx="411846" cy="3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23743" y="1503439"/>
            <a:ext cx="362075" cy="4503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5" name="Google Shape;445;p26"/>
          <p:cNvCxnSpPr>
            <a:stCxn id="440" idx="0"/>
            <a:endCxn id="442" idx="2"/>
          </p:cNvCxnSpPr>
          <p:nvPr/>
        </p:nvCxnSpPr>
        <p:spPr>
          <a:xfrm rot="10800000">
            <a:off x="6304786" y="3574900"/>
            <a:ext cx="13800" cy="51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26"/>
          <p:cNvCxnSpPr>
            <a:stCxn id="441" idx="0"/>
            <a:endCxn id="442" idx="2"/>
          </p:cNvCxnSpPr>
          <p:nvPr/>
        </p:nvCxnSpPr>
        <p:spPr>
          <a:xfrm rot="10800000">
            <a:off x="6304888" y="3574925"/>
            <a:ext cx="812700" cy="50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47" name="Google Shape;4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1175" y="3192312"/>
            <a:ext cx="362075" cy="427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8" name="Google Shape;448;p26"/>
          <p:cNvCxnSpPr>
            <a:stCxn id="442" idx="0"/>
            <a:endCxn id="443" idx="2"/>
          </p:cNvCxnSpPr>
          <p:nvPr/>
        </p:nvCxnSpPr>
        <p:spPr>
          <a:xfrm flipH="1" rot="10800000">
            <a:off x="6304784" y="2794376"/>
            <a:ext cx="447300" cy="44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26"/>
          <p:cNvCxnSpPr>
            <a:stCxn id="447" idx="0"/>
            <a:endCxn id="443" idx="2"/>
          </p:cNvCxnSpPr>
          <p:nvPr/>
        </p:nvCxnSpPr>
        <p:spPr>
          <a:xfrm rot="10800000">
            <a:off x="6752113" y="2794512"/>
            <a:ext cx="4401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50" name="Google Shape;450;p26"/>
          <p:cNvPicPr preferRelativeResize="0"/>
          <p:nvPr/>
        </p:nvPicPr>
        <p:blipFill rotWithShape="1">
          <a:blip r:embed="rId8">
            <a:alphaModFix/>
          </a:blip>
          <a:srcRect b="10036" l="0" r="0" t="13697"/>
          <a:stretch/>
        </p:blipFill>
        <p:spPr>
          <a:xfrm>
            <a:off x="5621713" y="2456453"/>
            <a:ext cx="399900" cy="337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1" name="Google Shape;451;p26"/>
          <p:cNvCxnSpPr>
            <a:stCxn id="450" idx="0"/>
            <a:endCxn id="444" idx="2"/>
          </p:cNvCxnSpPr>
          <p:nvPr/>
        </p:nvCxnSpPr>
        <p:spPr>
          <a:xfrm flipH="1" rot="10800000">
            <a:off x="5821663" y="1953953"/>
            <a:ext cx="483000" cy="50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26"/>
          <p:cNvCxnSpPr>
            <a:stCxn id="443" idx="0"/>
            <a:endCxn id="444" idx="2"/>
          </p:cNvCxnSpPr>
          <p:nvPr/>
        </p:nvCxnSpPr>
        <p:spPr>
          <a:xfrm rot="10800000">
            <a:off x="6304898" y="1953950"/>
            <a:ext cx="447300" cy="50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26"/>
          <p:cNvCxnSpPr>
            <a:stCxn id="444" idx="0"/>
            <a:endCxn id="454" idx="2"/>
          </p:cNvCxnSpPr>
          <p:nvPr/>
        </p:nvCxnSpPr>
        <p:spPr>
          <a:xfrm rot="10800000">
            <a:off x="6304781" y="1103239"/>
            <a:ext cx="0" cy="40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54" name="Google Shape;454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87450" y="656377"/>
            <a:ext cx="434700" cy="446766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6"/>
          <p:cNvSpPr txBox="1"/>
          <p:nvPr/>
        </p:nvSpPr>
        <p:spPr>
          <a:xfrm>
            <a:off x="7011175" y="3695688"/>
            <a:ext cx="10914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/>
              <a:t>alignment</a:t>
            </a:r>
            <a:endParaRPr b="1" i="1"/>
          </a:p>
        </p:txBody>
      </p:sp>
      <p:sp>
        <p:nvSpPr>
          <p:cNvPr id="456" name="Google Shape;456;p26"/>
          <p:cNvSpPr txBox="1"/>
          <p:nvPr/>
        </p:nvSpPr>
        <p:spPr>
          <a:xfrm>
            <a:off x="4725575" y="2862925"/>
            <a:ext cx="1708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/>
              <a:t>weighted average</a:t>
            </a:r>
            <a:endParaRPr b="1" i="1"/>
          </a:p>
        </p:txBody>
      </p:sp>
      <p:sp>
        <p:nvSpPr>
          <p:cNvPr id="457" name="Google Shape;457;p26"/>
          <p:cNvSpPr txBox="1"/>
          <p:nvPr/>
        </p:nvSpPr>
        <p:spPr>
          <a:xfrm>
            <a:off x="6546275" y="2006425"/>
            <a:ext cx="2184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concat and dense layer</a:t>
            </a:r>
            <a:endParaRPr b="1"/>
          </a:p>
        </p:txBody>
      </p:sp>
      <p:pic>
        <p:nvPicPr>
          <p:cNvPr id="458" name="Google Shape;458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32700" y="4095379"/>
            <a:ext cx="533400" cy="391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9" name="Google Shape;459;p26"/>
          <p:cNvCxnSpPr>
            <a:stCxn id="458" idx="0"/>
            <a:endCxn id="442" idx="2"/>
          </p:cNvCxnSpPr>
          <p:nvPr/>
        </p:nvCxnSpPr>
        <p:spPr>
          <a:xfrm flipH="1" rot="10800000">
            <a:off x="5699400" y="3574879"/>
            <a:ext cx="605400" cy="52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26"/>
          <p:cNvSpPr txBox="1"/>
          <p:nvPr/>
        </p:nvSpPr>
        <p:spPr>
          <a:xfrm>
            <a:off x="5277573" y="4661500"/>
            <a:ext cx="2184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Input-feeding</a:t>
            </a:r>
            <a:endParaRPr/>
          </a:p>
        </p:txBody>
      </p:sp>
      <p:sp>
        <p:nvSpPr>
          <p:cNvPr id="461" name="Google Shape;461;p26"/>
          <p:cNvSpPr/>
          <p:nvPr/>
        </p:nvSpPr>
        <p:spPr>
          <a:xfrm>
            <a:off x="5427550" y="4088425"/>
            <a:ext cx="547800" cy="405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7"/>
          <p:cNvSpPr txBox="1"/>
          <p:nvPr/>
        </p:nvSpPr>
        <p:spPr>
          <a:xfrm>
            <a:off x="83150" y="0"/>
            <a:ext cx="57651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Datasets (</a:t>
            </a:r>
            <a:r>
              <a:rPr b="1" lang="zh-TW" sz="1800">
                <a:solidFill>
                  <a:schemeClr val="dk1"/>
                </a:solidFill>
              </a:rPr>
              <a:t>English - German in both directions </a:t>
            </a:r>
            <a:r>
              <a:rPr b="1" lang="zh-TW" sz="2400"/>
              <a:t>)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467" name="Google Shape;467;p27"/>
          <p:cNvSpPr txBox="1"/>
          <p:nvPr/>
        </p:nvSpPr>
        <p:spPr>
          <a:xfrm>
            <a:off x="186450" y="666150"/>
            <a:ext cx="8771100" cy="43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WMT’14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Training data：</a:t>
            </a:r>
            <a:r>
              <a:rPr lang="zh-TW" sz="1600">
                <a:solidFill>
                  <a:schemeClr val="dk1"/>
                </a:solidFill>
              </a:rPr>
              <a:t>4.5M sentences pairs (116M English words, 110M German words)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			 Use Top 50k most frequent words for both languages, others replaced &lt;unk&gt;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			 Filter out sentence pairs whose lengths exceed 50 words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</a:rPr>
              <a:t>Validation：</a:t>
            </a:r>
            <a:r>
              <a:rPr lang="zh-TW" sz="1600">
                <a:solidFill>
                  <a:schemeClr val="dk1"/>
                </a:solidFill>
              </a:rPr>
              <a:t>newstest-2013(3000sentences)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600">
                <a:solidFill>
                  <a:schemeClr val="dk1"/>
                </a:solidFill>
              </a:rPr>
              <a:t>Test： </a:t>
            </a:r>
            <a:r>
              <a:rPr lang="zh-TW" sz="1600">
                <a:solidFill>
                  <a:schemeClr val="dk1"/>
                </a:solidFill>
              </a:rPr>
              <a:t>newstest-2014(2737sentences), newstest-2015(2169sentences)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4 layers LSTM、1000 cells、1000 dimensional embedding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Parameters are uniformly initialized in [-0.1, 0.1]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Train for 10 epochs using SGD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Start with learning rate of 1, after 5 epochs, begin halve the learning rate every epoch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Batch_size: 128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Normalized gradient rescaled whenever its’ norm exceeds 5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For Dropout models, train for 12 epochs and start halving the learning rate after 8 epochs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8"/>
          <p:cNvSpPr txBox="1"/>
          <p:nvPr/>
        </p:nvSpPr>
        <p:spPr>
          <a:xfrm>
            <a:off x="83150" y="0"/>
            <a:ext cx="2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Performance 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473" name="Google Shape;473;p28"/>
          <p:cNvSpPr txBox="1"/>
          <p:nvPr/>
        </p:nvSpPr>
        <p:spPr>
          <a:xfrm>
            <a:off x="83150" y="0"/>
            <a:ext cx="54966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Performance </a:t>
            </a:r>
            <a:r>
              <a:rPr b="1" lang="zh-TW" sz="1600"/>
              <a:t>(WMT’14 English - German Result)</a:t>
            </a:r>
            <a:endParaRPr b="1" sz="2400"/>
          </a:p>
        </p:txBody>
      </p:sp>
      <p:grpSp>
        <p:nvGrpSpPr>
          <p:cNvPr id="474" name="Google Shape;474;p28"/>
          <p:cNvGrpSpPr/>
          <p:nvPr/>
        </p:nvGrpSpPr>
        <p:grpSpPr>
          <a:xfrm>
            <a:off x="144000" y="629900"/>
            <a:ext cx="9000000" cy="1460825"/>
            <a:chOff x="144000" y="629900"/>
            <a:chExt cx="9000000" cy="1460825"/>
          </a:xfrm>
        </p:grpSpPr>
        <p:pic>
          <p:nvPicPr>
            <p:cNvPr id="475" name="Google Shape;475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000" y="680600"/>
              <a:ext cx="3193675" cy="314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6" name="Google Shape;476;p28"/>
            <p:cNvSpPr txBox="1"/>
            <p:nvPr/>
          </p:nvSpPr>
          <p:spPr>
            <a:xfrm>
              <a:off x="3259800" y="629900"/>
              <a:ext cx="58842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：Proposed a method which solves the softmax of output layer.</a:t>
              </a:r>
              <a:endParaRPr sz="1600"/>
            </a:p>
          </p:txBody>
        </p:sp>
        <p:pic>
          <p:nvPicPr>
            <p:cNvPr id="477" name="Google Shape;477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4000" y="1248675"/>
              <a:ext cx="3213976" cy="273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8" name="Google Shape;478;p28"/>
            <p:cNvSpPr txBox="1"/>
            <p:nvPr/>
          </p:nvSpPr>
          <p:spPr>
            <a:xfrm>
              <a:off x="3259800" y="1208525"/>
              <a:ext cx="58842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：Replacing each &lt;unk&gt; token with the aligned source word.</a:t>
              </a:r>
              <a:endParaRPr sz="1600"/>
            </a:p>
          </p:txBody>
        </p:sp>
        <p:pic>
          <p:nvPicPr>
            <p:cNvPr id="479" name="Google Shape;479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4000" y="1776600"/>
              <a:ext cx="886303" cy="314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0" name="Google Shape;480;p28"/>
            <p:cNvSpPr txBox="1"/>
            <p:nvPr/>
          </p:nvSpPr>
          <p:spPr>
            <a:xfrm>
              <a:off x="883325" y="1725925"/>
              <a:ext cx="58842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：Reverse the words in the source sentence.</a:t>
              </a:r>
              <a:endParaRPr sz="1600"/>
            </a:p>
          </p:txBody>
        </p:sp>
      </p:grpSp>
      <p:sp>
        <p:nvSpPr>
          <p:cNvPr id="481" name="Google Shape;481;p28"/>
          <p:cNvSpPr/>
          <p:nvPr/>
        </p:nvSpPr>
        <p:spPr>
          <a:xfrm>
            <a:off x="472350" y="4104300"/>
            <a:ext cx="430500" cy="6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S1</a:t>
            </a:r>
            <a:endParaRPr/>
          </a:p>
        </p:txBody>
      </p:sp>
      <p:sp>
        <p:nvSpPr>
          <p:cNvPr id="482" name="Google Shape;482;p28"/>
          <p:cNvSpPr/>
          <p:nvPr/>
        </p:nvSpPr>
        <p:spPr>
          <a:xfrm>
            <a:off x="1055150" y="4104300"/>
            <a:ext cx="430500" cy="6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S2</a:t>
            </a:r>
            <a:endParaRPr/>
          </a:p>
        </p:txBody>
      </p:sp>
      <p:sp>
        <p:nvSpPr>
          <p:cNvPr id="483" name="Google Shape;483;p28"/>
          <p:cNvSpPr/>
          <p:nvPr/>
        </p:nvSpPr>
        <p:spPr>
          <a:xfrm>
            <a:off x="1637950" y="4104300"/>
            <a:ext cx="430500" cy="6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S3</a:t>
            </a:r>
            <a:endParaRPr/>
          </a:p>
        </p:txBody>
      </p:sp>
      <p:sp>
        <p:nvSpPr>
          <p:cNvPr id="484" name="Google Shape;484;p28"/>
          <p:cNvSpPr/>
          <p:nvPr/>
        </p:nvSpPr>
        <p:spPr>
          <a:xfrm>
            <a:off x="2220750" y="4104300"/>
            <a:ext cx="430500" cy="6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S4</a:t>
            </a:r>
            <a:endParaRPr/>
          </a:p>
        </p:txBody>
      </p:sp>
      <p:sp>
        <p:nvSpPr>
          <p:cNvPr id="485" name="Google Shape;485;p28"/>
          <p:cNvSpPr/>
          <p:nvPr/>
        </p:nvSpPr>
        <p:spPr>
          <a:xfrm>
            <a:off x="2803550" y="4104300"/>
            <a:ext cx="430500" cy="6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S5</a:t>
            </a:r>
            <a:endParaRPr/>
          </a:p>
        </p:txBody>
      </p:sp>
      <p:sp>
        <p:nvSpPr>
          <p:cNvPr id="486" name="Google Shape;486;p28"/>
          <p:cNvSpPr/>
          <p:nvPr/>
        </p:nvSpPr>
        <p:spPr>
          <a:xfrm>
            <a:off x="3465100" y="3637038"/>
            <a:ext cx="566700" cy="3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</a:t>
            </a:r>
            <a:endParaRPr b="1"/>
          </a:p>
        </p:txBody>
      </p:sp>
      <p:sp>
        <p:nvSpPr>
          <p:cNvPr id="487" name="Google Shape;487;p28"/>
          <p:cNvSpPr/>
          <p:nvPr/>
        </p:nvSpPr>
        <p:spPr>
          <a:xfrm>
            <a:off x="2803550" y="2850838"/>
            <a:ext cx="430500" cy="6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S1</a:t>
            </a:r>
            <a:endParaRPr/>
          </a:p>
        </p:txBody>
      </p:sp>
      <p:sp>
        <p:nvSpPr>
          <p:cNvPr id="488" name="Google Shape;488;p28"/>
          <p:cNvSpPr/>
          <p:nvPr/>
        </p:nvSpPr>
        <p:spPr>
          <a:xfrm>
            <a:off x="2212613" y="2850838"/>
            <a:ext cx="430500" cy="6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S2</a:t>
            </a:r>
            <a:endParaRPr/>
          </a:p>
        </p:txBody>
      </p:sp>
      <p:sp>
        <p:nvSpPr>
          <p:cNvPr id="489" name="Google Shape;489;p28"/>
          <p:cNvSpPr/>
          <p:nvPr/>
        </p:nvSpPr>
        <p:spPr>
          <a:xfrm>
            <a:off x="1621700" y="2850838"/>
            <a:ext cx="430500" cy="6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S3</a:t>
            </a:r>
            <a:endParaRPr/>
          </a:p>
        </p:txBody>
      </p:sp>
      <p:sp>
        <p:nvSpPr>
          <p:cNvPr id="490" name="Google Shape;490;p28"/>
          <p:cNvSpPr/>
          <p:nvPr/>
        </p:nvSpPr>
        <p:spPr>
          <a:xfrm>
            <a:off x="1055800" y="2850825"/>
            <a:ext cx="430500" cy="6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S4</a:t>
            </a:r>
            <a:endParaRPr/>
          </a:p>
        </p:txBody>
      </p:sp>
      <p:sp>
        <p:nvSpPr>
          <p:cNvPr id="491" name="Google Shape;491;p28"/>
          <p:cNvSpPr/>
          <p:nvPr/>
        </p:nvSpPr>
        <p:spPr>
          <a:xfrm>
            <a:off x="439850" y="2850838"/>
            <a:ext cx="430500" cy="6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S5</a:t>
            </a:r>
            <a:endParaRPr/>
          </a:p>
        </p:txBody>
      </p:sp>
      <p:sp>
        <p:nvSpPr>
          <p:cNvPr id="492" name="Google Shape;492;p28"/>
          <p:cNvSpPr/>
          <p:nvPr/>
        </p:nvSpPr>
        <p:spPr>
          <a:xfrm>
            <a:off x="3012625" y="3516375"/>
            <a:ext cx="452475" cy="587825"/>
          </a:xfrm>
          <a:custGeom>
            <a:rect b="b" l="l" r="r" t="t"/>
            <a:pathLst>
              <a:path extrusionOk="0" h="23513" w="18099">
                <a:moveTo>
                  <a:pt x="0" y="23513"/>
                </a:moveTo>
                <a:cubicBezTo>
                  <a:pt x="3009" y="21694"/>
                  <a:pt x="17705" y="16515"/>
                  <a:pt x="18055" y="12596"/>
                </a:cubicBezTo>
                <a:cubicBezTo>
                  <a:pt x="18405" y="8677"/>
                  <a:pt x="4758" y="2099"/>
                  <a:pt x="2099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93" name="Google Shape;493;p28"/>
          <p:cNvSpPr txBox="1"/>
          <p:nvPr/>
        </p:nvSpPr>
        <p:spPr>
          <a:xfrm>
            <a:off x="272925" y="2519275"/>
            <a:ext cx="31923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。       </a:t>
            </a:r>
            <a:r>
              <a:rPr lang="zh-TW"/>
              <a:t>蘋果    一顆       是        這</a:t>
            </a:r>
            <a:endParaRPr/>
          </a:p>
        </p:txBody>
      </p:sp>
      <p:sp>
        <p:nvSpPr>
          <p:cNvPr id="494" name="Google Shape;494;p28"/>
          <p:cNvSpPr/>
          <p:nvPr/>
        </p:nvSpPr>
        <p:spPr>
          <a:xfrm>
            <a:off x="5334175" y="4083200"/>
            <a:ext cx="430500" cy="6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S1</a:t>
            </a:r>
            <a:endParaRPr/>
          </a:p>
        </p:txBody>
      </p:sp>
      <p:sp>
        <p:nvSpPr>
          <p:cNvPr id="495" name="Google Shape;495;p28"/>
          <p:cNvSpPr/>
          <p:nvPr/>
        </p:nvSpPr>
        <p:spPr>
          <a:xfrm>
            <a:off x="5916975" y="4083200"/>
            <a:ext cx="430500" cy="6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S2</a:t>
            </a:r>
            <a:endParaRPr/>
          </a:p>
        </p:txBody>
      </p:sp>
      <p:sp>
        <p:nvSpPr>
          <p:cNvPr id="496" name="Google Shape;496;p28"/>
          <p:cNvSpPr/>
          <p:nvPr/>
        </p:nvSpPr>
        <p:spPr>
          <a:xfrm>
            <a:off x="6499775" y="4083200"/>
            <a:ext cx="430500" cy="6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S3</a:t>
            </a:r>
            <a:endParaRPr/>
          </a:p>
        </p:txBody>
      </p:sp>
      <p:sp>
        <p:nvSpPr>
          <p:cNvPr id="497" name="Google Shape;497;p28"/>
          <p:cNvSpPr/>
          <p:nvPr/>
        </p:nvSpPr>
        <p:spPr>
          <a:xfrm>
            <a:off x="7082575" y="4083200"/>
            <a:ext cx="430500" cy="6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S4</a:t>
            </a:r>
            <a:endParaRPr/>
          </a:p>
        </p:txBody>
      </p:sp>
      <p:sp>
        <p:nvSpPr>
          <p:cNvPr id="498" name="Google Shape;498;p28"/>
          <p:cNvSpPr/>
          <p:nvPr/>
        </p:nvSpPr>
        <p:spPr>
          <a:xfrm>
            <a:off x="7665375" y="4083200"/>
            <a:ext cx="430500" cy="6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S5</a:t>
            </a:r>
            <a:endParaRPr/>
          </a:p>
        </p:txBody>
      </p:sp>
      <p:sp>
        <p:nvSpPr>
          <p:cNvPr id="499" name="Google Shape;499;p28"/>
          <p:cNvSpPr/>
          <p:nvPr/>
        </p:nvSpPr>
        <p:spPr>
          <a:xfrm>
            <a:off x="8326925" y="3615938"/>
            <a:ext cx="566700" cy="3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</a:t>
            </a:r>
            <a:endParaRPr b="1"/>
          </a:p>
        </p:txBody>
      </p:sp>
      <p:sp>
        <p:nvSpPr>
          <p:cNvPr id="500" name="Google Shape;500;p28"/>
          <p:cNvSpPr/>
          <p:nvPr/>
        </p:nvSpPr>
        <p:spPr>
          <a:xfrm>
            <a:off x="7665375" y="2829738"/>
            <a:ext cx="430500" cy="6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S1</a:t>
            </a:r>
            <a:endParaRPr/>
          </a:p>
        </p:txBody>
      </p:sp>
      <p:sp>
        <p:nvSpPr>
          <p:cNvPr id="501" name="Google Shape;501;p28"/>
          <p:cNvSpPr/>
          <p:nvPr/>
        </p:nvSpPr>
        <p:spPr>
          <a:xfrm>
            <a:off x="7074438" y="2829738"/>
            <a:ext cx="430500" cy="6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S2</a:t>
            </a:r>
            <a:endParaRPr/>
          </a:p>
        </p:txBody>
      </p:sp>
      <p:sp>
        <p:nvSpPr>
          <p:cNvPr id="502" name="Google Shape;502;p28"/>
          <p:cNvSpPr/>
          <p:nvPr/>
        </p:nvSpPr>
        <p:spPr>
          <a:xfrm>
            <a:off x="6483525" y="2829738"/>
            <a:ext cx="430500" cy="6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S3</a:t>
            </a:r>
            <a:endParaRPr/>
          </a:p>
        </p:txBody>
      </p:sp>
      <p:sp>
        <p:nvSpPr>
          <p:cNvPr id="503" name="Google Shape;503;p28"/>
          <p:cNvSpPr/>
          <p:nvPr/>
        </p:nvSpPr>
        <p:spPr>
          <a:xfrm>
            <a:off x="5917625" y="2829725"/>
            <a:ext cx="430500" cy="6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S4</a:t>
            </a:r>
            <a:endParaRPr/>
          </a:p>
        </p:txBody>
      </p:sp>
      <p:sp>
        <p:nvSpPr>
          <p:cNvPr id="504" name="Google Shape;504;p28"/>
          <p:cNvSpPr/>
          <p:nvPr/>
        </p:nvSpPr>
        <p:spPr>
          <a:xfrm>
            <a:off x="5301675" y="2829738"/>
            <a:ext cx="430500" cy="6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S5</a:t>
            </a:r>
            <a:endParaRPr/>
          </a:p>
        </p:txBody>
      </p:sp>
      <p:sp>
        <p:nvSpPr>
          <p:cNvPr id="505" name="Google Shape;505;p28"/>
          <p:cNvSpPr/>
          <p:nvPr/>
        </p:nvSpPr>
        <p:spPr>
          <a:xfrm>
            <a:off x="7874450" y="3495275"/>
            <a:ext cx="452475" cy="587825"/>
          </a:xfrm>
          <a:custGeom>
            <a:rect b="b" l="l" r="r" t="t"/>
            <a:pathLst>
              <a:path extrusionOk="0" h="23513" w="18099">
                <a:moveTo>
                  <a:pt x="0" y="23513"/>
                </a:moveTo>
                <a:cubicBezTo>
                  <a:pt x="3009" y="21694"/>
                  <a:pt x="17705" y="16515"/>
                  <a:pt x="18055" y="12596"/>
                </a:cubicBezTo>
                <a:cubicBezTo>
                  <a:pt x="18405" y="8677"/>
                  <a:pt x="4758" y="2099"/>
                  <a:pt x="2099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06" name="Google Shape;506;p28"/>
          <p:cNvSpPr txBox="1"/>
          <p:nvPr/>
        </p:nvSpPr>
        <p:spPr>
          <a:xfrm>
            <a:off x="5134750" y="2498175"/>
            <a:ext cx="31923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。       蘋果    一顆       是        這</a:t>
            </a:r>
            <a:endParaRPr/>
          </a:p>
        </p:txBody>
      </p:sp>
      <p:sp>
        <p:nvSpPr>
          <p:cNvPr id="507" name="Google Shape;507;p28"/>
          <p:cNvSpPr txBox="1"/>
          <p:nvPr/>
        </p:nvSpPr>
        <p:spPr>
          <a:xfrm>
            <a:off x="409375" y="4755000"/>
            <a:ext cx="2855100" cy="38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This       is          a       apple      .</a:t>
            </a:r>
            <a:endParaRPr/>
          </a:p>
        </p:txBody>
      </p:sp>
      <p:sp>
        <p:nvSpPr>
          <p:cNvPr id="508" name="Google Shape;508;p28"/>
          <p:cNvSpPr txBox="1"/>
          <p:nvPr/>
        </p:nvSpPr>
        <p:spPr>
          <a:xfrm>
            <a:off x="5271200" y="4733900"/>
            <a:ext cx="3055800" cy="38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.</a:t>
            </a:r>
            <a:r>
              <a:rPr lang="zh-TW"/>
              <a:t>       apple      a          is       This</a:t>
            </a:r>
            <a:endParaRPr/>
          </a:p>
        </p:txBody>
      </p:sp>
      <p:sp>
        <p:nvSpPr>
          <p:cNvPr id="509" name="Google Shape;509;p28"/>
          <p:cNvSpPr txBox="1"/>
          <p:nvPr/>
        </p:nvSpPr>
        <p:spPr>
          <a:xfrm>
            <a:off x="3832251" y="4476050"/>
            <a:ext cx="902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Reverse</a:t>
            </a:r>
            <a:endParaRPr b="1"/>
          </a:p>
        </p:txBody>
      </p:sp>
      <p:sp>
        <p:nvSpPr>
          <p:cNvPr id="510" name="Google Shape;510;p28"/>
          <p:cNvSpPr/>
          <p:nvPr/>
        </p:nvSpPr>
        <p:spPr>
          <a:xfrm>
            <a:off x="3939488" y="4796900"/>
            <a:ext cx="656700" cy="26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/>
          <p:nvPr/>
        </p:nvSpPr>
        <p:spPr>
          <a:xfrm>
            <a:off x="83150" y="0"/>
            <a:ext cx="54966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Performance </a:t>
            </a:r>
            <a:r>
              <a:rPr b="1" lang="zh-TW" sz="1600"/>
              <a:t>(WMT’14 English - German Result)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516" name="Google Shape;5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975"/>
            <a:ext cx="8839201" cy="4015912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29"/>
          <p:cNvSpPr txBox="1"/>
          <p:nvPr/>
        </p:nvSpPr>
        <p:spPr>
          <a:xfrm>
            <a:off x="829250" y="4621875"/>
            <a:ext cx="5143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Using different attention approaches, with and without dropout</a:t>
            </a:r>
            <a:endParaRPr/>
          </a:p>
        </p:txBody>
      </p:sp>
      <p:sp>
        <p:nvSpPr>
          <p:cNvPr id="518" name="Google Shape;518;p29"/>
          <p:cNvSpPr/>
          <p:nvPr/>
        </p:nvSpPr>
        <p:spPr>
          <a:xfrm flipH="1" rot="10800000">
            <a:off x="377750" y="4548398"/>
            <a:ext cx="451500" cy="388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0"/>
          <p:cNvSpPr txBox="1"/>
          <p:nvPr/>
        </p:nvSpPr>
        <p:spPr>
          <a:xfrm>
            <a:off x="83150" y="0"/>
            <a:ext cx="56901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Performance </a:t>
            </a:r>
            <a:r>
              <a:rPr b="1" lang="zh-TW" sz="1600"/>
              <a:t>(WMT’15 German - English Result)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524" name="Google Shape;5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25" y="566700"/>
            <a:ext cx="7892504" cy="437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1"/>
          <p:cNvSpPr txBox="1"/>
          <p:nvPr/>
        </p:nvSpPr>
        <p:spPr>
          <a:xfrm>
            <a:off x="83150" y="0"/>
            <a:ext cx="38637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Performance </a:t>
            </a:r>
            <a:r>
              <a:rPr b="1" lang="zh-TW" sz="1600"/>
              <a:t>(Length Analysis)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530" name="Google Shape;5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575" y="709263"/>
            <a:ext cx="7520850" cy="41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485800" y="1545600"/>
            <a:ext cx="41724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 sz="1800" u="sng">
                <a:solidFill>
                  <a:schemeClr val="accent5"/>
                </a:solidFill>
                <a:hlinkClick r:id="rId3"/>
              </a:rPr>
              <a:t>Bahdanau 2015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Purpose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Attention mechanism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>
                <a:solidFill>
                  <a:srgbClr val="000000"/>
                </a:solidFill>
              </a:rPr>
              <a:t>Datasets</a:t>
            </a:r>
            <a:endParaRPr sz="20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2000"/>
              <a:t>Evaluate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2"/>
          <p:cNvSpPr txBox="1"/>
          <p:nvPr/>
        </p:nvSpPr>
        <p:spPr>
          <a:xfrm>
            <a:off x="83150" y="0"/>
            <a:ext cx="45459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Performance </a:t>
            </a:r>
            <a:r>
              <a:rPr b="1" lang="zh-TW" sz="1600"/>
              <a:t>(Attention Architectures</a:t>
            </a:r>
            <a:r>
              <a:rPr b="1" lang="zh-TW" sz="1600"/>
              <a:t>)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536" name="Google Shape;5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225" y="587700"/>
            <a:ext cx="7337553" cy="437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83150" y="0"/>
            <a:ext cx="26133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400" u="sng">
                <a:solidFill>
                  <a:schemeClr val="accent5"/>
                </a:solidFill>
                <a:hlinkClick r:id="rId3"/>
              </a:rPr>
              <a:t>Bahdanau 2015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grpSp>
        <p:nvGrpSpPr>
          <p:cNvPr id="68" name="Google Shape;68;p15"/>
          <p:cNvGrpSpPr/>
          <p:nvPr/>
        </p:nvGrpSpPr>
        <p:grpSpPr>
          <a:xfrm>
            <a:off x="3004000" y="377075"/>
            <a:ext cx="5891925" cy="4695125"/>
            <a:chOff x="2421975" y="365225"/>
            <a:chExt cx="5891925" cy="4695125"/>
          </a:xfrm>
        </p:grpSpPr>
        <p:sp>
          <p:nvSpPr>
            <p:cNvPr id="69" name="Google Shape;69;p15"/>
            <p:cNvSpPr txBox="1"/>
            <p:nvPr/>
          </p:nvSpPr>
          <p:spPr>
            <a:xfrm>
              <a:off x="5889225" y="2418300"/>
              <a:ext cx="21159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Alignment weight</a:t>
              </a:r>
              <a:endParaRPr b="1" sz="1800"/>
            </a:p>
          </p:txBody>
        </p:sp>
        <p:pic>
          <p:nvPicPr>
            <p:cNvPr id="70" name="Google Shape;70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21975" y="365225"/>
              <a:ext cx="3019500" cy="4695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951325" y="2434273"/>
              <a:ext cx="362575" cy="376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5"/>
            <p:cNvPicPr preferRelativeResize="0"/>
            <p:nvPr/>
          </p:nvPicPr>
          <p:blipFill rotWithShape="1">
            <a:blip r:embed="rId6">
              <a:alphaModFix/>
            </a:blip>
            <a:srcRect b="18573" l="0" r="21048" t="0"/>
            <a:stretch/>
          </p:blipFill>
          <p:spPr>
            <a:xfrm>
              <a:off x="7895500" y="1745076"/>
              <a:ext cx="303175" cy="3126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15"/>
            <p:cNvSpPr/>
            <p:nvPr/>
          </p:nvSpPr>
          <p:spPr>
            <a:xfrm>
              <a:off x="5474875" y="3071675"/>
              <a:ext cx="303300" cy="15441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5889225" y="3641825"/>
              <a:ext cx="11538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Bi-RNNs </a:t>
              </a:r>
              <a:endParaRPr b="1" sz="18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5474875" y="2216400"/>
              <a:ext cx="303300" cy="8076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5474875" y="1634125"/>
              <a:ext cx="303300" cy="5346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 txBox="1"/>
            <p:nvPr/>
          </p:nvSpPr>
          <p:spPr>
            <a:xfrm>
              <a:off x="5889225" y="1699525"/>
              <a:ext cx="20538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Alignment vector</a:t>
              </a:r>
              <a:endParaRPr b="1" sz="18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474875" y="660275"/>
              <a:ext cx="303300" cy="9261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5889225" y="921425"/>
              <a:ext cx="14874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Initial_state</a:t>
              </a:r>
              <a:endParaRPr b="1" sz="1800"/>
            </a:p>
          </p:txBody>
        </p:sp>
        <p:pic>
          <p:nvPicPr>
            <p:cNvPr id="80" name="Google Shape;80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267750" y="923280"/>
              <a:ext cx="362575" cy="4000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073313" y="3332167"/>
              <a:ext cx="362575" cy="5095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1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053825" y="3841754"/>
              <a:ext cx="401550" cy="58604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3" name="Google Shape;83;p15"/>
          <p:cNvCxnSpPr/>
          <p:nvPr/>
        </p:nvCxnSpPr>
        <p:spPr>
          <a:xfrm>
            <a:off x="2732175" y="2204525"/>
            <a:ext cx="6407100" cy="1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>
            <a:off x="2746413" y="1620450"/>
            <a:ext cx="6407100" cy="1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/>
          <p:nvPr/>
        </p:nvCxnSpPr>
        <p:spPr>
          <a:xfrm>
            <a:off x="2732175" y="3055750"/>
            <a:ext cx="6407100" cy="1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/>
          <p:nvPr/>
        </p:nvCxnSpPr>
        <p:spPr>
          <a:xfrm>
            <a:off x="2696550" y="6000"/>
            <a:ext cx="0" cy="51315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7" name="Google Shape;87;p15"/>
          <p:cNvGrpSpPr/>
          <p:nvPr/>
        </p:nvGrpSpPr>
        <p:grpSpPr>
          <a:xfrm>
            <a:off x="325325" y="451452"/>
            <a:ext cx="2015200" cy="4221698"/>
            <a:chOff x="325325" y="451452"/>
            <a:chExt cx="2015200" cy="4221698"/>
          </a:xfrm>
        </p:grpSpPr>
        <p:pic>
          <p:nvPicPr>
            <p:cNvPr id="88" name="Google Shape;88;p1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658235" y="4156637"/>
              <a:ext cx="434695" cy="5165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67832" y="4184699"/>
              <a:ext cx="434695" cy="4603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213040" y="3317023"/>
              <a:ext cx="434695" cy="481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5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325325" y="3368022"/>
              <a:ext cx="644542" cy="379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51231" y="2552673"/>
              <a:ext cx="358446" cy="3265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5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1119128" y="1818723"/>
              <a:ext cx="434695" cy="3481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5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1696008" y="1818590"/>
              <a:ext cx="644517" cy="3994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5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1119128" y="1111675"/>
              <a:ext cx="434695" cy="379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5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1115575" y="451452"/>
              <a:ext cx="434700" cy="44676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Google Shape;97;p15"/>
            <p:cNvCxnSpPr>
              <a:stCxn id="89" idx="0"/>
              <a:endCxn id="90" idx="2"/>
            </p:cNvCxnSpPr>
            <p:nvPr/>
          </p:nvCxnSpPr>
          <p:spPr>
            <a:xfrm flipH="1" rot="10800000">
              <a:off x="985180" y="3798599"/>
              <a:ext cx="445200" cy="386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8" name="Google Shape;98;p15"/>
            <p:cNvCxnSpPr>
              <a:stCxn id="88" idx="0"/>
              <a:endCxn id="90" idx="2"/>
            </p:cNvCxnSpPr>
            <p:nvPr/>
          </p:nvCxnSpPr>
          <p:spPr>
            <a:xfrm rot="10800000">
              <a:off x="1430382" y="3798737"/>
              <a:ext cx="445200" cy="357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9" name="Google Shape;99;p15"/>
            <p:cNvCxnSpPr>
              <a:endCxn id="92" idx="2"/>
            </p:cNvCxnSpPr>
            <p:nvPr/>
          </p:nvCxnSpPr>
          <p:spPr>
            <a:xfrm flipH="1" rot="10800000">
              <a:off x="647654" y="2879205"/>
              <a:ext cx="382800" cy="488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0" name="Google Shape;100;p15"/>
            <p:cNvCxnSpPr>
              <a:stCxn id="90" idx="0"/>
              <a:endCxn id="92" idx="2"/>
            </p:cNvCxnSpPr>
            <p:nvPr/>
          </p:nvCxnSpPr>
          <p:spPr>
            <a:xfrm rot="10800000">
              <a:off x="1030487" y="2879323"/>
              <a:ext cx="399900" cy="43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101" name="Google Shape;101;p15"/>
            <p:cNvPicPr preferRelativeResize="0"/>
            <p:nvPr/>
          </p:nvPicPr>
          <p:blipFill rotWithShape="1">
            <a:blip r:embed="rId12">
              <a:alphaModFix/>
            </a:blip>
            <a:srcRect b="0" l="0" r="0" t="13696"/>
            <a:stretch/>
          </p:blipFill>
          <p:spPr>
            <a:xfrm>
              <a:off x="1453050" y="2554973"/>
              <a:ext cx="399900" cy="3824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2" name="Google Shape;102;p15"/>
            <p:cNvCxnSpPr>
              <a:stCxn id="92" idx="0"/>
              <a:endCxn id="93" idx="2"/>
            </p:cNvCxnSpPr>
            <p:nvPr/>
          </p:nvCxnSpPr>
          <p:spPr>
            <a:xfrm flipH="1" rot="10800000">
              <a:off x="1030454" y="2166873"/>
              <a:ext cx="306000" cy="385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" name="Google Shape;103;p15"/>
            <p:cNvCxnSpPr>
              <a:stCxn id="101" idx="0"/>
              <a:endCxn id="93" idx="2"/>
            </p:cNvCxnSpPr>
            <p:nvPr/>
          </p:nvCxnSpPr>
          <p:spPr>
            <a:xfrm rot="10800000">
              <a:off x="1336500" y="2166773"/>
              <a:ext cx="316500" cy="38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104" name="Google Shape;104;p15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325325" y="1828491"/>
              <a:ext cx="644542" cy="37962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5" name="Google Shape;105;p15"/>
            <p:cNvCxnSpPr>
              <a:stCxn id="104" idx="0"/>
              <a:endCxn id="95" idx="2"/>
            </p:cNvCxnSpPr>
            <p:nvPr/>
          </p:nvCxnSpPr>
          <p:spPr>
            <a:xfrm flipH="1" rot="10800000">
              <a:off x="647596" y="1491291"/>
              <a:ext cx="688800" cy="337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6" name="Google Shape;106;p15"/>
            <p:cNvCxnSpPr>
              <a:stCxn id="93" idx="0"/>
              <a:endCxn id="95" idx="2"/>
            </p:cNvCxnSpPr>
            <p:nvPr/>
          </p:nvCxnSpPr>
          <p:spPr>
            <a:xfrm rot="10800000">
              <a:off x="1336476" y="1491423"/>
              <a:ext cx="0" cy="327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7" name="Google Shape;107;p15"/>
            <p:cNvCxnSpPr>
              <a:stCxn id="94" idx="0"/>
              <a:endCxn id="95" idx="2"/>
            </p:cNvCxnSpPr>
            <p:nvPr/>
          </p:nvCxnSpPr>
          <p:spPr>
            <a:xfrm rot="10800000">
              <a:off x="1336366" y="1491290"/>
              <a:ext cx="681900" cy="327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8" name="Google Shape;108;p15"/>
            <p:cNvCxnSpPr>
              <a:stCxn id="95" idx="0"/>
              <a:endCxn id="96" idx="2"/>
            </p:cNvCxnSpPr>
            <p:nvPr/>
          </p:nvCxnSpPr>
          <p:spPr>
            <a:xfrm rot="10800000">
              <a:off x="1332876" y="898075"/>
              <a:ext cx="3600" cy="21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09" name="Google Shape;109;p15"/>
          <p:cNvSpPr txBox="1"/>
          <p:nvPr/>
        </p:nvSpPr>
        <p:spPr>
          <a:xfrm>
            <a:off x="6442875" y="0"/>
            <a:ext cx="26964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19"/>
              </a:rPr>
              <a:t>https://arxiv.org/abs/1409.0473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176275" y="3846700"/>
            <a:ext cx="7986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/>
              <a:t>concat</a:t>
            </a:r>
            <a:endParaRPr b="1" i="1"/>
          </a:p>
        </p:txBody>
      </p:sp>
      <p:sp>
        <p:nvSpPr>
          <p:cNvPr id="111" name="Google Shape;111;p15"/>
          <p:cNvSpPr txBox="1"/>
          <p:nvPr/>
        </p:nvSpPr>
        <p:spPr>
          <a:xfrm>
            <a:off x="1407650" y="3055750"/>
            <a:ext cx="10914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/>
              <a:t>alignment</a:t>
            </a:r>
            <a:endParaRPr b="1" i="1"/>
          </a:p>
        </p:txBody>
      </p:sp>
      <p:sp>
        <p:nvSpPr>
          <p:cNvPr id="112" name="Google Shape;112;p15"/>
          <p:cNvSpPr txBox="1"/>
          <p:nvPr/>
        </p:nvSpPr>
        <p:spPr>
          <a:xfrm>
            <a:off x="6175" y="2206325"/>
            <a:ext cx="11388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/>
              <a:t>dotproduct</a:t>
            </a:r>
            <a:endParaRPr b="1" i="1"/>
          </a:p>
        </p:txBody>
      </p:sp>
      <p:sp>
        <p:nvSpPr>
          <p:cNvPr id="113" name="Google Shape;113;p15"/>
          <p:cNvSpPr txBox="1"/>
          <p:nvPr/>
        </p:nvSpPr>
        <p:spPr>
          <a:xfrm>
            <a:off x="234975" y="1316850"/>
            <a:ext cx="7398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/>
              <a:t>GRU*</a:t>
            </a:r>
            <a:endParaRPr b="1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83150" y="0"/>
            <a:ext cx="20538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Purpose</a:t>
            </a:r>
            <a:endParaRPr b="1" sz="2400"/>
          </a:p>
        </p:txBody>
      </p:sp>
      <p:grpSp>
        <p:nvGrpSpPr>
          <p:cNvPr id="119" name="Google Shape;119;p16"/>
          <p:cNvGrpSpPr/>
          <p:nvPr/>
        </p:nvGrpSpPr>
        <p:grpSpPr>
          <a:xfrm>
            <a:off x="441600" y="870850"/>
            <a:ext cx="8429548" cy="3765600"/>
            <a:chOff x="441600" y="870850"/>
            <a:chExt cx="8429548" cy="3765600"/>
          </a:xfrm>
        </p:grpSpPr>
        <p:pic>
          <p:nvPicPr>
            <p:cNvPr id="120" name="Google Shape;12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36453" y="1236698"/>
              <a:ext cx="434695" cy="3481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6"/>
            <p:cNvSpPr txBox="1"/>
            <p:nvPr/>
          </p:nvSpPr>
          <p:spPr>
            <a:xfrm>
              <a:off x="441600" y="870850"/>
              <a:ext cx="8260800" cy="37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SzPts val="2000"/>
                <a:buAutoNum type="arabicPeriod"/>
              </a:pPr>
              <a:r>
                <a:rPr b="1" lang="zh-TW" sz="2000">
                  <a:solidFill>
                    <a:srgbClr val="FF0000"/>
                  </a:solidFill>
                </a:rPr>
                <a:t>Global attention</a:t>
              </a:r>
              <a:r>
                <a:rPr b="1" lang="zh-TW" sz="2000"/>
                <a:t>：</a:t>
              </a:r>
              <a:endParaRPr b="1"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</a:rPr>
                <a:t>Consider </a:t>
              </a:r>
              <a:r>
                <a:rPr i="1" lang="zh-TW" sz="1800">
                  <a:solidFill>
                    <a:srgbClr val="FF0000"/>
                  </a:solidFill>
                </a:rPr>
                <a:t>all the hidden-states of the encoder</a:t>
              </a:r>
              <a:r>
                <a:rPr lang="zh-TW" sz="1800">
                  <a:solidFill>
                    <a:schemeClr val="dk1"/>
                  </a:solidFill>
                </a:rPr>
                <a:t> when deriving the context vector</a:t>
              </a:r>
              <a:endParaRPr sz="1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/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SzPts val="2000"/>
                <a:buAutoNum type="arabicPeriod"/>
              </a:pPr>
              <a:r>
                <a:rPr b="1" lang="zh-TW" sz="2000">
                  <a:solidFill>
                    <a:srgbClr val="FF9900"/>
                  </a:solidFill>
                </a:rPr>
                <a:t>Local attention</a:t>
              </a:r>
              <a:r>
                <a:rPr b="1" lang="zh-TW" sz="2000">
                  <a:solidFill>
                    <a:schemeClr val="dk1"/>
                  </a:solidFill>
                </a:rPr>
                <a:t>：</a:t>
              </a:r>
              <a:endParaRPr b="1"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/>
                <a:t>Choose to </a:t>
              </a:r>
              <a:r>
                <a:rPr i="1" lang="zh-TW" sz="1800">
                  <a:solidFill>
                    <a:srgbClr val="FF9900"/>
                  </a:solidFill>
                </a:rPr>
                <a:t>focus on a subset of hidden-states</a:t>
              </a:r>
              <a:r>
                <a:rPr i="1" lang="zh-TW" sz="1800">
                  <a:solidFill>
                    <a:srgbClr val="FF9900"/>
                  </a:solidFill>
                </a:rPr>
                <a:t> of the encoder </a:t>
              </a:r>
              <a:r>
                <a:rPr lang="zh-TW" sz="1800"/>
                <a:t>per target word</a:t>
              </a:r>
              <a:endParaRPr sz="1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AutoNum type="arabicPeriod"/>
              </a:pPr>
              <a:r>
                <a:rPr b="1" lang="zh-TW" sz="2000">
                  <a:solidFill>
                    <a:schemeClr val="dk1"/>
                  </a:solidFill>
                </a:rPr>
                <a:t>Input-feeding Approach：</a:t>
              </a:r>
              <a:endParaRPr b="1"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</a:rPr>
                <a:t>Choose to focus on a subset of hidden-states of the encoder per target word</a:t>
              </a:r>
              <a:endParaRPr sz="1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863775" y="2738050"/>
              <a:ext cx="4362900" cy="6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SzPts val="1800"/>
                <a:buChar char="●"/>
              </a:pPr>
              <a:r>
                <a:rPr b="1" lang="zh-TW" sz="1800">
                  <a:solidFill>
                    <a:srgbClr val="0000FF"/>
                  </a:solidFill>
                </a:rPr>
                <a:t>Local-m</a:t>
              </a:r>
              <a:r>
                <a:rPr b="1" lang="zh-TW" sz="1800"/>
                <a:t> (Monotonic alignment)</a:t>
              </a:r>
              <a:endParaRPr b="1" sz="1800"/>
            </a:p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SzPts val="1800"/>
                <a:buChar char="●"/>
              </a:pPr>
              <a:r>
                <a:rPr b="1" lang="zh-TW" sz="1800">
                  <a:solidFill>
                    <a:srgbClr val="0000FF"/>
                  </a:solidFill>
                </a:rPr>
                <a:t>Local-p</a:t>
              </a:r>
              <a:r>
                <a:rPr b="1" lang="zh-TW" sz="1800">
                  <a:solidFill>
                    <a:schemeClr val="dk1"/>
                  </a:solidFill>
                </a:rPr>
                <a:t> (Predictive alignment)</a:t>
              </a:r>
              <a:endParaRPr b="1" sz="1800"/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863775" y="1584825"/>
              <a:ext cx="58359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SzPts val="1800"/>
                <a:buChar char="●"/>
              </a:pPr>
              <a:r>
                <a:rPr b="1" lang="zh-TW" sz="1800">
                  <a:solidFill>
                    <a:srgbClr val="0000FF"/>
                  </a:solidFill>
                </a:rPr>
                <a:t>New aligned metrics</a:t>
              </a:r>
              <a:r>
                <a:rPr b="1" lang="zh-TW" sz="1800"/>
                <a:t> (content based function)</a:t>
              </a:r>
              <a:endParaRPr b="1" sz="18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/>
        </p:nvSpPr>
        <p:spPr>
          <a:xfrm>
            <a:off x="83150" y="0"/>
            <a:ext cx="44145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Mechanism-</a:t>
            </a:r>
            <a:r>
              <a:rPr b="1" lang="zh-TW" sz="2400">
                <a:solidFill>
                  <a:srgbClr val="FF0000"/>
                </a:solidFill>
              </a:rPr>
              <a:t>Global attention</a:t>
            </a:r>
            <a:endParaRPr b="1" sz="2400">
              <a:solidFill>
                <a:srgbClr val="FF0000"/>
              </a:solidFill>
            </a:endParaRPr>
          </a:p>
        </p:txBody>
      </p:sp>
      <p:grpSp>
        <p:nvGrpSpPr>
          <p:cNvPr id="129" name="Google Shape;129;p17"/>
          <p:cNvGrpSpPr/>
          <p:nvPr/>
        </p:nvGrpSpPr>
        <p:grpSpPr>
          <a:xfrm>
            <a:off x="4360612" y="865288"/>
            <a:ext cx="4046588" cy="4109100"/>
            <a:chOff x="267112" y="1005000"/>
            <a:chExt cx="4046588" cy="4109100"/>
          </a:xfrm>
        </p:grpSpPr>
        <p:grpSp>
          <p:nvGrpSpPr>
            <p:cNvPr id="130" name="Google Shape;130;p17"/>
            <p:cNvGrpSpPr/>
            <p:nvPr/>
          </p:nvGrpSpPr>
          <p:grpSpPr>
            <a:xfrm>
              <a:off x="267112" y="1005000"/>
              <a:ext cx="4046576" cy="4109100"/>
              <a:chOff x="267112" y="1005000"/>
              <a:chExt cx="4046576" cy="4109100"/>
            </a:xfrm>
          </p:grpSpPr>
          <p:pic>
            <p:nvPicPr>
              <p:cNvPr id="131" name="Google Shape;131;p1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67112" y="1013641"/>
                <a:ext cx="4046576" cy="354499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32" name="Google Shape;132;p17"/>
              <p:cNvCxnSpPr/>
              <p:nvPr/>
            </p:nvCxnSpPr>
            <p:spPr>
              <a:xfrm rot="10800000">
                <a:off x="2935925" y="1005000"/>
                <a:ext cx="3600" cy="4109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9900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33" name="Google Shape;133;p17"/>
            <p:cNvSpPr txBox="1"/>
            <p:nvPr/>
          </p:nvSpPr>
          <p:spPr>
            <a:xfrm>
              <a:off x="1632425" y="4692225"/>
              <a:ext cx="11391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Encoder</a:t>
              </a:r>
              <a:endParaRPr b="1" sz="1800"/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3115800" y="4692225"/>
              <a:ext cx="11979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Decoder</a:t>
              </a:r>
              <a:endParaRPr b="1" sz="1800"/>
            </a:p>
          </p:txBody>
        </p:sp>
      </p:grpSp>
      <p:grpSp>
        <p:nvGrpSpPr>
          <p:cNvPr id="135" name="Google Shape;135;p17"/>
          <p:cNvGrpSpPr/>
          <p:nvPr/>
        </p:nvGrpSpPr>
        <p:grpSpPr>
          <a:xfrm>
            <a:off x="0" y="622412"/>
            <a:ext cx="4360588" cy="4068325"/>
            <a:chOff x="4626813" y="0"/>
            <a:chExt cx="4360588" cy="4068325"/>
          </a:xfrm>
        </p:grpSpPr>
        <p:pic>
          <p:nvPicPr>
            <p:cNvPr id="136" name="Google Shape;13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24975" y="2662013"/>
              <a:ext cx="3003236" cy="10541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7" name="Google Shape;137;p17"/>
            <p:cNvGrpSpPr/>
            <p:nvPr/>
          </p:nvGrpSpPr>
          <p:grpSpPr>
            <a:xfrm>
              <a:off x="4626812" y="0"/>
              <a:ext cx="3914425" cy="1054100"/>
              <a:chOff x="4700600" y="394250"/>
              <a:chExt cx="3914425" cy="1054100"/>
            </a:xfrm>
          </p:grpSpPr>
          <p:pic>
            <p:nvPicPr>
              <p:cNvPr id="138" name="Google Shape;138;p1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112425" y="394250"/>
                <a:ext cx="3502600" cy="10541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9" name="Google Shape;139;p17"/>
              <p:cNvSpPr txBox="1"/>
              <p:nvPr/>
            </p:nvSpPr>
            <p:spPr>
              <a:xfrm>
                <a:off x="4700600" y="745200"/>
                <a:ext cx="532200" cy="35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42900" lvl="0" marL="457200" rtl="0" algn="l">
                  <a:spcBef>
                    <a:spcPts val="0"/>
                  </a:spcBef>
                  <a:spcAft>
                    <a:spcPts val="0"/>
                  </a:spcAft>
                  <a:buSzPts val="1800"/>
                  <a:buAutoNum type="arabicPeriod"/>
                </a:pPr>
                <a:r>
                  <a:t/>
                </a:r>
                <a:endParaRPr/>
              </a:p>
            </p:txBody>
          </p:sp>
        </p:grpSp>
        <p:sp>
          <p:nvSpPr>
            <p:cNvPr id="140" name="Google Shape;140;p17"/>
            <p:cNvSpPr txBox="1"/>
            <p:nvPr/>
          </p:nvSpPr>
          <p:spPr>
            <a:xfrm>
              <a:off x="4650789" y="2596413"/>
              <a:ext cx="4119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2.</a:t>
              </a:r>
              <a:endParaRPr b="1" sz="1800"/>
            </a:p>
          </p:txBody>
        </p:sp>
        <p:grpSp>
          <p:nvGrpSpPr>
            <p:cNvPr id="141" name="Google Shape;141;p17"/>
            <p:cNvGrpSpPr/>
            <p:nvPr/>
          </p:nvGrpSpPr>
          <p:grpSpPr>
            <a:xfrm>
              <a:off x="4701175" y="3716125"/>
              <a:ext cx="3854389" cy="352200"/>
              <a:chOff x="4724650" y="3890325"/>
              <a:chExt cx="3854389" cy="352200"/>
            </a:xfrm>
          </p:grpSpPr>
          <p:pic>
            <p:nvPicPr>
              <p:cNvPr id="142" name="Google Shape;142;p1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082138" y="3890325"/>
                <a:ext cx="3496902" cy="352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3" name="Google Shape;143;p17"/>
              <p:cNvSpPr txBox="1"/>
              <p:nvPr/>
            </p:nvSpPr>
            <p:spPr>
              <a:xfrm>
                <a:off x="4724650" y="3890325"/>
                <a:ext cx="311100" cy="35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2400">
                    <a:solidFill>
                      <a:srgbClr val="0000FF"/>
                    </a:solidFill>
                  </a:rPr>
                  <a:t>*</a:t>
                </a:r>
                <a:endParaRPr b="1" sz="240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44" name="Google Shape;144;p17"/>
            <p:cNvGrpSpPr/>
            <p:nvPr/>
          </p:nvGrpSpPr>
          <p:grpSpPr>
            <a:xfrm>
              <a:off x="4809238" y="1110138"/>
              <a:ext cx="3815675" cy="718762"/>
              <a:chOff x="4990925" y="1483988"/>
              <a:chExt cx="3815675" cy="718762"/>
            </a:xfrm>
          </p:grpSpPr>
          <p:grpSp>
            <p:nvGrpSpPr>
              <p:cNvPr id="145" name="Google Shape;145;p17"/>
              <p:cNvGrpSpPr/>
              <p:nvPr/>
            </p:nvGrpSpPr>
            <p:grpSpPr>
              <a:xfrm>
                <a:off x="4990925" y="1483988"/>
                <a:ext cx="2303500" cy="367590"/>
                <a:chOff x="5014425" y="1563138"/>
                <a:chExt cx="2303500" cy="367590"/>
              </a:xfrm>
            </p:grpSpPr>
            <p:pic>
              <p:nvPicPr>
                <p:cNvPr id="146" name="Google Shape;146;p17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24144"/>
                <a:stretch/>
              </p:blipFill>
              <p:spPr>
                <a:xfrm>
                  <a:off x="5527100" y="1578528"/>
                  <a:ext cx="1790825" cy="352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7" name="Google Shape;147;p17"/>
                <p:cNvSpPr txBox="1"/>
                <p:nvPr/>
              </p:nvSpPr>
              <p:spPr>
                <a:xfrm>
                  <a:off x="5014425" y="1563138"/>
                  <a:ext cx="732000" cy="352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zh-TW" sz="1600">
                      <a:solidFill>
                        <a:srgbClr val="0000FF"/>
                      </a:solidFill>
                    </a:rPr>
                    <a:t>dot</a:t>
                  </a:r>
                  <a:r>
                    <a:rPr b="1" lang="zh-TW" sz="1600"/>
                    <a:t>：</a:t>
                  </a:r>
                  <a:endParaRPr b="1" sz="1600"/>
                </a:p>
              </p:txBody>
            </p:sp>
          </p:grpSp>
          <p:pic>
            <p:nvPicPr>
              <p:cNvPr id="148" name="Google Shape;148;p1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990925" y="1903620"/>
                <a:ext cx="3815675" cy="2991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9" name="Google Shape;149;p17"/>
            <p:cNvGrpSpPr/>
            <p:nvPr/>
          </p:nvGrpSpPr>
          <p:grpSpPr>
            <a:xfrm>
              <a:off x="4813800" y="2161438"/>
              <a:ext cx="2807075" cy="352200"/>
              <a:chOff x="4836375" y="2553438"/>
              <a:chExt cx="2807075" cy="352200"/>
            </a:xfrm>
          </p:grpSpPr>
          <p:sp>
            <p:nvSpPr>
              <p:cNvPr id="150" name="Google Shape;150;p17"/>
              <p:cNvSpPr txBox="1"/>
              <p:nvPr/>
            </p:nvSpPr>
            <p:spPr>
              <a:xfrm>
                <a:off x="4836375" y="2553438"/>
                <a:ext cx="1157100" cy="35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600">
                    <a:solidFill>
                      <a:srgbClr val="0000FF"/>
                    </a:solidFill>
                  </a:rPr>
                  <a:t>general</a:t>
                </a:r>
                <a:r>
                  <a:rPr b="1" lang="zh-TW" sz="1600"/>
                  <a:t>：</a:t>
                </a:r>
                <a:endParaRPr b="1" sz="1600"/>
              </a:p>
            </p:txBody>
          </p:sp>
          <p:pic>
            <p:nvPicPr>
              <p:cNvPr id="151" name="Google Shape;151;p17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5852550" y="2581238"/>
                <a:ext cx="1790900" cy="3075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2" name="Google Shape;152;p1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791250" y="1829025"/>
              <a:ext cx="4196151" cy="360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" name="Google Shape;153;p17"/>
          <p:cNvSpPr txBox="1"/>
          <p:nvPr/>
        </p:nvSpPr>
        <p:spPr>
          <a:xfrm>
            <a:off x="4184450" y="758125"/>
            <a:ext cx="421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3</a:t>
            </a:r>
            <a:r>
              <a:rPr b="1" lang="zh-TW" sz="1800"/>
              <a:t>.</a:t>
            </a:r>
            <a:endParaRPr b="1" sz="1800"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60000" y="710750"/>
            <a:ext cx="1931750" cy="4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4184450" y="1223850"/>
            <a:ext cx="421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4</a:t>
            </a:r>
            <a:r>
              <a:rPr b="1" lang="zh-TW" sz="1800"/>
              <a:t>.</a:t>
            </a:r>
            <a:endParaRPr b="1" sz="18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660000" y="1176475"/>
            <a:ext cx="2244062" cy="4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83150" y="0"/>
            <a:ext cx="50133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Comparison with </a:t>
            </a:r>
            <a:r>
              <a:rPr b="1" lang="zh-TW" sz="2400" u="sng">
                <a:solidFill>
                  <a:schemeClr val="hlink"/>
                </a:solidFill>
                <a:hlinkClick r:id="rId3"/>
              </a:rPr>
              <a:t>Bahdanau 2015</a:t>
            </a:r>
            <a:endParaRPr b="1" sz="2400"/>
          </a:p>
        </p:txBody>
      </p:sp>
      <p:grpSp>
        <p:nvGrpSpPr>
          <p:cNvPr id="162" name="Google Shape;162;p18"/>
          <p:cNvGrpSpPr/>
          <p:nvPr/>
        </p:nvGrpSpPr>
        <p:grpSpPr>
          <a:xfrm>
            <a:off x="317075" y="601827"/>
            <a:ext cx="2946525" cy="4221698"/>
            <a:chOff x="352300" y="921802"/>
            <a:chExt cx="2946525" cy="4221698"/>
          </a:xfrm>
        </p:grpSpPr>
        <p:grpSp>
          <p:nvGrpSpPr>
            <p:cNvPr id="163" name="Google Shape;163;p18"/>
            <p:cNvGrpSpPr/>
            <p:nvPr/>
          </p:nvGrpSpPr>
          <p:grpSpPr>
            <a:xfrm>
              <a:off x="1135600" y="921802"/>
              <a:ext cx="2015200" cy="4221698"/>
              <a:chOff x="325325" y="451452"/>
              <a:chExt cx="2015200" cy="4221698"/>
            </a:xfrm>
          </p:grpSpPr>
          <p:pic>
            <p:nvPicPr>
              <p:cNvPr id="164" name="Google Shape;164;p1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58235" y="4156637"/>
                <a:ext cx="434695" cy="5165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5" name="Google Shape;165;p1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67832" y="4184699"/>
                <a:ext cx="434695" cy="4603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6" name="Google Shape;166;p1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213040" y="3317023"/>
                <a:ext cx="434695" cy="4816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18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325325" y="3368022"/>
                <a:ext cx="644542" cy="3796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8" name="Google Shape;168;p18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851231" y="2552673"/>
                <a:ext cx="358446" cy="32653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9" name="Google Shape;169;p18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1119128" y="1818723"/>
                <a:ext cx="434695" cy="3481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0" name="Google Shape;170;p18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1696008" y="1818590"/>
                <a:ext cx="644517" cy="3994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1" name="Google Shape;171;p1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1119128" y="1111675"/>
                <a:ext cx="434695" cy="3796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2" name="Google Shape;172;p1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1115575" y="451452"/>
                <a:ext cx="434700" cy="44676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73" name="Google Shape;173;p18"/>
              <p:cNvCxnSpPr>
                <a:stCxn id="165" idx="0"/>
                <a:endCxn id="166" idx="2"/>
              </p:cNvCxnSpPr>
              <p:nvPr/>
            </p:nvCxnSpPr>
            <p:spPr>
              <a:xfrm flipH="1" rot="10800000">
                <a:off x="985180" y="3798599"/>
                <a:ext cx="445200" cy="386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74" name="Google Shape;174;p18"/>
              <p:cNvCxnSpPr>
                <a:stCxn id="164" idx="0"/>
                <a:endCxn id="166" idx="2"/>
              </p:cNvCxnSpPr>
              <p:nvPr/>
            </p:nvCxnSpPr>
            <p:spPr>
              <a:xfrm rot="10800000">
                <a:off x="1430382" y="3798737"/>
                <a:ext cx="445200" cy="35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75" name="Google Shape;175;p18"/>
              <p:cNvCxnSpPr>
                <a:endCxn id="168" idx="2"/>
              </p:cNvCxnSpPr>
              <p:nvPr/>
            </p:nvCxnSpPr>
            <p:spPr>
              <a:xfrm flipH="1" rot="10800000">
                <a:off x="647654" y="2879205"/>
                <a:ext cx="382800" cy="488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76" name="Google Shape;176;p18"/>
              <p:cNvCxnSpPr>
                <a:stCxn id="166" idx="0"/>
                <a:endCxn id="168" idx="2"/>
              </p:cNvCxnSpPr>
              <p:nvPr/>
            </p:nvCxnSpPr>
            <p:spPr>
              <a:xfrm rot="10800000">
                <a:off x="1030487" y="2879323"/>
                <a:ext cx="399900" cy="43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pic>
            <p:nvPicPr>
              <p:cNvPr id="177" name="Google Shape;177;p1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13696"/>
              <a:stretch/>
            </p:blipFill>
            <p:spPr>
              <a:xfrm>
                <a:off x="1453050" y="2554973"/>
                <a:ext cx="399900" cy="3824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78" name="Google Shape;178;p18"/>
              <p:cNvCxnSpPr>
                <a:stCxn id="168" idx="0"/>
                <a:endCxn id="169" idx="2"/>
              </p:cNvCxnSpPr>
              <p:nvPr/>
            </p:nvCxnSpPr>
            <p:spPr>
              <a:xfrm flipH="1" rot="10800000">
                <a:off x="1030454" y="2166873"/>
                <a:ext cx="306000" cy="385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79" name="Google Shape;179;p18"/>
              <p:cNvCxnSpPr>
                <a:stCxn id="177" idx="0"/>
                <a:endCxn id="169" idx="2"/>
              </p:cNvCxnSpPr>
              <p:nvPr/>
            </p:nvCxnSpPr>
            <p:spPr>
              <a:xfrm rot="10800000">
                <a:off x="1336500" y="2166773"/>
                <a:ext cx="316500" cy="388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pic>
            <p:nvPicPr>
              <p:cNvPr id="180" name="Google Shape;180;p18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325325" y="1828491"/>
                <a:ext cx="644542" cy="37962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81" name="Google Shape;181;p18"/>
              <p:cNvCxnSpPr>
                <a:stCxn id="180" idx="0"/>
                <a:endCxn id="171" idx="2"/>
              </p:cNvCxnSpPr>
              <p:nvPr/>
            </p:nvCxnSpPr>
            <p:spPr>
              <a:xfrm flipH="1" rot="10800000">
                <a:off x="647596" y="1491291"/>
                <a:ext cx="688800" cy="337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2" name="Google Shape;182;p18"/>
              <p:cNvCxnSpPr>
                <a:stCxn id="169" idx="0"/>
                <a:endCxn id="171" idx="2"/>
              </p:cNvCxnSpPr>
              <p:nvPr/>
            </p:nvCxnSpPr>
            <p:spPr>
              <a:xfrm rot="10800000">
                <a:off x="1336476" y="1491423"/>
                <a:ext cx="0" cy="327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3" name="Google Shape;183;p18"/>
              <p:cNvCxnSpPr>
                <a:stCxn id="170" idx="0"/>
                <a:endCxn id="171" idx="2"/>
              </p:cNvCxnSpPr>
              <p:nvPr/>
            </p:nvCxnSpPr>
            <p:spPr>
              <a:xfrm rot="10800000">
                <a:off x="1336366" y="1491290"/>
                <a:ext cx="681900" cy="327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4" name="Google Shape;184;p18"/>
              <p:cNvCxnSpPr>
                <a:stCxn id="171" idx="0"/>
                <a:endCxn id="172" idx="2"/>
              </p:cNvCxnSpPr>
              <p:nvPr/>
            </p:nvCxnSpPr>
            <p:spPr>
              <a:xfrm rot="10800000">
                <a:off x="1332876" y="898075"/>
                <a:ext cx="3600" cy="213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85" name="Google Shape;185;p18"/>
            <p:cNvSpPr txBox="1"/>
            <p:nvPr/>
          </p:nvSpPr>
          <p:spPr>
            <a:xfrm>
              <a:off x="352300" y="4317050"/>
              <a:ext cx="15735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zh-TW"/>
                <a:t>Bi-GRU：concat</a:t>
              </a:r>
              <a:endParaRPr b="1" i="1"/>
            </a:p>
          </p:txBody>
        </p:sp>
        <p:sp>
          <p:nvSpPr>
            <p:cNvPr id="186" name="Google Shape;186;p18"/>
            <p:cNvSpPr txBox="1"/>
            <p:nvPr/>
          </p:nvSpPr>
          <p:spPr>
            <a:xfrm>
              <a:off x="2207425" y="3374300"/>
              <a:ext cx="10914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zh-TW"/>
                <a:t>alignment</a:t>
              </a:r>
              <a:endParaRPr b="1" i="1"/>
            </a:p>
          </p:txBody>
        </p:sp>
        <p:sp>
          <p:nvSpPr>
            <p:cNvPr id="187" name="Google Shape;187;p18"/>
            <p:cNvSpPr txBox="1"/>
            <p:nvPr/>
          </p:nvSpPr>
          <p:spPr>
            <a:xfrm>
              <a:off x="704575" y="2676675"/>
              <a:ext cx="12507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zh-TW"/>
                <a:t>dot product</a:t>
              </a:r>
              <a:endParaRPr b="1" i="1"/>
            </a:p>
          </p:txBody>
        </p:sp>
        <p:sp>
          <p:nvSpPr>
            <p:cNvPr id="188" name="Google Shape;188;p18"/>
            <p:cNvSpPr txBox="1"/>
            <p:nvPr/>
          </p:nvSpPr>
          <p:spPr>
            <a:xfrm>
              <a:off x="1045250" y="1787200"/>
              <a:ext cx="7398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zh-TW"/>
                <a:t>GRU*</a:t>
              </a:r>
              <a:endParaRPr b="1" i="1"/>
            </a:p>
          </p:txBody>
        </p:sp>
      </p:grpSp>
      <p:sp>
        <p:nvSpPr>
          <p:cNvPr id="189" name="Google Shape;189;p18"/>
          <p:cNvSpPr txBox="1"/>
          <p:nvPr/>
        </p:nvSpPr>
        <p:spPr>
          <a:xfrm>
            <a:off x="722438" y="4685525"/>
            <a:ext cx="24825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 u="sng">
                <a:solidFill>
                  <a:schemeClr val="accent5"/>
                </a:solidFill>
                <a:hlinkClick r:id="rId13"/>
              </a:rPr>
              <a:t>Bahdanau 2015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919125" y="4068075"/>
            <a:ext cx="362071" cy="4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935725" y="4060050"/>
            <a:ext cx="362075" cy="42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402246" y="3236876"/>
            <a:ext cx="362075" cy="337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824775" y="2456450"/>
            <a:ext cx="411846" cy="3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402243" y="1503439"/>
            <a:ext cx="362075" cy="4503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18"/>
          <p:cNvCxnSpPr>
            <a:stCxn id="190" idx="0"/>
            <a:endCxn id="192" idx="2"/>
          </p:cNvCxnSpPr>
          <p:nvPr/>
        </p:nvCxnSpPr>
        <p:spPr>
          <a:xfrm flipH="1" rot="10800000">
            <a:off x="5100161" y="3574875"/>
            <a:ext cx="483000" cy="49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18"/>
          <p:cNvCxnSpPr>
            <a:stCxn id="191" idx="0"/>
            <a:endCxn id="192" idx="2"/>
          </p:cNvCxnSpPr>
          <p:nvPr/>
        </p:nvCxnSpPr>
        <p:spPr>
          <a:xfrm rot="10800000">
            <a:off x="5583363" y="3574950"/>
            <a:ext cx="533400" cy="48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7" name="Google Shape;197;p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289675" y="3192312"/>
            <a:ext cx="362075" cy="427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18"/>
          <p:cNvCxnSpPr>
            <a:stCxn id="192" idx="0"/>
            <a:endCxn id="193" idx="2"/>
          </p:cNvCxnSpPr>
          <p:nvPr/>
        </p:nvCxnSpPr>
        <p:spPr>
          <a:xfrm flipH="1" rot="10800000">
            <a:off x="5583284" y="2794376"/>
            <a:ext cx="447300" cy="44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18"/>
          <p:cNvCxnSpPr>
            <a:stCxn id="197" idx="0"/>
            <a:endCxn id="193" idx="2"/>
          </p:cNvCxnSpPr>
          <p:nvPr/>
        </p:nvCxnSpPr>
        <p:spPr>
          <a:xfrm rot="10800000">
            <a:off x="6030613" y="2794512"/>
            <a:ext cx="4401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0" name="Google Shape;200;p18"/>
          <p:cNvPicPr preferRelativeResize="0"/>
          <p:nvPr/>
        </p:nvPicPr>
        <p:blipFill rotWithShape="1">
          <a:blip r:embed="rId6">
            <a:alphaModFix/>
          </a:blip>
          <a:srcRect b="10036" l="0" r="0" t="13697"/>
          <a:stretch/>
        </p:blipFill>
        <p:spPr>
          <a:xfrm>
            <a:off x="4900213" y="2456453"/>
            <a:ext cx="399900" cy="337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18"/>
          <p:cNvCxnSpPr>
            <a:stCxn id="200" idx="0"/>
            <a:endCxn id="194" idx="2"/>
          </p:cNvCxnSpPr>
          <p:nvPr/>
        </p:nvCxnSpPr>
        <p:spPr>
          <a:xfrm flipH="1" rot="10800000">
            <a:off x="5100163" y="1953953"/>
            <a:ext cx="483000" cy="50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18"/>
          <p:cNvCxnSpPr>
            <a:stCxn id="193" idx="0"/>
            <a:endCxn id="194" idx="2"/>
          </p:cNvCxnSpPr>
          <p:nvPr/>
        </p:nvCxnSpPr>
        <p:spPr>
          <a:xfrm rot="10800000">
            <a:off x="5583398" y="1953950"/>
            <a:ext cx="447300" cy="50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18"/>
          <p:cNvCxnSpPr>
            <a:stCxn id="194" idx="0"/>
            <a:endCxn id="204" idx="2"/>
          </p:cNvCxnSpPr>
          <p:nvPr/>
        </p:nvCxnSpPr>
        <p:spPr>
          <a:xfrm rot="10800000">
            <a:off x="5583281" y="1103239"/>
            <a:ext cx="0" cy="40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4" name="Google Shape;204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365950" y="656377"/>
            <a:ext cx="434700" cy="446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8"/>
          <p:cNvSpPr txBox="1"/>
          <p:nvPr/>
        </p:nvSpPr>
        <p:spPr>
          <a:xfrm>
            <a:off x="6030575" y="3687013"/>
            <a:ext cx="10914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/>
              <a:t>alignment</a:t>
            </a:r>
            <a:endParaRPr b="1" i="1"/>
          </a:p>
        </p:txBody>
      </p:sp>
      <p:sp>
        <p:nvSpPr>
          <p:cNvPr id="206" name="Google Shape;206;p18"/>
          <p:cNvSpPr txBox="1"/>
          <p:nvPr/>
        </p:nvSpPr>
        <p:spPr>
          <a:xfrm>
            <a:off x="4004075" y="2862925"/>
            <a:ext cx="1708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/>
              <a:t>weighted average</a:t>
            </a:r>
            <a:endParaRPr b="1" i="1"/>
          </a:p>
        </p:txBody>
      </p:sp>
      <p:sp>
        <p:nvSpPr>
          <p:cNvPr id="207" name="Google Shape;207;p18"/>
          <p:cNvSpPr txBox="1"/>
          <p:nvPr/>
        </p:nvSpPr>
        <p:spPr>
          <a:xfrm>
            <a:off x="5824775" y="2006425"/>
            <a:ext cx="2184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concat and dense layer</a:t>
            </a:r>
            <a:endParaRPr b="1"/>
          </a:p>
        </p:txBody>
      </p:sp>
      <p:sp>
        <p:nvSpPr>
          <p:cNvPr id="208" name="Google Shape;208;p18"/>
          <p:cNvSpPr txBox="1"/>
          <p:nvPr/>
        </p:nvSpPr>
        <p:spPr>
          <a:xfrm>
            <a:off x="4555425" y="4685525"/>
            <a:ext cx="2589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Global attention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/>
          <p:nvPr/>
        </p:nvSpPr>
        <p:spPr>
          <a:xfrm>
            <a:off x="83150" y="0"/>
            <a:ext cx="4179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Mechanism-</a:t>
            </a:r>
            <a:r>
              <a:rPr b="1" lang="zh-TW" sz="2400">
                <a:solidFill>
                  <a:srgbClr val="FF0000"/>
                </a:solidFill>
              </a:rPr>
              <a:t>Local attention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140925" y="476450"/>
            <a:ext cx="84903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/>
              <a:t>Global attention attends to all words on the source side for each target word</a:t>
            </a:r>
            <a:r>
              <a:rPr i="1" lang="zh-TW"/>
              <a:t>, </a:t>
            </a:r>
            <a:r>
              <a:rPr i="1" lang="zh-TW"/>
              <a:t>which is expansive and can potentially render it impractical to </a:t>
            </a:r>
            <a:r>
              <a:rPr b="1" i="1" lang="zh-TW"/>
              <a:t>translate longer sequences</a:t>
            </a:r>
            <a:r>
              <a:rPr i="1" lang="zh-TW"/>
              <a:t>.</a:t>
            </a:r>
            <a:endParaRPr i="1"/>
          </a:p>
        </p:txBody>
      </p:sp>
      <p:grpSp>
        <p:nvGrpSpPr>
          <p:cNvPr id="215" name="Google Shape;215;p19"/>
          <p:cNvGrpSpPr/>
          <p:nvPr/>
        </p:nvGrpSpPr>
        <p:grpSpPr>
          <a:xfrm>
            <a:off x="188875" y="1011050"/>
            <a:ext cx="4336156" cy="4074138"/>
            <a:chOff x="188875" y="1011050"/>
            <a:chExt cx="4336156" cy="4074138"/>
          </a:xfrm>
        </p:grpSpPr>
        <p:grpSp>
          <p:nvGrpSpPr>
            <p:cNvPr id="216" name="Google Shape;216;p19"/>
            <p:cNvGrpSpPr/>
            <p:nvPr/>
          </p:nvGrpSpPr>
          <p:grpSpPr>
            <a:xfrm>
              <a:off x="1677813" y="4732988"/>
              <a:ext cx="2681275" cy="352200"/>
              <a:chOff x="1632425" y="4692225"/>
              <a:chExt cx="2681275" cy="352200"/>
            </a:xfrm>
          </p:grpSpPr>
          <p:sp>
            <p:nvSpPr>
              <p:cNvPr id="217" name="Google Shape;217;p19"/>
              <p:cNvSpPr txBox="1"/>
              <p:nvPr/>
            </p:nvSpPr>
            <p:spPr>
              <a:xfrm>
                <a:off x="1632425" y="4692225"/>
                <a:ext cx="1139100" cy="35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800"/>
                  <a:t>Encoder</a:t>
                </a:r>
                <a:endParaRPr b="1" sz="1800"/>
              </a:p>
            </p:txBody>
          </p:sp>
          <p:sp>
            <p:nvSpPr>
              <p:cNvPr id="218" name="Google Shape;218;p19"/>
              <p:cNvSpPr txBox="1"/>
              <p:nvPr/>
            </p:nvSpPr>
            <p:spPr>
              <a:xfrm>
                <a:off x="3115800" y="4692225"/>
                <a:ext cx="1197900" cy="35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800"/>
                  <a:t>Decoder</a:t>
                </a:r>
                <a:endParaRPr b="1" sz="1800"/>
              </a:p>
            </p:txBody>
          </p:sp>
        </p:grpSp>
        <p:pic>
          <p:nvPicPr>
            <p:cNvPr id="219" name="Google Shape;21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8875" y="1011050"/>
              <a:ext cx="4336156" cy="382765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0" name="Google Shape;220;p19"/>
            <p:cNvCxnSpPr/>
            <p:nvPr/>
          </p:nvCxnSpPr>
          <p:spPr>
            <a:xfrm flipH="1" rot="10800000">
              <a:off x="3006250" y="1444550"/>
              <a:ext cx="12900" cy="352950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1" name="Google Shape;221;p19"/>
          <p:cNvGrpSpPr/>
          <p:nvPr/>
        </p:nvGrpSpPr>
        <p:grpSpPr>
          <a:xfrm>
            <a:off x="4572000" y="1509825"/>
            <a:ext cx="4179600" cy="2771250"/>
            <a:chOff x="4572000" y="1509825"/>
            <a:chExt cx="4179600" cy="2771250"/>
          </a:xfrm>
        </p:grpSpPr>
        <p:sp>
          <p:nvSpPr>
            <p:cNvPr id="222" name="Google Shape;222;p19"/>
            <p:cNvSpPr/>
            <p:nvPr/>
          </p:nvSpPr>
          <p:spPr>
            <a:xfrm>
              <a:off x="4626800" y="1509825"/>
              <a:ext cx="3898800" cy="2019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 txBox="1"/>
            <p:nvPr/>
          </p:nvSpPr>
          <p:spPr>
            <a:xfrm>
              <a:off x="4572000" y="1567275"/>
              <a:ext cx="4179600" cy="27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SzPts val="1600"/>
                <a:buAutoNum type="arabicPeriod"/>
              </a:pPr>
              <a:r>
                <a:rPr lang="zh-TW" sz="1600"/>
                <a:t>Generate an </a:t>
              </a:r>
              <a:r>
                <a:rPr lang="zh-TW" sz="1600">
                  <a:solidFill>
                    <a:srgbClr val="FF0000"/>
                  </a:solidFill>
                </a:rPr>
                <a:t>aligned position</a:t>
              </a:r>
              <a:r>
                <a:rPr lang="zh-TW" sz="1600"/>
                <a:t>      and </a:t>
              </a:r>
              <a:endParaRPr sz="1600"/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aligned boundary</a:t>
              </a:r>
              <a:endParaRPr sz="1600"/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SzPts val="1600"/>
                <a:buAutoNum type="arabicPeriod"/>
              </a:pPr>
              <a:r>
                <a:rPr lang="zh-TW" sz="1600"/>
                <a:t>Compute aligned </a:t>
              </a:r>
              <a:r>
                <a:rPr lang="zh-TW" sz="1600"/>
                <a:t>w</a:t>
              </a:r>
              <a:r>
                <a:rPr lang="zh-TW" sz="1600"/>
                <a:t>eight      </a:t>
              </a:r>
              <a:endParaRPr sz="1600"/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SzPts val="1600"/>
                <a:buAutoNum type="arabicPeriod"/>
              </a:pPr>
              <a:r>
                <a:rPr lang="zh-TW" sz="1600"/>
                <a:t>Compute context vector                                (weighted average)</a:t>
              </a:r>
              <a:endParaRPr sz="1600"/>
            </a:p>
          </p:txBody>
        </p:sp>
        <p:pic>
          <p:nvPicPr>
            <p:cNvPr id="224" name="Google Shape;22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30000" y="1650050"/>
              <a:ext cx="298750" cy="237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746023" y="1887500"/>
              <a:ext cx="1372327" cy="296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9"/>
            <p:cNvPicPr preferRelativeResize="0"/>
            <p:nvPr/>
          </p:nvPicPr>
          <p:blipFill rotWithShape="1">
            <a:blip r:embed="rId6">
              <a:alphaModFix/>
            </a:blip>
            <a:srcRect b="0" l="0" r="0" t="18099"/>
            <a:stretch/>
          </p:blipFill>
          <p:spPr>
            <a:xfrm>
              <a:off x="5101150" y="2184225"/>
              <a:ext cx="2253250" cy="243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19"/>
            <p:cNvSpPr/>
            <p:nvPr/>
          </p:nvSpPr>
          <p:spPr>
            <a:xfrm>
              <a:off x="5100000" y="2471600"/>
              <a:ext cx="223200" cy="5346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 txBox="1"/>
            <p:nvPr/>
          </p:nvSpPr>
          <p:spPr>
            <a:xfrm>
              <a:off x="5323200" y="2353875"/>
              <a:ext cx="29004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Monotonic alignment (</a:t>
              </a:r>
              <a:r>
                <a:rPr b="1" lang="zh-TW">
                  <a:solidFill>
                    <a:srgbClr val="FF0000"/>
                  </a:solidFill>
                </a:rPr>
                <a:t>local-m</a:t>
              </a:r>
              <a:r>
                <a:rPr b="1" lang="zh-TW"/>
                <a:t>)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29" name="Google Shape;229;p19"/>
            <p:cNvSpPr txBox="1"/>
            <p:nvPr/>
          </p:nvSpPr>
          <p:spPr>
            <a:xfrm>
              <a:off x="5323200" y="2729775"/>
              <a:ext cx="29004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Predictive </a:t>
              </a:r>
              <a:r>
                <a:rPr b="1" lang="zh-TW"/>
                <a:t>alignment (</a:t>
              </a:r>
              <a:r>
                <a:rPr b="1" lang="zh-TW">
                  <a:solidFill>
                    <a:srgbClr val="FF0000"/>
                  </a:solidFill>
                </a:rPr>
                <a:t>local-p</a:t>
              </a:r>
              <a:r>
                <a:rPr b="1" lang="zh-TW"/>
                <a:t>)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pic>
          <p:nvPicPr>
            <p:cNvPr id="230" name="Google Shape;230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354400" y="3143517"/>
              <a:ext cx="298750" cy="2788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297850" y="3845225"/>
              <a:ext cx="411846" cy="337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19"/>
            <p:cNvSpPr/>
            <p:nvPr/>
          </p:nvSpPr>
          <p:spPr>
            <a:xfrm>
              <a:off x="4665538" y="2541825"/>
              <a:ext cx="411900" cy="3759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9900"/>
            </a:solidFill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/>
          <p:nvPr/>
        </p:nvSpPr>
        <p:spPr>
          <a:xfrm>
            <a:off x="83150" y="0"/>
            <a:ext cx="46728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Monotonic alignment (</a:t>
            </a:r>
            <a:r>
              <a:rPr b="1" lang="zh-TW" sz="2400">
                <a:solidFill>
                  <a:srgbClr val="FF0000"/>
                </a:solidFill>
              </a:rPr>
              <a:t>local-m</a:t>
            </a:r>
            <a:r>
              <a:rPr b="1" lang="zh-TW" sz="2400"/>
              <a:t>)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238" name="Google Shape;238;p20"/>
          <p:cNvSpPr/>
          <p:nvPr/>
        </p:nvSpPr>
        <p:spPr>
          <a:xfrm>
            <a:off x="6995388" y="3083425"/>
            <a:ext cx="493200" cy="7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ht</a:t>
            </a:r>
            <a:endParaRPr b="1"/>
          </a:p>
        </p:txBody>
      </p:sp>
      <p:sp>
        <p:nvSpPr>
          <p:cNvPr id="239" name="Google Shape;239;p20"/>
          <p:cNvSpPr/>
          <p:nvPr/>
        </p:nvSpPr>
        <p:spPr>
          <a:xfrm>
            <a:off x="2551627" y="3083425"/>
            <a:ext cx="547200" cy="7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ht-1</a:t>
            </a:r>
            <a:endParaRPr b="1"/>
          </a:p>
        </p:txBody>
      </p:sp>
      <p:sp>
        <p:nvSpPr>
          <p:cNvPr id="240" name="Google Shape;240;p20"/>
          <p:cNvSpPr txBox="1"/>
          <p:nvPr/>
        </p:nvSpPr>
        <p:spPr>
          <a:xfrm>
            <a:off x="1870213" y="3265525"/>
            <a:ext cx="3876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...</a:t>
            </a:r>
            <a:endParaRPr b="1" sz="1800"/>
          </a:p>
        </p:txBody>
      </p:sp>
      <p:sp>
        <p:nvSpPr>
          <p:cNvPr id="241" name="Google Shape;241;p20"/>
          <p:cNvSpPr/>
          <p:nvPr/>
        </p:nvSpPr>
        <p:spPr>
          <a:xfrm>
            <a:off x="3385652" y="3083425"/>
            <a:ext cx="547200" cy="7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ht</a:t>
            </a:r>
            <a:endParaRPr b="1"/>
          </a:p>
        </p:txBody>
      </p:sp>
      <p:sp>
        <p:nvSpPr>
          <p:cNvPr id="242" name="Google Shape;242;p20"/>
          <p:cNvSpPr/>
          <p:nvPr/>
        </p:nvSpPr>
        <p:spPr>
          <a:xfrm>
            <a:off x="1029227" y="3083425"/>
            <a:ext cx="547200" cy="7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h1</a:t>
            </a:r>
            <a:endParaRPr b="1"/>
          </a:p>
        </p:txBody>
      </p:sp>
      <p:sp>
        <p:nvSpPr>
          <p:cNvPr id="243" name="Google Shape;243;p20"/>
          <p:cNvSpPr/>
          <p:nvPr/>
        </p:nvSpPr>
        <p:spPr>
          <a:xfrm>
            <a:off x="4219675" y="3083425"/>
            <a:ext cx="579900" cy="7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ht+1</a:t>
            </a:r>
            <a:endParaRPr b="1"/>
          </a:p>
        </p:txBody>
      </p:sp>
      <p:sp>
        <p:nvSpPr>
          <p:cNvPr id="244" name="Google Shape;244;p20"/>
          <p:cNvSpPr/>
          <p:nvPr/>
        </p:nvSpPr>
        <p:spPr>
          <a:xfrm>
            <a:off x="5060675" y="3083425"/>
            <a:ext cx="579900" cy="7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ht+2</a:t>
            </a:r>
            <a:endParaRPr b="1"/>
          </a:p>
        </p:txBody>
      </p:sp>
      <p:cxnSp>
        <p:nvCxnSpPr>
          <p:cNvPr id="245" name="Google Shape;245;p20"/>
          <p:cNvCxnSpPr/>
          <p:nvPr/>
        </p:nvCxnSpPr>
        <p:spPr>
          <a:xfrm flipH="1" rot="10800000">
            <a:off x="5998438" y="2672375"/>
            <a:ext cx="19800" cy="2196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46" name="Google Shape;246;p20"/>
          <p:cNvSpPr txBox="1"/>
          <p:nvPr/>
        </p:nvSpPr>
        <p:spPr>
          <a:xfrm>
            <a:off x="4579988" y="4509888"/>
            <a:ext cx="11391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Encoder</a:t>
            </a:r>
            <a:endParaRPr b="1" sz="1800"/>
          </a:p>
        </p:txBody>
      </p:sp>
      <p:sp>
        <p:nvSpPr>
          <p:cNvPr id="247" name="Google Shape;247;p20"/>
          <p:cNvSpPr txBox="1"/>
          <p:nvPr/>
        </p:nvSpPr>
        <p:spPr>
          <a:xfrm>
            <a:off x="6290688" y="4509888"/>
            <a:ext cx="11979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Decoder</a:t>
            </a:r>
            <a:endParaRPr b="1" sz="1800"/>
          </a:p>
        </p:txBody>
      </p:sp>
      <p:sp>
        <p:nvSpPr>
          <p:cNvPr id="248" name="Google Shape;248;p20"/>
          <p:cNvSpPr txBox="1"/>
          <p:nvPr/>
        </p:nvSpPr>
        <p:spPr>
          <a:xfrm>
            <a:off x="6369213" y="3265525"/>
            <a:ext cx="3876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...</a:t>
            </a:r>
            <a:endParaRPr b="1" sz="1800"/>
          </a:p>
        </p:txBody>
      </p:sp>
      <p:sp>
        <p:nvSpPr>
          <p:cNvPr id="249" name="Google Shape;249;p20"/>
          <p:cNvSpPr txBox="1"/>
          <p:nvPr/>
        </p:nvSpPr>
        <p:spPr>
          <a:xfrm>
            <a:off x="7727163" y="3265525"/>
            <a:ext cx="3876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...</a:t>
            </a:r>
            <a:endParaRPr b="1" sz="1800"/>
          </a:p>
        </p:txBody>
      </p:sp>
      <p:sp>
        <p:nvSpPr>
          <p:cNvPr id="250" name="Google Shape;250;p20"/>
          <p:cNvSpPr/>
          <p:nvPr/>
        </p:nvSpPr>
        <p:spPr>
          <a:xfrm>
            <a:off x="3518250" y="3858625"/>
            <a:ext cx="282000" cy="387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4491725" y="2261156"/>
            <a:ext cx="2747900" cy="834000"/>
          </a:xfrm>
          <a:custGeom>
            <a:rect b="b" l="l" r="r" t="t"/>
            <a:pathLst>
              <a:path extrusionOk="0" h="33360" w="109916">
                <a:moveTo>
                  <a:pt x="109916" y="33360"/>
                </a:moveTo>
                <a:cubicBezTo>
                  <a:pt x="102009" y="27802"/>
                  <a:pt x="80792" y="88"/>
                  <a:pt x="62473" y="10"/>
                </a:cubicBezTo>
                <a:cubicBezTo>
                  <a:pt x="44154" y="-68"/>
                  <a:pt x="10412" y="27411"/>
                  <a:pt x="0" y="3289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2" name="Google Shape;252;p20"/>
          <p:cNvSpPr/>
          <p:nvPr/>
        </p:nvSpPr>
        <p:spPr>
          <a:xfrm>
            <a:off x="3669700" y="2272661"/>
            <a:ext cx="3558175" cy="822500"/>
          </a:xfrm>
          <a:custGeom>
            <a:rect b="b" l="l" r="r" t="t"/>
            <a:pathLst>
              <a:path extrusionOk="0" h="32900" w="142327">
                <a:moveTo>
                  <a:pt x="142327" y="32900"/>
                </a:moveTo>
                <a:cubicBezTo>
                  <a:pt x="134577" y="27420"/>
                  <a:pt x="119545" y="177"/>
                  <a:pt x="95824" y="20"/>
                </a:cubicBezTo>
                <a:cubicBezTo>
                  <a:pt x="72103" y="-136"/>
                  <a:pt x="15971" y="26638"/>
                  <a:pt x="0" y="3196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" name="Google Shape;253;p20"/>
          <p:cNvSpPr/>
          <p:nvPr/>
        </p:nvSpPr>
        <p:spPr>
          <a:xfrm>
            <a:off x="2847675" y="2261400"/>
            <a:ext cx="4391950" cy="822025"/>
          </a:xfrm>
          <a:custGeom>
            <a:rect b="b" l="l" r="r" t="t"/>
            <a:pathLst>
              <a:path extrusionOk="0" h="32881" w="175678">
                <a:moveTo>
                  <a:pt x="175678" y="32881"/>
                </a:moveTo>
                <a:cubicBezTo>
                  <a:pt x="167771" y="27401"/>
                  <a:pt x="157515" y="0"/>
                  <a:pt x="128235" y="0"/>
                </a:cubicBezTo>
                <a:cubicBezTo>
                  <a:pt x="98955" y="0"/>
                  <a:pt x="21373" y="27401"/>
                  <a:pt x="0" y="3288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254" name="Google Shape;2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837" y="2084388"/>
            <a:ext cx="859782" cy="3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5275" y="1986000"/>
            <a:ext cx="2267422" cy="43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0"/>
          <p:cNvSpPr/>
          <p:nvPr/>
        </p:nvSpPr>
        <p:spPr>
          <a:xfrm>
            <a:off x="5885050" y="1708500"/>
            <a:ext cx="246600" cy="375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6737" y="600376"/>
            <a:ext cx="3003236" cy="10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2038" y="4293675"/>
            <a:ext cx="974422" cy="3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/>
        </p:nvSpPr>
        <p:spPr>
          <a:xfrm>
            <a:off x="83150" y="0"/>
            <a:ext cx="46728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Predictive</a:t>
            </a:r>
            <a:r>
              <a:rPr b="1" lang="zh-TW" sz="2400"/>
              <a:t> alignment (</a:t>
            </a:r>
            <a:r>
              <a:rPr b="1" lang="zh-TW" sz="2400">
                <a:solidFill>
                  <a:srgbClr val="FF0000"/>
                </a:solidFill>
              </a:rPr>
              <a:t>local-p</a:t>
            </a:r>
            <a:r>
              <a:rPr b="1" lang="zh-TW" sz="2400"/>
              <a:t>)</a:t>
            </a:r>
            <a:endParaRPr b="1" sz="2400">
              <a:solidFill>
                <a:srgbClr val="FF0000"/>
              </a:solidFill>
            </a:endParaRPr>
          </a:p>
        </p:txBody>
      </p:sp>
      <p:pic>
        <p:nvPicPr>
          <p:cNvPr id="264" name="Google Shape;2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525" y="3870915"/>
            <a:ext cx="3622919" cy="35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1"/>
          <p:cNvSpPr/>
          <p:nvPr/>
        </p:nvSpPr>
        <p:spPr>
          <a:xfrm>
            <a:off x="6995388" y="2660650"/>
            <a:ext cx="493200" cy="7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ht</a:t>
            </a:r>
            <a:endParaRPr b="1"/>
          </a:p>
        </p:txBody>
      </p:sp>
      <p:sp>
        <p:nvSpPr>
          <p:cNvPr id="266" name="Google Shape;266;p21"/>
          <p:cNvSpPr/>
          <p:nvPr/>
        </p:nvSpPr>
        <p:spPr>
          <a:xfrm>
            <a:off x="2551627" y="2660650"/>
            <a:ext cx="547200" cy="7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ht-1</a:t>
            </a:r>
            <a:endParaRPr b="1"/>
          </a:p>
        </p:txBody>
      </p:sp>
      <p:sp>
        <p:nvSpPr>
          <p:cNvPr id="267" name="Google Shape;267;p21"/>
          <p:cNvSpPr txBox="1"/>
          <p:nvPr/>
        </p:nvSpPr>
        <p:spPr>
          <a:xfrm>
            <a:off x="1870213" y="2842750"/>
            <a:ext cx="3876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...</a:t>
            </a:r>
            <a:endParaRPr b="1" sz="1800"/>
          </a:p>
        </p:txBody>
      </p:sp>
      <p:sp>
        <p:nvSpPr>
          <p:cNvPr id="268" name="Google Shape;268;p21"/>
          <p:cNvSpPr/>
          <p:nvPr/>
        </p:nvSpPr>
        <p:spPr>
          <a:xfrm>
            <a:off x="3385652" y="2660650"/>
            <a:ext cx="547200" cy="7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ht</a:t>
            </a:r>
            <a:endParaRPr b="1"/>
          </a:p>
        </p:txBody>
      </p:sp>
      <p:sp>
        <p:nvSpPr>
          <p:cNvPr id="269" name="Google Shape;269;p21"/>
          <p:cNvSpPr/>
          <p:nvPr/>
        </p:nvSpPr>
        <p:spPr>
          <a:xfrm>
            <a:off x="1029227" y="2660650"/>
            <a:ext cx="547200" cy="7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h1</a:t>
            </a:r>
            <a:endParaRPr b="1"/>
          </a:p>
        </p:txBody>
      </p:sp>
      <p:sp>
        <p:nvSpPr>
          <p:cNvPr id="270" name="Google Shape;270;p21"/>
          <p:cNvSpPr/>
          <p:nvPr/>
        </p:nvSpPr>
        <p:spPr>
          <a:xfrm>
            <a:off x="4219675" y="2660650"/>
            <a:ext cx="579900" cy="7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ht+1</a:t>
            </a:r>
            <a:endParaRPr b="1"/>
          </a:p>
        </p:txBody>
      </p:sp>
      <p:sp>
        <p:nvSpPr>
          <p:cNvPr id="271" name="Google Shape;271;p21"/>
          <p:cNvSpPr/>
          <p:nvPr/>
        </p:nvSpPr>
        <p:spPr>
          <a:xfrm>
            <a:off x="5060675" y="2660650"/>
            <a:ext cx="579900" cy="7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ht+2</a:t>
            </a:r>
            <a:endParaRPr b="1"/>
          </a:p>
        </p:txBody>
      </p:sp>
      <p:cxnSp>
        <p:nvCxnSpPr>
          <p:cNvPr id="272" name="Google Shape;272;p21"/>
          <p:cNvCxnSpPr/>
          <p:nvPr/>
        </p:nvCxnSpPr>
        <p:spPr>
          <a:xfrm flipH="1" rot="10800000">
            <a:off x="5994850" y="2249725"/>
            <a:ext cx="23400" cy="27126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3" name="Google Shape;273;p21"/>
          <p:cNvSpPr txBox="1"/>
          <p:nvPr/>
        </p:nvSpPr>
        <p:spPr>
          <a:xfrm>
            <a:off x="4583288" y="4558763"/>
            <a:ext cx="11391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Encoder</a:t>
            </a:r>
            <a:endParaRPr b="1" sz="1800"/>
          </a:p>
        </p:txBody>
      </p:sp>
      <p:sp>
        <p:nvSpPr>
          <p:cNvPr id="274" name="Google Shape;274;p21"/>
          <p:cNvSpPr txBox="1"/>
          <p:nvPr/>
        </p:nvSpPr>
        <p:spPr>
          <a:xfrm>
            <a:off x="6290688" y="4558763"/>
            <a:ext cx="11979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Decoder</a:t>
            </a:r>
            <a:endParaRPr b="1" sz="1800"/>
          </a:p>
        </p:txBody>
      </p:sp>
      <p:sp>
        <p:nvSpPr>
          <p:cNvPr id="275" name="Google Shape;275;p21"/>
          <p:cNvSpPr txBox="1"/>
          <p:nvPr/>
        </p:nvSpPr>
        <p:spPr>
          <a:xfrm>
            <a:off x="6369213" y="2842750"/>
            <a:ext cx="3876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...</a:t>
            </a:r>
            <a:endParaRPr b="1" sz="1800"/>
          </a:p>
        </p:txBody>
      </p:sp>
      <p:sp>
        <p:nvSpPr>
          <p:cNvPr id="276" name="Google Shape;276;p21"/>
          <p:cNvSpPr txBox="1"/>
          <p:nvPr/>
        </p:nvSpPr>
        <p:spPr>
          <a:xfrm>
            <a:off x="7727163" y="2842750"/>
            <a:ext cx="3876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...</a:t>
            </a:r>
            <a:endParaRPr b="1" sz="1800"/>
          </a:p>
        </p:txBody>
      </p:sp>
      <p:sp>
        <p:nvSpPr>
          <p:cNvPr id="277" name="Google Shape;277;p21"/>
          <p:cNvSpPr/>
          <p:nvPr/>
        </p:nvSpPr>
        <p:spPr>
          <a:xfrm>
            <a:off x="3518250" y="3435850"/>
            <a:ext cx="282000" cy="387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4491725" y="1996198"/>
            <a:ext cx="2747900" cy="676207"/>
          </a:xfrm>
          <a:custGeom>
            <a:rect b="b" l="l" r="r" t="t"/>
            <a:pathLst>
              <a:path extrusionOk="0" h="33360" w="109916">
                <a:moveTo>
                  <a:pt x="109916" y="33360"/>
                </a:moveTo>
                <a:cubicBezTo>
                  <a:pt x="102009" y="27802"/>
                  <a:pt x="80792" y="88"/>
                  <a:pt x="62473" y="10"/>
                </a:cubicBezTo>
                <a:cubicBezTo>
                  <a:pt x="44154" y="-68"/>
                  <a:pt x="10412" y="27411"/>
                  <a:pt x="0" y="3289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Google Shape;279;p21"/>
          <p:cNvSpPr/>
          <p:nvPr/>
        </p:nvSpPr>
        <p:spPr>
          <a:xfrm>
            <a:off x="3669700" y="2005526"/>
            <a:ext cx="3558175" cy="666883"/>
          </a:xfrm>
          <a:custGeom>
            <a:rect b="b" l="l" r="r" t="t"/>
            <a:pathLst>
              <a:path extrusionOk="0" h="32900" w="142327">
                <a:moveTo>
                  <a:pt x="142327" y="32900"/>
                </a:moveTo>
                <a:cubicBezTo>
                  <a:pt x="134577" y="27420"/>
                  <a:pt x="119545" y="177"/>
                  <a:pt x="95824" y="20"/>
                </a:cubicBezTo>
                <a:cubicBezTo>
                  <a:pt x="72103" y="-136"/>
                  <a:pt x="15971" y="26638"/>
                  <a:pt x="0" y="3196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Google Shape;280;p21"/>
          <p:cNvSpPr/>
          <p:nvPr/>
        </p:nvSpPr>
        <p:spPr>
          <a:xfrm>
            <a:off x="2847675" y="1996396"/>
            <a:ext cx="4391950" cy="666498"/>
          </a:xfrm>
          <a:custGeom>
            <a:rect b="b" l="l" r="r" t="t"/>
            <a:pathLst>
              <a:path extrusionOk="0" h="32881" w="175678">
                <a:moveTo>
                  <a:pt x="175678" y="32881"/>
                </a:moveTo>
                <a:cubicBezTo>
                  <a:pt x="167771" y="27401"/>
                  <a:pt x="157515" y="0"/>
                  <a:pt x="128235" y="0"/>
                </a:cubicBezTo>
                <a:cubicBezTo>
                  <a:pt x="98955" y="0"/>
                  <a:pt x="21373" y="27401"/>
                  <a:pt x="0" y="3288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281" name="Google Shape;28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0227" y="1708025"/>
            <a:ext cx="703500" cy="28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5275" y="1563225"/>
            <a:ext cx="2267422" cy="43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1"/>
          <p:cNvSpPr/>
          <p:nvPr/>
        </p:nvSpPr>
        <p:spPr>
          <a:xfrm>
            <a:off x="5883250" y="1492775"/>
            <a:ext cx="246600" cy="375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7513" y="4270588"/>
            <a:ext cx="2775576" cy="28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70225" y="4558775"/>
            <a:ext cx="2256057" cy="28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27463" y="734369"/>
            <a:ext cx="3558174" cy="6308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1"/>
          <p:cNvCxnSpPr/>
          <p:nvPr/>
        </p:nvCxnSpPr>
        <p:spPr>
          <a:xfrm>
            <a:off x="6214200" y="1375100"/>
            <a:ext cx="1512900" cy="6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21"/>
          <p:cNvSpPr/>
          <p:nvPr/>
        </p:nvSpPr>
        <p:spPr>
          <a:xfrm>
            <a:off x="6776850" y="1438725"/>
            <a:ext cx="387600" cy="352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