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4a88d94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4a88d94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4a88d94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4a88d94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bigtriangleup：</a:t>
            </a:r>
            <a:r>
              <a:rPr lang="zh-TW"/>
              <a:t>變化量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bigtriangledown：偏導數組成的向量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element-wise multiplication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4a88d94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14a88d94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4a88d947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14a88d947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4a88d947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14a88d94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ae0de0d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ae0de0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4a88d947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4a88d947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4a88d94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4a88d94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4a88d94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4a88d94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4a88d94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4a88d9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4a88d94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4a88d94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4a88d94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4a88d94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4a88d94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4a88d94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4a88d94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4a88d94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4a88d94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4a88d94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4a88d94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4a88d94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5" Type="http://schemas.openxmlformats.org/officeDocument/2006/relationships/image" Target="../media/image88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Relationship Id="rId8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40.png"/><Relationship Id="rId9" Type="http://schemas.openxmlformats.org/officeDocument/2006/relationships/image" Target="../media/image61.png"/><Relationship Id="rId5" Type="http://schemas.openxmlformats.org/officeDocument/2006/relationships/image" Target="../media/image42.png"/><Relationship Id="rId6" Type="http://schemas.openxmlformats.org/officeDocument/2006/relationships/image" Target="../media/image35.png"/><Relationship Id="rId7" Type="http://schemas.openxmlformats.org/officeDocument/2006/relationships/image" Target="../media/image38.png"/><Relationship Id="rId8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48.png"/><Relationship Id="rId13" Type="http://schemas.openxmlformats.org/officeDocument/2006/relationships/image" Target="../media/image55.png"/><Relationship Id="rId1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Relationship Id="rId4" Type="http://schemas.openxmlformats.org/officeDocument/2006/relationships/image" Target="../media/image45.png"/><Relationship Id="rId9" Type="http://schemas.openxmlformats.org/officeDocument/2006/relationships/image" Target="../media/image44.png"/><Relationship Id="rId5" Type="http://schemas.openxmlformats.org/officeDocument/2006/relationships/image" Target="../media/image89.png"/><Relationship Id="rId6" Type="http://schemas.openxmlformats.org/officeDocument/2006/relationships/image" Target="../media/image43.png"/><Relationship Id="rId7" Type="http://schemas.openxmlformats.org/officeDocument/2006/relationships/image" Target="../media/image41.png"/><Relationship Id="rId8" Type="http://schemas.openxmlformats.org/officeDocument/2006/relationships/image" Target="../media/image7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3.png"/><Relationship Id="rId4" Type="http://schemas.openxmlformats.org/officeDocument/2006/relationships/image" Target="../media/image52.png"/><Relationship Id="rId5" Type="http://schemas.openxmlformats.org/officeDocument/2006/relationships/image" Target="../media/image62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8.png"/><Relationship Id="rId10" Type="http://schemas.openxmlformats.org/officeDocument/2006/relationships/image" Target="../media/image53.png"/><Relationship Id="rId13" Type="http://schemas.openxmlformats.org/officeDocument/2006/relationships/image" Target="../media/image68.png"/><Relationship Id="rId1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9.png"/><Relationship Id="rId4" Type="http://schemas.openxmlformats.org/officeDocument/2006/relationships/image" Target="../media/image60.png"/><Relationship Id="rId9" Type="http://schemas.openxmlformats.org/officeDocument/2006/relationships/image" Target="../media/image57.png"/><Relationship Id="rId15" Type="http://schemas.openxmlformats.org/officeDocument/2006/relationships/image" Target="../media/image7.png"/><Relationship Id="rId14" Type="http://schemas.openxmlformats.org/officeDocument/2006/relationships/image" Target="../media/image73.png"/><Relationship Id="rId17" Type="http://schemas.openxmlformats.org/officeDocument/2006/relationships/image" Target="../media/image25.png"/><Relationship Id="rId16" Type="http://schemas.openxmlformats.org/officeDocument/2006/relationships/image" Target="../media/image67.png"/><Relationship Id="rId5" Type="http://schemas.openxmlformats.org/officeDocument/2006/relationships/image" Target="../media/image64.png"/><Relationship Id="rId6" Type="http://schemas.openxmlformats.org/officeDocument/2006/relationships/image" Target="../media/image51.png"/><Relationship Id="rId7" Type="http://schemas.openxmlformats.org/officeDocument/2006/relationships/image" Target="../media/image50.png"/><Relationship Id="rId8" Type="http://schemas.openxmlformats.org/officeDocument/2006/relationships/image" Target="../media/image54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79.png"/><Relationship Id="rId11" Type="http://schemas.openxmlformats.org/officeDocument/2006/relationships/image" Target="../media/image67.png"/><Relationship Id="rId22" Type="http://schemas.openxmlformats.org/officeDocument/2006/relationships/image" Target="../media/image76.png"/><Relationship Id="rId10" Type="http://schemas.openxmlformats.org/officeDocument/2006/relationships/image" Target="../media/image7.png"/><Relationship Id="rId21" Type="http://schemas.openxmlformats.org/officeDocument/2006/relationships/image" Target="../media/image86.png"/><Relationship Id="rId13" Type="http://schemas.openxmlformats.org/officeDocument/2006/relationships/image" Target="../media/image65.png"/><Relationship Id="rId24" Type="http://schemas.openxmlformats.org/officeDocument/2006/relationships/image" Target="../media/image34.png"/><Relationship Id="rId12" Type="http://schemas.openxmlformats.org/officeDocument/2006/relationships/image" Target="../media/image69.png"/><Relationship Id="rId23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0.png"/><Relationship Id="rId4" Type="http://schemas.openxmlformats.org/officeDocument/2006/relationships/image" Target="../media/image54.png"/><Relationship Id="rId9" Type="http://schemas.openxmlformats.org/officeDocument/2006/relationships/image" Target="../media/image73.png"/><Relationship Id="rId15" Type="http://schemas.openxmlformats.org/officeDocument/2006/relationships/image" Target="../media/image72.png"/><Relationship Id="rId14" Type="http://schemas.openxmlformats.org/officeDocument/2006/relationships/image" Target="../media/image66.png"/><Relationship Id="rId17" Type="http://schemas.openxmlformats.org/officeDocument/2006/relationships/image" Target="../media/image70.png"/><Relationship Id="rId16" Type="http://schemas.openxmlformats.org/officeDocument/2006/relationships/image" Target="../media/image71.png"/><Relationship Id="rId5" Type="http://schemas.openxmlformats.org/officeDocument/2006/relationships/image" Target="../media/image57.png"/><Relationship Id="rId19" Type="http://schemas.openxmlformats.org/officeDocument/2006/relationships/image" Target="../media/image25.png"/><Relationship Id="rId6" Type="http://schemas.openxmlformats.org/officeDocument/2006/relationships/image" Target="../media/image53.png"/><Relationship Id="rId18" Type="http://schemas.openxmlformats.org/officeDocument/2006/relationships/image" Target="../media/image78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9.png"/><Relationship Id="rId4" Type="http://schemas.openxmlformats.org/officeDocument/2006/relationships/image" Target="../media/image8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80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1.png"/><Relationship Id="rId13" Type="http://schemas.openxmlformats.org/officeDocument/2006/relationships/image" Target="../media/image5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7.png"/><Relationship Id="rId4" Type="http://schemas.openxmlformats.org/officeDocument/2006/relationships/image" Target="../media/image7.png"/><Relationship Id="rId9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2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19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9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7.png"/><Relationship Id="rId4" Type="http://schemas.openxmlformats.org/officeDocument/2006/relationships/image" Target="../media/image7.png"/><Relationship Id="rId9" Type="http://schemas.openxmlformats.org/officeDocument/2006/relationships/image" Target="../media/image18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46.png"/><Relationship Id="rId5" Type="http://schemas.openxmlformats.org/officeDocument/2006/relationships/image" Target="../media/image27.png"/><Relationship Id="rId6" Type="http://schemas.openxmlformats.org/officeDocument/2006/relationships/image" Target="../media/image77.png"/><Relationship Id="rId7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86100" y="1424375"/>
            <a:ext cx="52515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Single</a:t>
            </a:r>
            <a:r>
              <a:rPr lang="zh-TW" sz="2400"/>
              <a:t> Neuron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Limitation of single Neuron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Single Layer</a:t>
            </a:r>
            <a:endParaRPr sz="2400"/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Limitaion of single Layer</a:t>
            </a:r>
            <a:endParaRPr sz="2400"/>
          </a:p>
        </p:txBody>
      </p:sp>
      <p:sp>
        <p:nvSpPr>
          <p:cNvPr id="55" name="Google Shape;55;p13"/>
          <p:cNvSpPr txBox="1"/>
          <p:nvPr/>
        </p:nvSpPr>
        <p:spPr>
          <a:xfrm>
            <a:off x="486100" y="395650"/>
            <a:ext cx="2430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Background</a:t>
            </a:r>
            <a:endParaRPr sz="3000"/>
          </a:p>
        </p:txBody>
      </p:sp>
      <p:sp>
        <p:nvSpPr>
          <p:cNvPr id="56" name="Google Shape;56;p13"/>
          <p:cNvSpPr txBox="1"/>
          <p:nvPr/>
        </p:nvSpPr>
        <p:spPr>
          <a:xfrm>
            <a:off x="7301250" y="4691875"/>
            <a:ext cx="18426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00"/>
              <a:t>Kang Wen-Wei</a:t>
            </a:r>
            <a:endParaRPr b="1" i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/>
        </p:nvSpPr>
        <p:spPr>
          <a:xfrm>
            <a:off x="683700" y="331475"/>
            <a:ext cx="29223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Second</a:t>
            </a:r>
            <a:r>
              <a:rPr lang="zh-TW" sz="2400"/>
              <a:t> Term：</a:t>
            </a:r>
            <a:endParaRPr sz="2400"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325" y="159450"/>
            <a:ext cx="835150" cy="86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1100" y="303141"/>
            <a:ext cx="650200" cy="5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/>
          <p:nvPr/>
        </p:nvSpPr>
        <p:spPr>
          <a:xfrm>
            <a:off x="3063500" y="203475"/>
            <a:ext cx="678300" cy="81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916925" y="500325"/>
            <a:ext cx="380700" cy="22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023400"/>
            <a:ext cx="836295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/>
        </p:nvSpPr>
        <p:spPr>
          <a:xfrm>
            <a:off x="7087850" y="726525"/>
            <a:ext cx="10173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Layer L</a:t>
            </a:r>
            <a:endParaRPr sz="1800"/>
          </a:p>
        </p:txBody>
      </p:sp>
      <p:sp>
        <p:nvSpPr>
          <p:cNvPr id="199" name="Google Shape;199;p22"/>
          <p:cNvSpPr txBox="1"/>
          <p:nvPr/>
        </p:nvSpPr>
        <p:spPr>
          <a:xfrm>
            <a:off x="6658300" y="4465225"/>
            <a:ext cx="949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6355" y="4404075"/>
            <a:ext cx="533400" cy="46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50012" y="4431324"/>
            <a:ext cx="678300" cy="47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86625" y="4433350"/>
            <a:ext cx="533400" cy="468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2"/>
          <p:cNvCxnSpPr>
            <a:stCxn id="201" idx="1"/>
            <a:endCxn id="204" idx="3"/>
          </p:cNvCxnSpPr>
          <p:nvPr/>
        </p:nvCxnSpPr>
        <p:spPr>
          <a:xfrm rot="10800000">
            <a:off x="3198212" y="4659421"/>
            <a:ext cx="13518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2"/>
          <p:cNvSpPr/>
          <p:nvPr/>
        </p:nvSpPr>
        <p:spPr>
          <a:xfrm>
            <a:off x="6748725" y="4442625"/>
            <a:ext cx="689700" cy="45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4544313" y="4448825"/>
            <a:ext cx="689700" cy="45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2508475" y="4433375"/>
            <a:ext cx="689700" cy="45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4827975" y="376625"/>
            <a:ext cx="1729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(Error signal)</a:t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75" y="180525"/>
            <a:ext cx="718050" cy="6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725" y="1528813"/>
            <a:ext cx="3873425" cy="18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4112" y="1018538"/>
            <a:ext cx="37242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1200" y="1083700"/>
            <a:ext cx="1091075" cy="53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/>
          <p:nvPr/>
        </p:nvSpPr>
        <p:spPr>
          <a:xfrm>
            <a:off x="3311625" y="2406013"/>
            <a:ext cx="587700" cy="80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4114225" y="2688613"/>
            <a:ext cx="633000" cy="23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 txBox="1"/>
          <p:nvPr/>
        </p:nvSpPr>
        <p:spPr>
          <a:xfrm>
            <a:off x="4826400" y="2406013"/>
            <a:ext cx="27684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Depending on the definition of cost function</a:t>
            </a:r>
            <a:endParaRPr sz="1800"/>
          </a:p>
        </p:txBody>
      </p:sp>
      <p:cxnSp>
        <p:nvCxnSpPr>
          <p:cNvPr id="219" name="Google Shape;219;p23"/>
          <p:cNvCxnSpPr/>
          <p:nvPr/>
        </p:nvCxnSpPr>
        <p:spPr>
          <a:xfrm flipH="1" rot="10800000">
            <a:off x="7458098" y="371475"/>
            <a:ext cx="13200" cy="174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3"/>
          <p:cNvCxnSpPr/>
          <p:nvPr/>
        </p:nvCxnSpPr>
        <p:spPr>
          <a:xfrm>
            <a:off x="6136438" y="2099512"/>
            <a:ext cx="2656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3"/>
          <p:cNvSpPr/>
          <p:nvPr/>
        </p:nvSpPr>
        <p:spPr>
          <a:xfrm>
            <a:off x="6486913" y="864375"/>
            <a:ext cx="2046100" cy="1181325"/>
          </a:xfrm>
          <a:custGeom>
            <a:pathLst>
              <a:path extrusionOk="0" h="47253" w="81844">
                <a:moveTo>
                  <a:pt x="0" y="47027"/>
                </a:moveTo>
                <a:cubicBezTo>
                  <a:pt x="4673" y="46273"/>
                  <a:pt x="19896" y="49438"/>
                  <a:pt x="28035" y="42505"/>
                </a:cubicBezTo>
                <a:cubicBezTo>
                  <a:pt x="36174" y="35572"/>
                  <a:pt x="39867" y="12511"/>
                  <a:pt x="48835" y="5427"/>
                </a:cubicBezTo>
                <a:cubicBezTo>
                  <a:pt x="57803" y="-1657"/>
                  <a:pt x="76343" y="905"/>
                  <a:pt x="81844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22" name="Google Shape;222;p23"/>
          <p:cNvCxnSpPr/>
          <p:nvPr/>
        </p:nvCxnSpPr>
        <p:spPr>
          <a:xfrm flipH="1" rot="10800000">
            <a:off x="7300788" y="1400975"/>
            <a:ext cx="2940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3" name="Google Shape;22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45600" y="-12"/>
            <a:ext cx="8382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02525" y="1815813"/>
            <a:ext cx="504825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3"/>
          <p:cNvCxnSpPr>
            <a:stCxn id="215" idx="3"/>
          </p:cNvCxnSpPr>
          <p:nvPr/>
        </p:nvCxnSpPr>
        <p:spPr>
          <a:xfrm>
            <a:off x="6642275" y="1353337"/>
            <a:ext cx="468300" cy="4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3"/>
          <p:cNvSpPr/>
          <p:nvPr/>
        </p:nvSpPr>
        <p:spPr>
          <a:xfrm>
            <a:off x="7110575" y="1815825"/>
            <a:ext cx="112800" cy="11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23"/>
          <p:cNvCxnSpPr/>
          <p:nvPr/>
        </p:nvCxnSpPr>
        <p:spPr>
          <a:xfrm flipH="1">
            <a:off x="6669550" y="1412375"/>
            <a:ext cx="1141800" cy="96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28" name="Google Shape;228;p23"/>
          <p:cNvPicPr preferRelativeResize="0"/>
          <p:nvPr/>
        </p:nvPicPr>
        <p:blipFill rotWithShape="1">
          <a:blip r:embed="rId9">
            <a:alphaModFix/>
          </a:blip>
          <a:srcRect b="8339" l="0" r="0" t="8347"/>
          <a:stretch/>
        </p:blipFill>
        <p:spPr>
          <a:xfrm>
            <a:off x="519600" y="3208525"/>
            <a:ext cx="4613300" cy="18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3"/>
          <p:cNvSpPr/>
          <p:nvPr/>
        </p:nvSpPr>
        <p:spPr>
          <a:xfrm>
            <a:off x="1469550" y="3526975"/>
            <a:ext cx="2351400" cy="1560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3820950" y="3375847"/>
            <a:ext cx="1548700" cy="375650"/>
          </a:xfrm>
          <a:custGeom>
            <a:pathLst>
              <a:path extrusionOk="0" h="15026" w="61948">
                <a:moveTo>
                  <a:pt x="0" y="10052"/>
                </a:moveTo>
                <a:cubicBezTo>
                  <a:pt x="5049" y="8394"/>
                  <a:pt x="19971" y="-725"/>
                  <a:pt x="30296" y="104"/>
                </a:cubicBezTo>
                <a:cubicBezTo>
                  <a:pt x="40621" y="933"/>
                  <a:pt x="56673" y="12539"/>
                  <a:pt x="61948" y="1502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1" name="Google Shape;231;p23"/>
          <p:cNvSpPr txBox="1"/>
          <p:nvPr/>
        </p:nvSpPr>
        <p:spPr>
          <a:xfrm>
            <a:off x="5200025" y="3783925"/>
            <a:ext cx="1548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element-wise multiplication</a:t>
            </a:r>
            <a:endParaRPr sz="1800"/>
          </a:p>
        </p:txBody>
      </p:sp>
      <p:sp>
        <p:nvSpPr>
          <p:cNvPr id="232" name="Google Shape;232;p23"/>
          <p:cNvSpPr/>
          <p:nvPr/>
        </p:nvSpPr>
        <p:spPr>
          <a:xfrm>
            <a:off x="6536000" y="1816436"/>
            <a:ext cx="1994675" cy="248275"/>
          </a:xfrm>
          <a:custGeom>
            <a:pathLst>
              <a:path extrusionOk="0" h="9931" w="79787">
                <a:moveTo>
                  <a:pt x="0" y="8635"/>
                </a:moveTo>
                <a:cubicBezTo>
                  <a:pt x="2007" y="8719"/>
                  <a:pt x="7277" y="9973"/>
                  <a:pt x="12044" y="9137"/>
                </a:cubicBezTo>
                <a:cubicBezTo>
                  <a:pt x="16811" y="8301"/>
                  <a:pt x="24505" y="5122"/>
                  <a:pt x="28603" y="3617"/>
                </a:cubicBezTo>
                <a:cubicBezTo>
                  <a:pt x="32701" y="2112"/>
                  <a:pt x="33203" y="-313"/>
                  <a:pt x="36632" y="105"/>
                </a:cubicBezTo>
                <a:cubicBezTo>
                  <a:pt x="40061" y="523"/>
                  <a:pt x="43992" y="4537"/>
                  <a:pt x="49177" y="6126"/>
                </a:cubicBezTo>
                <a:cubicBezTo>
                  <a:pt x="54362" y="7715"/>
                  <a:pt x="62642" y="9054"/>
                  <a:pt x="67744" y="9639"/>
                </a:cubicBezTo>
                <a:cubicBezTo>
                  <a:pt x="72846" y="10225"/>
                  <a:pt x="77780" y="9639"/>
                  <a:pt x="79787" y="963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075" y="274775"/>
            <a:ext cx="810275" cy="61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8350" y="232475"/>
            <a:ext cx="642675" cy="5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 txBox="1"/>
          <p:nvPr/>
        </p:nvSpPr>
        <p:spPr>
          <a:xfrm>
            <a:off x="101750" y="300300"/>
            <a:ext cx="32895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The relation of	  and  </a:t>
            </a:r>
            <a:endParaRPr sz="2400"/>
          </a:p>
        </p:txBody>
      </p:sp>
      <p:pic>
        <p:nvPicPr>
          <p:cNvPr id="240" name="Google Shape;240;p24"/>
          <p:cNvPicPr preferRelativeResize="0"/>
          <p:nvPr/>
        </p:nvPicPr>
        <p:blipFill rotWithShape="1">
          <a:blip r:embed="rId5">
            <a:alphaModFix/>
          </a:blip>
          <a:srcRect b="0" l="28592" r="32073" t="0"/>
          <a:stretch/>
        </p:blipFill>
        <p:spPr>
          <a:xfrm>
            <a:off x="486100" y="1070250"/>
            <a:ext cx="3289499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8713" y="796775"/>
            <a:ext cx="9144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3488" y="1223913"/>
            <a:ext cx="9048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0162" y="1631975"/>
            <a:ext cx="9715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68725" y="2401975"/>
            <a:ext cx="9144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14700" y="1660550"/>
            <a:ext cx="8667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22649" y="1608163"/>
            <a:ext cx="1714500" cy="47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24"/>
          <p:cNvCxnSpPr>
            <a:stCxn id="246" idx="3"/>
            <a:endCxn id="241" idx="1"/>
          </p:cNvCxnSpPr>
          <p:nvPr/>
        </p:nvCxnSpPr>
        <p:spPr>
          <a:xfrm flipH="1" rot="10800000">
            <a:off x="5537149" y="1011088"/>
            <a:ext cx="431700" cy="8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4"/>
          <p:cNvCxnSpPr>
            <a:stCxn id="246" idx="3"/>
            <a:endCxn id="242" idx="1"/>
          </p:cNvCxnSpPr>
          <p:nvPr/>
        </p:nvCxnSpPr>
        <p:spPr>
          <a:xfrm flipH="1" rot="10800000">
            <a:off x="5537149" y="1428688"/>
            <a:ext cx="436200" cy="4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4"/>
          <p:cNvCxnSpPr>
            <a:stCxn id="246" idx="3"/>
            <a:endCxn id="243" idx="1"/>
          </p:cNvCxnSpPr>
          <p:nvPr/>
        </p:nvCxnSpPr>
        <p:spPr>
          <a:xfrm>
            <a:off x="5537149" y="1846288"/>
            <a:ext cx="40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0" name="Google Shape;250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182362" y="2084425"/>
            <a:ext cx="3429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24"/>
          <p:cNvCxnSpPr>
            <a:stCxn id="246" idx="3"/>
            <a:endCxn id="244" idx="1"/>
          </p:cNvCxnSpPr>
          <p:nvPr/>
        </p:nvCxnSpPr>
        <p:spPr>
          <a:xfrm>
            <a:off x="5537149" y="1846288"/>
            <a:ext cx="431700" cy="7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4"/>
          <p:cNvCxnSpPr>
            <a:stCxn id="241" idx="3"/>
            <a:endCxn id="245" idx="1"/>
          </p:cNvCxnSpPr>
          <p:nvPr/>
        </p:nvCxnSpPr>
        <p:spPr>
          <a:xfrm>
            <a:off x="6883113" y="1011088"/>
            <a:ext cx="431700" cy="8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4"/>
          <p:cNvCxnSpPr>
            <a:stCxn id="242" idx="3"/>
            <a:endCxn id="245" idx="1"/>
          </p:cNvCxnSpPr>
          <p:nvPr/>
        </p:nvCxnSpPr>
        <p:spPr>
          <a:xfrm>
            <a:off x="6878363" y="1428700"/>
            <a:ext cx="436200" cy="4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4"/>
          <p:cNvCxnSpPr>
            <a:stCxn id="243" idx="3"/>
            <a:endCxn id="245" idx="1"/>
          </p:cNvCxnSpPr>
          <p:nvPr/>
        </p:nvCxnSpPr>
        <p:spPr>
          <a:xfrm>
            <a:off x="6911712" y="1846288"/>
            <a:ext cx="40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4"/>
          <p:cNvCxnSpPr>
            <a:stCxn id="244" idx="3"/>
            <a:endCxn id="245" idx="1"/>
          </p:cNvCxnSpPr>
          <p:nvPr/>
        </p:nvCxnSpPr>
        <p:spPr>
          <a:xfrm flipH="1" rot="10800000">
            <a:off x="6883125" y="1846413"/>
            <a:ext cx="431700" cy="7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6" name="Google Shape;256;p24"/>
          <p:cNvPicPr preferRelativeResize="0"/>
          <p:nvPr/>
        </p:nvPicPr>
        <p:blipFill rotWithShape="1">
          <a:blip r:embed="rId13">
            <a:alphaModFix/>
          </a:blip>
          <a:srcRect b="0" l="2061" r="2070" t="0"/>
          <a:stretch/>
        </p:blipFill>
        <p:spPr>
          <a:xfrm>
            <a:off x="4041350" y="3077275"/>
            <a:ext cx="4478950" cy="8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314" y="434375"/>
            <a:ext cx="5220925" cy="32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7311" y="1344803"/>
            <a:ext cx="1645378" cy="71722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5"/>
          <p:cNvSpPr/>
          <p:nvPr/>
        </p:nvSpPr>
        <p:spPr>
          <a:xfrm>
            <a:off x="6140125" y="1157033"/>
            <a:ext cx="563400" cy="1092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"/>
          <p:cNvSpPr/>
          <p:nvPr/>
        </p:nvSpPr>
        <p:spPr>
          <a:xfrm>
            <a:off x="5346753" y="733885"/>
            <a:ext cx="751200" cy="95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"/>
          <p:cNvSpPr/>
          <p:nvPr/>
        </p:nvSpPr>
        <p:spPr>
          <a:xfrm>
            <a:off x="5234082" y="1966229"/>
            <a:ext cx="675900" cy="53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5625" y="3820850"/>
            <a:ext cx="3162795" cy="9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5"/>
          <p:cNvSpPr/>
          <p:nvPr/>
        </p:nvSpPr>
        <p:spPr>
          <a:xfrm>
            <a:off x="4480006" y="1788350"/>
            <a:ext cx="751200" cy="952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4705320" y="2830143"/>
            <a:ext cx="563400" cy="533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4823075" y="3470450"/>
            <a:ext cx="327900" cy="350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 b="387" l="0" r="0" t="377"/>
          <a:stretch/>
        </p:blipFill>
        <p:spPr>
          <a:xfrm>
            <a:off x="4390711" y="3594304"/>
            <a:ext cx="650223" cy="494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6"/>
          <p:cNvPicPr preferRelativeResize="0"/>
          <p:nvPr/>
        </p:nvPicPr>
        <p:blipFill rotWithShape="1">
          <a:blip r:embed="rId4">
            <a:alphaModFix/>
          </a:blip>
          <a:srcRect b="0" l="1625" r="1615" t="0"/>
          <a:stretch/>
        </p:blipFill>
        <p:spPr>
          <a:xfrm>
            <a:off x="4374455" y="1729766"/>
            <a:ext cx="682735" cy="505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6"/>
          <p:cNvPicPr preferRelativeResize="0"/>
          <p:nvPr/>
        </p:nvPicPr>
        <p:blipFill rotWithShape="1">
          <a:blip r:embed="rId5">
            <a:alphaModFix/>
          </a:blip>
          <a:srcRect b="0" l="1737" r="1737" t="0"/>
          <a:stretch/>
        </p:blipFill>
        <p:spPr>
          <a:xfrm>
            <a:off x="4374455" y="2307912"/>
            <a:ext cx="682735" cy="527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6"/>
          <p:cNvPicPr preferRelativeResize="0"/>
          <p:nvPr/>
        </p:nvPicPr>
        <p:blipFill rotWithShape="1">
          <a:blip r:embed="rId6">
            <a:alphaModFix/>
          </a:blip>
          <a:srcRect b="0" l="1996" r="2006" t="0"/>
          <a:stretch/>
        </p:blipFill>
        <p:spPr>
          <a:xfrm>
            <a:off x="4385293" y="2908034"/>
            <a:ext cx="661060" cy="505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5767" y="3872913"/>
            <a:ext cx="335949" cy="318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6450" y="3848713"/>
            <a:ext cx="812779" cy="450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67692" y="3795304"/>
            <a:ext cx="812779" cy="641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23675" y="1148750"/>
            <a:ext cx="900813" cy="681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23675" y="1950168"/>
            <a:ext cx="900813" cy="669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67696" y="2739135"/>
            <a:ext cx="812779" cy="674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1250" y="418275"/>
            <a:ext cx="3700003" cy="8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679028" y="3413745"/>
            <a:ext cx="390134" cy="43974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6"/>
          <p:cNvSpPr/>
          <p:nvPr/>
        </p:nvSpPr>
        <p:spPr>
          <a:xfrm>
            <a:off x="2412504" y="3691679"/>
            <a:ext cx="682500" cy="681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26"/>
          <p:cNvCxnSpPr>
            <a:stCxn id="281" idx="1"/>
            <a:endCxn id="286" idx="6"/>
          </p:cNvCxnSpPr>
          <p:nvPr/>
        </p:nvCxnSpPr>
        <p:spPr>
          <a:xfrm flipH="1">
            <a:off x="3095075" y="1489495"/>
            <a:ext cx="2328600" cy="25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6"/>
          <p:cNvCxnSpPr>
            <a:stCxn id="282" idx="1"/>
            <a:endCxn id="286" idx="6"/>
          </p:cNvCxnSpPr>
          <p:nvPr/>
        </p:nvCxnSpPr>
        <p:spPr>
          <a:xfrm flipH="1">
            <a:off x="3095075" y="2284694"/>
            <a:ext cx="2328600" cy="17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6"/>
          <p:cNvCxnSpPr>
            <a:stCxn id="283" idx="1"/>
            <a:endCxn id="286" idx="6"/>
          </p:cNvCxnSpPr>
          <p:nvPr/>
        </p:nvCxnSpPr>
        <p:spPr>
          <a:xfrm flipH="1">
            <a:off x="3094996" y="3076440"/>
            <a:ext cx="2372700" cy="9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6"/>
          <p:cNvCxnSpPr>
            <a:stCxn id="280" idx="1"/>
            <a:endCxn id="286" idx="6"/>
          </p:cNvCxnSpPr>
          <p:nvPr/>
        </p:nvCxnSpPr>
        <p:spPr>
          <a:xfrm rot="10800000">
            <a:off x="3094992" y="4032252"/>
            <a:ext cx="2372700" cy="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26"/>
          <p:cNvSpPr txBox="1"/>
          <p:nvPr/>
        </p:nvSpPr>
        <p:spPr>
          <a:xfrm>
            <a:off x="6466050" y="2287050"/>
            <a:ext cx="261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Back</a:t>
            </a:r>
            <a:r>
              <a:rPr b="1" lang="zh-TW" sz="2400"/>
              <a:t>ward Pass</a:t>
            </a:r>
            <a:endParaRPr b="1" sz="2400"/>
          </a:p>
        </p:txBody>
      </p:sp>
      <p:pic>
        <p:nvPicPr>
          <p:cNvPr id="292" name="Google Shape;292;p2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263213" y="4526463"/>
            <a:ext cx="9810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145425" y="4531237"/>
            <a:ext cx="14573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6"/>
          <p:cNvPicPr preferRelativeResize="0"/>
          <p:nvPr/>
        </p:nvPicPr>
        <p:blipFill rotWithShape="1">
          <a:blip r:embed="rId17">
            <a:alphaModFix/>
          </a:blip>
          <a:srcRect b="0" l="0" r="22946" t="14192"/>
          <a:stretch/>
        </p:blipFill>
        <p:spPr>
          <a:xfrm>
            <a:off x="615800" y="3826725"/>
            <a:ext cx="501000" cy="49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26"/>
          <p:cNvCxnSpPr>
            <a:stCxn id="279" idx="1"/>
            <a:endCxn id="294" idx="3"/>
          </p:cNvCxnSpPr>
          <p:nvPr/>
        </p:nvCxnSpPr>
        <p:spPr>
          <a:xfrm rot="10800000">
            <a:off x="1116850" y="4074083"/>
            <a:ext cx="399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554" y="3913238"/>
            <a:ext cx="335949" cy="318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9538" y="3847276"/>
            <a:ext cx="812779" cy="450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0929" y="3772704"/>
            <a:ext cx="812779" cy="641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6912" y="1126150"/>
            <a:ext cx="900813" cy="681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66912" y="1927568"/>
            <a:ext cx="900813" cy="669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10934" y="2716535"/>
            <a:ext cx="812779" cy="674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22266" y="3391145"/>
            <a:ext cx="390134" cy="43974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7"/>
          <p:cNvSpPr/>
          <p:nvPr/>
        </p:nvSpPr>
        <p:spPr>
          <a:xfrm>
            <a:off x="3078873" y="3789611"/>
            <a:ext cx="538200" cy="566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8" name="Google Shape;308;p27"/>
          <p:cNvCxnSpPr>
            <a:stCxn id="303" idx="1"/>
            <a:endCxn id="307" idx="6"/>
          </p:cNvCxnSpPr>
          <p:nvPr/>
        </p:nvCxnSpPr>
        <p:spPr>
          <a:xfrm flipH="1">
            <a:off x="3617012" y="1466895"/>
            <a:ext cx="2649900" cy="26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7"/>
          <p:cNvCxnSpPr>
            <a:stCxn id="304" idx="1"/>
            <a:endCxn id="307" idx="6"/>
          </p:cNvCxnSpPr>
          <p:nvPr/>
        </p:nvCxnSpPr>
        <p:spPr>
          <a:xfrm flipH="1">
            <a:off x="3617012" y="2262094"/>
            <a:ext cx="2649900" cy="18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7"/>
          <p:cNvCxnSpPr>
            <a:stCxn id="305" idx="1"/>
            <a:endCxn id="307" idx="6"/>
          </p:cNvCxnSpPr>
          <p:nvPr/>
        </p:nvCxnSpPr>
        <p:spPr>
          <a:xfrm flipH="1">
            <a:off x="3616934" y="3053840"/>
            <a:ext cx="2694000" cy="10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7"/>
          <p:cNvCxnSpPr>
            <a:stCxn id="302" idx="1"/>
            <a:endCxn id="307" idx="6"/>
          </p:cNvCxnSpPr>
          <p:nvPr/>
        </p:nvCxnSpPr>
        <p:spPr>
          <a:xfrm rot="10800000">
            <a:off x="3616929" y="4072652"/>
            <a:ext cx="26940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2" name="Google Shape;312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43000" y="4566788"/>
            <a:ext cx="9810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88663" y="4508637"/>
            <a:ext cx="145732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7"/>
          <p:cNvSpPr/>
          <p:nvPr/>
        </p:nvSpPr>
        <p:spPr>
          <a:xfrm>
            <a:off x="3078873" y="2796736"/>
            <a:ext cx="538200" cy="566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3078873" y="2056474"/>
            <a:ext cx="538200" cy="566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3078873" y="1316199"/>
            <a:ext cx="538200" cy="566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81150" y="1432550"/>
            <a:ext cx="3048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90800" y="2177588"/>
            <a:ext cx="3143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200338" y="2913088"/>
            <a:ext cx="2952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128276" y="1341725"/>
            <a:ext cx="812800" cy="436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133100" y="2098687"/>
            <a:ext cx="812800" cy="48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137875" y="2870250"/>
            <a:ext cx="812800" cy="52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162088" y="3385725"/>
            <a:ext cx="3429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p27"/>
          <p:cNvCxnSpPr>
            <a:stCxn id="303" idx="1"/>
            <a:endCxn id="316" idx="6"/>
          </p:cNvCxnSpPr>
          <p:nvPr/>
        </p:nvCxnSpPr>
        <p:spPr>
          <a:xfrm flipH="1">
            <a:off x="3617012" y="1466895"/>
            <a:ext cx="2649900" cy="1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27"/>
          <p:cNvCxnSpPr>
            <a:stCxn id="303" idx="1"/>
            <a:endCxn id="315" idx="6"/>
          </p:cNvCxnSpPr>
          <p:nvPr/>
        </p:nvCxnSpPr>
        <p:spPr>
          <a:xfrm flipH="1">
            <a:off x="3617012" y="1466895"/>
            <a:ext cx="2649900" cy="8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27"/>
          <p:cNvCxnSpPr>
            <a:stCxn id="303" idx="1"/>
            <a:endCxn id="314" idx="6"/>
          </p:cNvCxnSpPr>
          <p:nvPr/>
        </p:nvCxnSpPr>
        <p:spPr>
          <a:xfrm flipH="1">
            <a:off x="3617012" y="1466895"/>
            <a:ext cx="2649900" cy="16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27"/>
          <p:cNvCxnSpPr>
            <a:stCxn id="304" idx="1"/>
            <a:endCxn id="316" idx="6"/>
          </p:cNvCxnSpPr>
          <p:nvPr/>
        </p:nvCxnSpPr>
        <p:spPr>
          <a:xfrm rot="10800000">
            <a:off x="3617012" y="1599394"/>
            <a:ext cx="26499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27"/>
          <p:cNvCxnSpPr>
            <a:stCxn id="304" idx="1"/>
            <a:endCxn id="315" idx="6"/>
          </p:cNvCxnSpPr>
          <p:nvPr/>
        </p:nvCxnSpPr>
        <p:spPr>
          <a:xfrm flipH="1">
            <a:off x="3617012" y="2262094"/>
            <a:ext cx="2649900" cy="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7"/>
          <p:cNvCxnSpPr>
            <a:stCxn id="304" idx="1"/>
            <a:endCxn id="314" idx="6"/>
          </p:cNvCxnSpPr>
          <p:nvPr/>
        </p:nvCxnSpPr>
        <p:spPr>
          <a:xfrm flipH="1">
            <a:off x="3617012" y="2262094"/>
            <a:ext cx="2649900" cy="8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27"/>
          <p:cNvCxnSpPr>
            <a:stCxn id="305" idx="1"/>
            <a:endCxn id="316" idx="6"/>
          </p:cNvCxnSpPr>
          <p:nvPr/>
        </p:nvCxnSpPr>
        <p:spPr>
          <a:xfrm rot="10800000">
            <a:off x="3616934" y="1599140"/>
            <a:ext cx="2694000" cy="14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27"/>
          <p:cNvCxnSpPr>
            <a:stCxn id="305" idx="1"/>
            <a:endCxn id="315" idx="6"/>
          </p:cNvCxnSpPr>
          <p:nvPr/>
        </p:nvCxnSpPr>
        <p:spPr>
          <a:xfrm rot="10800000">
            <a:off x="3616934" y="2339540"/>
            <a:ext cx="2694000" cy="7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27"/>
          <p:cNvCxnSpPr>
            <a:stCxn id="305" idx="1"/>
            <a:endCxn id="314" idx="6"/>
          </p:cNvCxnSpPr>
          <p:nvPr/>
        </p:nvCxnSpPr>
        <p:spPr>
          <a:xfrm flipH="1">
            <a:off x="3616934" y="3053840"/>
            <a:ext cx="26940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27"/>
          <p:cNvCxnSpPr>
            <a:stCxn id="302" idx="1"/>
            <a:endCxn id="316" idx="6"/>
          </p:cNvCxnSpPr>
          <p:nvPr/>
        </p:nvCxnSpPr>
        <p:spPr>
          <a:xfrm rot="10800000">
            <a:off x="3616929" y="1599152"/>
            <a:ext cx="2694000" cy="24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27"/>
          <p:cNvCxnSpPr>
            <a:stCxn id="302" idx="1"/>
            <a:endCxn id="315" idx="6"/>
          </p:cNvCxnSpPr>
          <p:nvPr/>
        </p:nvCxnSpPr>
        <p:spPr>
          <a:xfrm rot="10800000">
            <a:off x="3616929" y="2339552"/>
            <a:ext cx="2694000" cy="17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27"/>
          <p:cNvCxnSpPr>
            <a:stCxn id="302" idx="1"/>
            <a:endCxn id="314" idx="6"/>
          </p:cNvCxnSpPr>
          <p:nvPr/>
        </p:nvCxnSpPr>
        <p:spPr>
          <a:xfrm rot="10800000">
            <a:off x="3616929" y="3079652"/>
            <a:ext cx="2694000" cy="10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6" name="Google Shape;336;p27"/>
          <p:cNvPicPr preferRelativeResize="0"/>
          <p:nvPr/>
        </p:nvPicPr>
        <p:blipFill rotWithShape="1">
          <a:blip r:embed="rId19">
            <a:alphaModFix/>
          </a:blip>
          <a:srcRect b="0" l="0" r="22946" t="14192"/>
          <a:stretch/>
        </p:blipFill>
        <p:spPr>
          <a:xfrm>
            <a:off x="1270513" y="3825275"/>
            <a:ext cx="501000" cy="4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230900" y="307375"/>
            <a:ext cx="4205250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426589" y="1466888"/>
            <a:ext cx="390125" cy="421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426589" y="2190789"/>
            <a:ext cx="390125" cy="444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7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426588" y="2937225"/>
            <a:ext cx="390125" cy="512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7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354963" y="4464950"/>
            <a:ext cx="533400" cy="468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7"/>
          <p:cNvSpPr/>
          <p:nvPr/>
        </p:nvSpPr>
        <p:spPr>
          <a:xfrm>
            <a:off x="1277400" y="1379125"/>
            <a:ext cx="610800" cy="3129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6330450" y="1096525"/>
            <a:ext cx="812700" cy="3259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 txBox="1"/>
          <p:nvPr/>
        </p:nvSpPr>
        <p:spPr>
          <a:xfrm>
            <a:off x="5988675" y="374225"/>
            <a:ext cx="261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Backward Pass</a:t>
            </a:r>
            <a:endParaRPr b="1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750" y="258650"/>
            <a:ext cx="4205250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904" y="1143129"/>
            <a:ext cx="7562200" cy="2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725" y="139404"/>
            <a:ext cx="3177300" cy="103023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9"/>
          <p:cNvSpPr/>
          <p:nvPr/>
        </p:nvSpPr>
        <p:spPr>
          <a:xfrm>
            <a:off x="4063158" y="145392"/>
            <a:ext cx="704400" cy="103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9"/>
          <p:cNvSpPr/>
          <p:nvPr/>
        </p:nvSpPr>
        <p:spPr>
          <a:xfrm>
            <a:off x="4876775" y="139404"/>
            <a:ext cx="704400" cy="103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0623" y="2131425"/>
            <a:ext cx="1677444" cy="864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5000" y="3194075"/>
            <a:ext cx="3259700" cy="19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4675" y="2822292"/>
            <a:ext cx="3053825" cy="232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8038" y="2197646"/>
            <a:ext cx="704400" cy="6246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2" name="Google Shape;362;p29"/>
          <p:cNvCxnSpPr>
            <a:stCxn id="356" idx="2"/>
            <a:endCxn id="363" idx="0"/>
          </p:cNvCxnSpPr>
          <p:nvPr/>
        </p:nvCxnSpPr>
        <p:spPr>
          <a:xfrm flipH="1">
            <a:off x="2884758" y="1175592"/>
            <a:ext cx="1530600" cy="5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9"/>
          <p:cNvCxnSpPr>
            <a:stCxn id="357" idx="2"/>
            <a:endCxn id="365" idx="0"/>
          </p:cNvCxnSpPr>
          <p:nvPr/>
        </p:nvCxnSpPr>
        <p:spPr>
          <a:xfrm>
            <a:off x="5228975" y="1169604"/>
            <a:ext cx="1203300" cy="5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29"/>
          <p:cNvSpPr txBox="1"/>
          <p:nvPr/>
        </p:nvSpPr>
        <p:spPr>
          <a:xfrm>
            <a:off x="1963550" y="1732725"/>
            <a:ext cx="1842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Forward Pass</a:t>
            </a:r>
            <a:endParaRPr b="1" sz="1800"/>
          </a:p>
        </p:txBody>
      </p:sp>
      <p:sp>
        <p:nvSpPr>
          <p:cNvPr id="365" name="Google Shape;365;p29"/>
          <p:cNvSpPr txBox="1"/>
          <p:nvPr/>
        </p:nvSpPr>
        <p:spPr>
          <a:xfrm>
            <a:off x="5482650" y="1732725"/>
            <a:ext cx="18990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Backward Pass</a:t>
            </a:r>
            <a:endParaRPr b="1" sz="1800"/>
          </a:p>
        </p:txBody>
      </p:sp>
      <p:sp>
        <p:nvSpPr>
          <p:cNvPr id="366" name="Google Shape;366;p29"/>
          <p:cNvSpPr/>
          <p:nvPr/>
        </p:nvSpPr>
        <p:spPr>
          <a:xfrm>
            <a:off x="1673050" y="1842625"/>
            <a:ext cx="2634000" cy="330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" name="Google Shape;367;p29"/>
          <p:cNvCxnSpPr/>
          <p:nvPr/>
        </p:nvCxnSpPr>
        <p:spPr>
          <a:xfrm>
            <a:off x="1695650" y="2995675"/>
            <a:ext cx="2600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29"/>
          <p:cNvSpPr/>
          <p:nvPr/>
        </p:nvSpPr>
        <p:spPr>
          <a:xfrm>
            <a:off x="5173251" y="1732700"/>
            <a:ext cx="2785200" cy="330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9" name="Google Shape;369;p29"/>
          <p:cNvCxnSpPr/>
          <p:nvPr/>
        </p:nvCxnSpPr>
        <p:spPr>
          <a:xfrm>
            <a:off x="5195838" y="2885750"/>
            <a:ext cx="2751300" cy="19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29"/>
          <p:cNvSpPr/>
          <p:nvPr/>
        </p:nvSpPr>
        <p:spPr>
          <a:xfrm>
            <a:off x="2577400" y="192175"/>
            <a:ext cx="791400" cy="9834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1853925" y="599125"/>
            <a:ext cx="5538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"/>
          <p:cNvSpPr txBox="1"/>
          <p:nvPr/>
        </p:nvSpPr>
        <p:spPr>
          <a:xfrm>
            <a:off x="679750" y="484525"/>
            <a:ext cx="1203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Gradient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940900" y="2702000"/>
            <a:ext cx="3262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Gradient Descent</a:t>
            </a:r>
            <a:endParaRPr sz="3000"/>
          </a:p>
        </p:txBody>
      </p:sp>
      <p:sp>
        <p:nvSpPr>
          <p:cNvPr id="62" name="Google Shape;62;p14"/>
          <p:cNvSpPr/>
          <p:nvPr/>
        </p:nvSpPr>
        <p:spPr>
          <a:xfrm>
            <a:off x="4419450" y="2210000"/>
            <a:ext cx="305100" cy="474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243750" y="1543100"/>
            <a:ext cx="26565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Cost Function</a:t>
            </a:r>
            <a:endParaRPr sz="3000"/>
          </a:p>
        </p:txBody>
      </p:sp>
      <p:sp>
        <p:nvSpPr>
          <p:cNvPr id="64" name="Google Shape;64;p14"/>
          <p:cNvSpPr/>
          <p:nvPr/>
        </p:nvSpPr>
        <p:spPr>
          <a:xfrm>
            <a:off x="4419450" y="1136025"/>
            <a:ext cx="305100" cy="474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763350" y="384200"/>
            <a:ext cx="16173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Notation</a:t>
            </a:r>
            <a:endParaRPr sz="3000"/>
          </a:p>
        </p:txBody>
      </p:sp>
      <p:sp>
        <p:nvSpPr>
          <p:cNvPr id="66" name="Google Shape;66;p14"/>
          <p:cNvSpPr/>
          <p:nvPr/>
        </p:nvSpPr>
        <p:spPr>
          <a:xfrm>
            <a:off x="4419450" y="3368900"/>
            <a:ext cx="305100" cy="474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940900" y="3860900"/>
            <a:ext cx="3262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Back propagation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50" y="751500"/>
            <a:ext cx="4638675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275" y="360975"/>
            <a:ext cx="9810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100" y="370500"/>
            <a:ext cx="14097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8025" y="994975"/>
            <a:ext cx="720375" cy="7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7">
            <a:alphaModFix/>
          </a:blip>
          <a:srcRect b="0" l="18130" r="29499" t="0"/>
          <a:stretch/>
        </p:blipFill>
        <p:spPr>
          <a:xfrm>
            <a:off x="3473850" y="3441150"/>
            <a:ext cx="274775" cy="4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8">
            <a:alphaModFix/>
          </a:blip>
          <a:srcRect b="0" l="0" r="17108" t="0"/>
          <a:stretch/>
        </p:blipFill>
        <p:spPr>
          <a:xfrm>
            <a:off x="5874502" y="3553000"/>
            <a:ext cx="720375" cy="800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9">
            <a:alphaModFix/>
          </a:blip>
          <a:srcRect b="0" l="0" r="2562" t="0"/>
          <a:stretch/>
        </p:blipFill>
        <p:spPr>
          <a:xfrm>
            <a:off x="3473850" y="1465200"/>
            <a:ext cx="3619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73850" y="2253350"/>
            <a:ext cx="36195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5"/>
          <p:cNvCxnSpPr/>
          <p:nvPr/>
        </p:nvCxnSpPr>
        <p:spPr>
          <a:xfrm flipH="1">
            <a:off x="6450150" y="2131275"/>
            <a:ext cx="474900" cy="12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5050" y="1865250"/>
            <a:ext cx="981075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5"/>
          <p:cNvCxnSpPr/>
          <p:nvPr/>
        </p:nvCxnSpPr>
        <p:spPr>
          <a:xfrm flipH="1">
            <a:off x="6459225" y="3639350"/>
            <a:ext cx="474900" cy="12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4125" y="3373325"/>
            <a:ext cx="981075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5"/>
          <p:cNvCxnSpPr/>
          <p:nvPr/>
        </p:nvCxnSpPr>
        <p:spPr>
          <a:xfrm flipH="1">
            <a:off x="6015500" y="999125"/>
            <a:ext cx="474900" cy="12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5" name="Google Shape;85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18100" y="761678"/>
            <a:ext cx="2277455" cy="37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5"/>
          <p:cNvCxnSpPr/>
          <p:nvPr/>
        </p:nvCxnSpPr>
        <p:spPr>
          <a:xfrm rot="10800000">
            <a:off x="6444800" y="2672700"/>
            <a:ext cx="484800" cy="1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7" name="Google Shape;87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64350" y="4222075"/>
            <a:ext cx="1257300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5"/>
          <p:cNvCxnSpPr/>
          <p:nvPr/>
        </p:nvCxnSpPr>
        <p:spPr>
          <a:xfrm rot="10800000">
            <a:off x="6454275" y="4222075"/>
            <a:ext cx="484800" cy="1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9" name="Google Shape;89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874500" y="2157858"/>
            <a:ext cx="570300" cy="610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96013" y="2619288"/>
            <a:ext cx="125730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775" y="347525"/>
            <a:ext cx="6134450" cy="200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5150" y="2880000"/>
            <a:ext cx="2153700" cy="15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154750" y="169575"/>
            <a:ext cx="25980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Cost Function</a:t>
            </a:r>
            <a:endParaRPr sz="300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38" y="520025"/>
            <a:ext cx="36385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941" y="3049575"/>
            <a:ext cx="4234100" cy="59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7"/>
          <p:cNvCxnSpPr/>
          <p:nvPr/>
        </p:nvCxnSpPr>
        <p:spPr>
          <a:xfrm flipH="1" rot="10800000">
            <a:off x="4024363" y="1096575"/>
            <a:ext cx="260100" cy="38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7"/>
          <p:cNvSpPr txBox="1"/>
          <p:nvPr/>
        </p:nvSpPr>
        <p:spPr>
          <a:xfrm>
            <a:off x="3504463" y="1390425"/>
            <a:ext cx="780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Input</a:t>
            </a:r>
            <a:endParaRPr sz="1800"/>
          </a:p>
        </p:txBody>
      </p:sp>
      <p:cxnSp>
        <p:nvCxnSpPr>
          <p:cNvPr id="106" name="Google Shape;106;p17"/>
          <p:cNvCxnSpPr/>
          <p:nvPr/>
        </p:nvCxnSpPr>
        <p:spPr>
          <a:xfrm rot="10800000">
            <a:off x="4731863" y="1092375"/>
            <a:ext cx="309900" cy="39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7"/>
          <p:cNvSpPr txBox="1"/>
          <p:nvPr/>
        </p:nvSpPr>
        <p:spPr>
          <a:xfrm>
            <a:off x="4731863" y="1390425"/>
            <a:ext cx="9090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Ac</a:t>
            </a:r>
            <a:r>
              <a:rPr lang="zh-TW" sz="1800"/>
              <a:t>tua</a:t>
            </a:r>
            <a:r>
              <a:rPr lang="zh-TW" sz="1800"/>
              <a:t>l</a:t>
            </a:r>
            <a:endParaRPr sz="1800"/>
          </a:p>
        </p:txBody>
      </p:sp>
      <p:sp>
        <p:nvSpPr>
          <p:cNvPr id="108" name="Google Shape;108;p17"/>
          <p:cNvSpPr txBox="1"/>
          <p:nvPr/>
        </p:nvSpPr>
        <p:spPr>
          <a:xfrm>
            <a:off x="3572175" y="4182625"/>
            <a:ext cx="15600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Minimize</a:t>
            </a:r>
            <a:endParaRPr b="1" sz="2400"/>
          </a:p>
        </p:txBody>
      </p:sp>
      <p:sp>
        <p:nvSpPr>
          <p:cNvPr id="109" name="Google Shape;109;p17"/>
          <p:cNvSpPr/>
          <p:nvPr/>
        </p:nvSpPr>
        <p:spPr>
          <a:xfrm>
            <a:off x="4197225" y="3721950"/>
            <a:ext cx="309900" cy="384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6775" y="2046138"/>
            <a:ext cx="721042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38" y="1044698"/>
            <a:ext cx="829364" cy="432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0772" y="4173522"/>
            <a:ext cx="435948" cy="3820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8"/>
          <p:cNvCxnSpPr/>
          <p:nvPr/>
        </p:nvCxnSpPr>
        <p:spPr>
          <a:xfrm rot="10800000">
            <a:off x="1038527" y="1476886"/>
            <a:ext cx="0" cy="2917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8"/>
          <p:cNvCxnSpPr/>
          <p:nvPr/>
        </p:nvCxnSpPr>
        <p:spPr>
          <a:xfrm flipH="1" rot="10800000">
            <a:off x="1038527" y="4356886"/>
            <a:ext cx="4909200" cy="37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8"/>
          <p:cNvSpPr/>
          <p:nvPr/>
        </p:nvSpPr>
        <p:spPr>
          <a:xfrm>
            <a:off x="1226702" y="2518813"/>
            <a:ext cx="4249615" cy="1637325"/>
          </a:xfrm>
          <a:custGeom>
            <a:pathLst>
              <a:path extrusionOk="0" h="63852" w="152275">
                <a:moveTo>
                  <a:pt x="0" y="0"/>
                </a:moveTo>
                <a:cubicBezTo>
                  <a:pt x="1055" y="5878"/>
                  <a:pt x="-1657" y="25398"/>
                  <a:pt x="6331" y="35270"/>
                </a:cubicBezTo>
                <a:cubicBezTo>
                  <a:pt x="14320" y="45143"/>
                  <a:pt x="31502" y="58406"/>
                  <a:pt x="47931" y="59235"/>
                </a:cubicBezTo>
                <a:cubicBezTo>
                  <a:pt x="64360" y="60064"/>
                  <a:pt x="87873" y="39641"/>
                  <a:pt x="104905" y="40244"/>
                </a:cubicBezTo>
                <a:cubicBezTo>
                  <a:pt x="121937" y="40847"/>
                  <a:pt x="143566" y="59688"/>
                  <a:pt x="150122" y="62853"/>
                </a:cubicBezTo>
                <a:cubicBezTo>
                  <a:pt x="156679" y="66018"/>
                  <a:pt x="145224" y="59838"/>
                  <a:pt x="144244" y="59235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20" name="Google Shape;120;p18"/>
          <p:cNvCxnSpPr/>
          <p:nvPr/>
        </p:nvCxnSpPr>
        <p:spPr>
          <a:xfrm>
            <a:off x="1365487" y="3368535"/>
            <a:ext cx="0" cy="10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1" name="Google Shape;1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2830" y="4473771"/>
            <a:ext cx="425315" cy="402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9519" y="4473771"/>
            <a:ext cx="457213" cy="3418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8"/>
          <p:cNvCxnSpPr/>
          <p:nvPr/>
        </p:nvCxnSpPr>
        <p:spPr>
          <a:xfrm flipH="1">
            <a:off x="1908140" y="3881624"/>
            <a:ext cx="12600" cy="5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/>
          <p:nvPr/>
        </p:nvCxnSpPr>
        <p:spPr>
          <a:xfrm>
            <a:off x="1428586" y="3320825"/>
            <a:ext cx="580500" cy="4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8"/>
          <p:cNvCxnSpPr/>
          <p:nvPr/>
        </p:nvCxnSpPr>
        <p:spPr>
          <a:xfrm>
            <a:off x="2576936" y="4096396"/>
            <a:ext cx="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6" name="Google Shape;12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9945" y="1369838"/>
            <a:ext cx="2995343" cy="67313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1270880" y="3134420"/>
            <a:ext cx="189300" cy="1671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293500" y="132425"/>
            <a:ext cx="40248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Gradient Descent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(The Simplest optimization)</a:t>
            </a:r>
            <a:endParaRPr sz="2400"/>
          </a:p>
        </p:txBody>
      </p:sp>
      <p:sp>
        <p:nvSpPr>
          <p:cNvPr id="129" name="Google Shape;129;p18"/>
          <p:cNvSpPr txBox="1"/>
          <p:nvPr/>
        </p:nvSpPr>
        <p:spPr>
          <a:xfrm>
            <a:off x="4910800" y="314975"/>
            <a:ext cx="32559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Randomly start at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Compute Gradient at  </a:t>
            </a:r>
            <a:r>
              <a:rPr lang="zh-TW"/>
              <a:t> 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8">
            <a:alphaModFix/>
          </a:blip>
          <a:srcRect b="10281" l="15052" r="0" t="0"/>
          <a:stretch/>
        </p:blipFill>
        <p:spPr>
          <a:xfrm>
            <a:off x="6870188" y="371325"/>
            <a:ext cx="341425" cy="3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8">
            <a:alphaModFix/>
          </a:blip>
          <a:srcRect b="10281" l="15052" r="0" t="0"/>
          <a:stretch/>
        </p:blipFill>
        <p:spPr>
          <a:xfrm>
            <a:off x="7211613" y="909050"/>
            <a:ext cx="341425" cy="34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/>
          <p:nvPr/>
        </p:nvSpPr>
        <p:spPr>
          <a:xfrm>
            <a:off x="4453600" y="508000"/>
            <a:ext cx="457200" cy="536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4453600" y="1194375"/>
            <a:ext cx="457200" cy="536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5019150" y="2520875"/>
            <a:ext cx="13791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5664500" y="2167925"/>
            <a:ext cx="2995200" cy="15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Converagence condition：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Interation times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Min Cost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Gradient ≈ 0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...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18"/>
          <p:cNvSpPr/>
          <p:nvPr/>
        </p:nvSpPr>
        <p:spPr>
          <a:xfrm>
            <a:off x="2482280" y="3881620"/>
            <a:ext cx="189300" cy="1671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3398480" y="3536520"/>
            <a:ext cx="189300" cy="1671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18"/>
          <p:cNvCxnSpPr/>
          <p:nvPr/>
        </p:nvCxnSpPr>
        <p:spPr>
          <a:xfrm flipH="1">
            <a:off x="2735175" y="3635325"/>
            <a:ext cx="599700" cy="2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486075" y="316500"/>
            <a:ext cx="17523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Chain rule</a:t>
            </a:r>
            <a:endParaRPr sz="2400"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800" y="413363"/>
            <a:ext cx="23050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5888" y="1264913"/>
            <a:ext cx="2371725" cy="361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19"/>
          <p:cNvCxnSpPr/>
          <p:nvPr/>
        </p:nvCxnSpPr>
        <p:spPr>
          <a:xfrm flipH="1" rot="10800000">
            <a:off x="2702800" y="1661750"/>
            <a:ext cx="463500" cy="5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9"/>
          <p:cNvSpPr txBox="1"/>
          <p:nvPr/>
        </p:nvSpPr>
        <p:spPr>
          <a:xfrm>
            <a:off x="1538500" y="2227925"/>
            <a:ext cx="16278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Independent Variable 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 rot="10800000">
            <a:off x="5007850" y="1658300"/>
            <a:ext cx="650700" cy="5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9"/>
          <p:cNvSpPr txBox="1"/>
          <p:nvPr/>
        </p:nvSpPr>
        <p:spPr>
          <a:xfrm>
            <a:off x="5187625" y="2255700"/>
            <a:ext cx="13515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Dependent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Variable</a:t>
            </a:r>
            <a:endParaRPr sz="1800"/>
          </a:p>
        </p:txBody>
      </p:sp>
      <p:cxnSp>
        <p:nvCxnSpPr>
          <p:cNvPr id="150" name="Google Shape;150;p19"/>
          <p:cNvCxnSpPr/>
          <p:nvPr/>
        </p:nvCxnSpPr>
        <p:spPr>
          <a:xfrm flipH="1" rot="10800000">
            <a:off x="3931825" y="1626863"/>
            <a:ext cx="22200" cy="7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9"/>
          <p:cNvSpPr txBox="1"/>
          <p:nvPr/>
        </p:nvSpPr>
        <p:spPr>
          <a:xfrm>
            <a:off x="3375963" y="2340275"/>
            <a:ext cx="1251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Mediator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Variable</a:t>
            </a:r>
            <a:endParaRPr sz="1800"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2950" y="3415400"/>
            <a:ext cx="1859936" cy="7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218225" y="121725"/>
            <a:ext cx="29730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Backpropagation</a:t>
            </a:r>
            <a:endParaRPr sz="2400"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00" y="1203675"/>
            <a:ext cx="4638675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3925" y="813150"/>
            <a:ext cx="9810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750" y="822675"/>
            <a:ext cx="14097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 rotWithShape="1">
          <a:blip r:embed="rId6">
            <a:alphaModFix/>
          </a:blip>
          <a:srcRect b="0" l="18130" r="29499" t="0"/>
          <a:stretch/>
        </p:blipFill>
        <p:spPr>
          <a:xfrm>
            <a:off x="3349500" y="3893325"/>
            <a:ext cx="274775" cy="4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 rotWithShape="1">
          <a:blip r:embed="rId7">
            <a:alphaModFix/>
          </a:blip>
          <a:srcRect b="0" l="0" r="2562" t="0"/>
          <a:stretch/>
        </p:blipFill>
        <p:spPr>
          <a:xfrm>
            <a:off x="3349500" y="1917375"/>
            <a:ext cx="3619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49500" y="2705525"/>
            <a:ext cx="3619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85125" y="241874"/>
            <a:ext cx="1226700" cy="1288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0875" y="1529950"/>
            <a:ext cx="37814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03375" y="2332463"/>
            <a:ext cx="2295060" cy="7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/>
          <p:nvPr/>
        </p:nvSpPr>
        <p:spPr>
          <a:xfrm>
            <a:off x="6443525" y="2337063"/>
            <a:ext cx="508800" cy="79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7031225" y="2332463"/>
            <a:ext cx="508800" cy="79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20"/>
          <p:cNvCxnSpPr>
            <a:endCxn id="167" idx="2"/>
          </p:cNvCxnSpPr>
          <p:nvPr/>
        </p:nvCxnSpPr>
        <p:spPr>
          <a:xfrm flipH="1" rot="10800000">
            <a:off x="6285125" y="3128463"/>
            <a:ext cx="41280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0"/>
          <p:cNvSpPr txBox="1"/>
          <p:nvPr/>
        </p:nvSpPr>
        <p:spPr>
          <a:xfrm>
            <a:off x="5471225" y="3640975"/>
            <a:ext cx="12267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First Term</a:t>
            </a:r>
            <a:endParaRPr sz="1800"/>
          </a:p>
        </p:txBody>
      </p:sp>
      <p:cxnSp>
        <p:nvCxnSpPr>
          <p:cNvPr id="171" name="Google Shape;171;p20"/>
          <p:cNvCxnSpPr/>
          <p:nvPr/>
        </p:nvCxnSpPr>
        <p:spPr>
          <a:xfrm rot="10800000">
            <a:off x="7274525" y="3128475"/>
            <a:ext cx="480300" cy="5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0"/>
          <p:cNvSpPr txBox="1"/>
          <p:nvPr/>
        </p:nvSpPr>
        <p:spPr>
          <a:xfrm>
            <a:off x="7093175" y="3640975"/>
            <a:ext cx="1577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Second</a:t>
            </a:r>
            <a:r>
              <a:rPr lang="zh-TW" sz="1800"/>
              <a:t> Term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450" y="130388"/>
            <a:ext cx="774550" cy="117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5687" y="2807614"/>
            <a:ext cx="2826024" cy="56953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/>
          <p:nvPr/>
        </p:nvSpPr>
        <p:spPr>
          <a:xfrm>
            <a:off x="594500" y="1670516"/>
            <a:ext cx="2509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Input layer to layer 1：</a:t>
            </a:r>
            <a:endParaRPr sz="1800"/>
          </a:p>
        </p:txBody>
      </p:sp>
      <p:sp>
        <p:nvSpPr>
          <p:cNvPr id="180" name="Google Shape;180;p21"/>
          <p:cNvSpPr txBox="1"/>
          <p:nvPr/>
        </p:nvSpPr>
        <p:spPr>
          <a:xfrm>
            <a:off x="649812" y="2848592"/>
            <a:ext cx="2323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Layer l-1 </a:t>
            </a:r>
            <a:r>
              <a:rPr lang="zh-TW" sz="1800"/>
              <a:t>to layer l：</a:t>
            </a:r>
            <a:endParaRPr sz="1800"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6237" y="1601077"/>
            <a:ext cx="2654299" cy="626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8812" y="2714313"/>
            <a:ext cx="1546963" cy="756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0252" y="1536250"/>
            <a:ext cx="1453500" cy="75613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/>
          <p:nvPr/>
        </p:nvSpPr>
        <p:spPr>
          <a:xfrm>
            <a:off x="5822074" y="1772734"/>
            <a:ext cx="576600" cy="28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5803087" y="2950811"/>
            <a:ext cx="576600" cy="28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649800" y="354100"/>
            <a:ext cx="21477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First Term：</a:t>
            </a:r>
            <a:endParaRPr sz="2400"/>
          </a:p>
        </p:txBody>
      </p:sp>
      <p:sp>
        <p:nvSpPr>
          <p:cNvPr id="187" name="Google Shape;187;p21"/>
          <p:cNvSpPr txBox="1"/>
          <p:nvPr/>
        </p:nvSpPr>
        <p:spPr>
          <a:xfrm>
            <a:off x="2973000" y="4114825"/>
            <a:ext cx="219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Forward Pass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