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75168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922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9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bigtriangleup：變化量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bigtriangledown：偏導數組成的向量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element-wise multiplication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59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3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48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1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3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284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8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84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4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3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0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22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159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685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0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51.png"/><Relationship Id="rId15" Type="http://schemas.openxmlformats.org/officeDocument/2006/relationships/image" Target="../media/image2.png"/><Relationship Id="rId16" Type="http://schemas.openxmlformats.org/officeDocument/2006/relationships/image" Target="../media/image67.png"/><Relationship Id="rId17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37.png"/><Relationship Id="rId10" Type="http://schemas.openxmlformats.org/officeDocument/2006/relationships/image" Target="../media/image2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33.png"/><Relationship Id="rId19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4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86100" y="1424375"/>
            <a:ext cx="52515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Single Neuron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Limitation of single Neuron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Single Layer</a:t>
            </a:r>
            <a:endParaRPr sz="2400"/>
          </a:p>
          <a:p>
            <a: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Limitaion of single Layer</a:t>
            </a:r>
            <a:endParaRPr sz="2400"/>
          </a:p>
        </p:txBody>
      </p:sp>
      <p:sp>
        <p:nvSpPr>
          <p:cNvPr id="55" name="Shape 55"/>
          <p:cNvSpPr txBox="1"/>
          <p:nvPr/>
        </p:nvSpPr>
        <p:spPr>
          <a:xfrm>
            <a:off x="486100" y="395650"/>
            <a:ext cx="24306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Background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683700" y="331475"/>
            <a:ext cx="29223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Second Term：</a:t>
            </a:r>
            <a:endParaRPr sz="2400"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25" y="159450"/>
            <a:ext cx="835150" cy="8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100" y="303141"/>
            <a:ext cx="650200" cy="5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3063500" y="203475"/>
            <a:ext cx="678300" cy="81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3916925" y="500325"/>
            <a:ext cx="380700" cy="22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23400"/>
            <a:ext cx="83629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7087850" y="726525"/>
            <a:ext cx="10173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Layer L</a:t>
            </a:r>
            <a:endParaRPr sz="1800"/>
          </a:p>
        </p:txBody>
      </p:sp>
      <p:sp>
        <p:nvSpPr>
          <p:cNvPr id="198" name="Shape 198"/>
          <p:cNvSpPr txBox="1"/>
          <p:nvPr/>
        </p:nvSpPr>
        <p:spPr>
          <a:xfrm>
            <a:off x="6658300" y="4465225"/>
            <a:ext cx="949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355" y="4404075"/>
            <a:ext cx="533400" cy="46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0012" y="4431324"/>
            <a:ext cx="678300" cy="47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6625" y="4433350"/>
            <a:ext cx="533400" cy="468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>
            <a:stCxn id="200" idx="1"/>
            <a:endCxn id="203" idx="3"/>
          </p:cNvCxnSpPr>
          <p:nvPr/>
        </p:nvCxnSpPr>
        <p:spPr>
          <a:xfrm rot="10800000">
            <a:off x="3198212" y="4659421"/>
            <a:ext cx="13518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Shape 204"/>
          <p:cNvSpPr/>
          <p:nvPr/>
        </p:nvSpPr>
        <p:spPr>
          <a:xfrm>
            <a:off x="6748725" y="4442625"/>
            <a:ext cx="689700" cy="45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44313" y="4448825"/>
            <a:ext cx="689700" cy="45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2508475" y="4433375"/>
            <a:ext cx="689700" cy="452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4827975" y="376625"/>
            <a:ext cx="1729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(Error signal)</a:t>
            </a:r>
            <a:endParaRPr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5" y="180525"/>
            <a:ext cx="718050" cy="6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25" y="1528813"/>
            <a:ext cx="3873425" cy="18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4112" y="1018538"/>
            <a:ext cx="37242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1200" y="1083700"/>
            <a:ext cx="1091075" cy="5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311625" y="2406013"/>
            <a:ext cx="587700" cy="80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114225" y="2688613"/>
            <a:ext cx="633000" cy="23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4826400" y="2406013"/>
            <a:ext cx="27684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Depending on the definition of cost function</a:t>
            </a:r>
            <a:endParaRPr sz="1800"/>
          </a:p>
        </p:txBody>
      </p:sp>
      <p:cxnSp>
        <p:nvCxnSpPr>
          <p:cNvPr id="218" name="Shape 218"/>
          <p:cNvCxnSpPr/>
          <p:nvPr/>
        </p:nvCxnSpPr>
        <p:spPr>
          <a:xfrm rot="10800000" flipH="1">
            <a:off x="7458098" y="371475"/>
            <a:ext cx="13200" cy="174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136438" y="2099512"/>
            <a:ext cx="2656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Shape 220"/>
          <p:cNvSpPr/>
          <p:nvPr/>
        </p:nvSpPr>
        <p:spPr>
          <a:xfrm>
            <a:off x="6486913" y="864375"/>
            <a:ext cx="2046100" cy="1181325"/>
          </a:xfrm>
          <a:custGeom>
            <a:avLst/>
            <a:gdLst/>
            <a:ahLst/>
            <a:cxnLst/>
            <a:rect l="0" t="0" r="0" b="0"/>
            <a:pathLst>
              <a:path w="81844" h="47253" extrusionOk="0">
                <a:moveTo>
                  <a:pt x="0" y="47027"/>
                </a:moveTo>
                <a:cubicBezTo>
                  <a:pt x="4673" y="46273"/>
                  <a:pt x="19896" y="49438"/>
                  <a:pt x="28035" y="42505"/>
                </a:cubicBezTo>
                <a:cubicBezTo>
                  <a:pt x="36174" y="35572"/>
                  <a:pt x="39867" y="12511"/>
                  <a:pt x="48835" y="5427"/>
                </a:cubicBezTo>
                <a:cubicBezTo>
                  <a:pt x="57803" y="-1657"/>
                  <a:pt x="76343" y="905"/>
                  <a:pt x="8184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21" name="Shape 221"/>
          <p:cNvCxnSpPr/>
          <p:nvPr/>
        </p:nvCxnSpPr>
        <p:spPr>
          <a:xfrm rot="10800000" flipH="1">
            <a:off x="7300788" y="1400975"/>
            <a:ext cx="294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2" name="Shape 2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5600" y="-12"/>
            <a:ext cx="8382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02525" y="1815813"/>
            <a:ext cx="504825" cy="44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>
            <a:stCxn id="214" idx="3"/>
          </p:cNvCxnSpPr>
          <p:nvPr/>
        </p:nvCxnSpPr>
        <p:spPr>
          <a:xfrm>
            <a:off x="6642275" y="1353337"/>
            <a:ext cx="46830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Shape 225"/>
          <p:cNvSpPr/>
          <p:nvPr/>
        </p:nvSpPr>
        <p:spPr>
          <a:xfrm>
            <a:off x="7110575" y="1815825"/>
            <a:ext cx="112800" cy="116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Shape 226"/>
          <p:cNvCxnSpPr/>
          <p:nvPr/>
        </p:nvCxnSpPr>
        <p:spPr>
          <a:xfrm flipH="1">
            <a:off x="6669550" y="1412375"/>
            <a:ext cx="1141800" cy="960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27" name="Shape 227"/>
          <p:cNvPicPr preferRelativeResize="0"/>
          <p:nvPr/>
        </p:nvPicPr>
        <p:blipFill rotWithShape="1">
          <a:blip r:embed="rId9">
            <a:alphaModFix/>
          </a:blip>
          <a:srcRect t="8347" b="8339"/>
          <a:stretch/>
        </p:blipFill>
        <p:spPr>
          <a:xfrm>
            <a:off x="519600" y="3208525"/>
            <a:ext cx="4613300" cy="18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1469550" y="3526975"/>
            <a:ext cx="2351400" cy="156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3820950" y="3375847"/>
            <a:ext cx="1548700" cy="375650"/>
          </a:xfrm>
          <a:custGeom>
            <a:avLst/>
            <a:gdLst/>
            <a:ahLst/>
            <a:cxnLst/>
            <a:rect l="0" t="0" r="0" b="0"/>
            <a:pathLst>
              <a:path w="61948" h="15026" extrusionOk="0">
                <a:moveTo>
                  <a:pt x="0" y="10052"/>
                </a:moveTo>
                <a:cubicBezTo>
                  <a:pt x="5049" y="8394"/>
                  <a:pt x="19971" y="-725"/>
                  <a:pt x="30296" y="104"/>
                </a:cubicBezTo>
                <a:cubicBezTo>
                  <a:pt x="40621" y="933"/>
                  <a:pt x="56673" y="12539"/>
                  <a:pt x="61948" y="1502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0" name="Shape 230"/>
          <p:cNvSpPr txBox="1"/>
          <p:nvPr/>
        </p:nvSpPr>
        <p:spPr>
          <a:xfrm>
            <a:off x="5200025" y="3783925"/>
            <a:ext cx="15486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element-wise multiplication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75" y="274775"/>
            <a:ext cx="810275" cy="6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350" y="232475"/>
            <a:ext cx="642675" cy="5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101750" y="300300"/>
            <a:ext cx="32895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The relation of	  and  </a:t>
            </a:r>
            <a:endParaRPr sz="2400"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5">
            <a:alphaModFix/>
          </a:blip>
          <a:srcRect l="28592" r="32073"/>
          <a:stretch/>
        </p:blipFill>
        <p:spPr>
          <a:xfrm>
            <a:off x="486100" y="1070250"/>
            <a:ext cx="3289499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8713" y="796775"/>
            <a:ext cx="9144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3488" y="1223913"/>
            <a:ext cx="9048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0162" y="1631975"/>
            <a:ext cx="9715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8725" y="2401975"/>
            <a:ext cx="91440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4700" y="1660550"/>
            <a:ext cx="866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22649" y="1608163"/>
            <a:ext cx="1714500" cy="47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>
            <a:stCxn id="244" idx="3"/>
            <a:endCxn id="239" idx="1"/>
          </p:cNvCxnSpPr>
          <p:nvPr/>
        </p:nvCxnSpPr>
        <p:spPr>
          <a:xfrm rot="10800000" flipH="1">
            <a:off x="5537149" y="1011088"/>
            <a:ext cx="431700" cy="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Shape 246"/>
          <p:cNvCxnSpPr>
            <a:stCxn id="244" idx="3"/>
            <a:endCxn id="240" idx="1"/>
          </p:cNvCxnSpPr>
          <p:nvPr/>
        </p:nvCxnSpPr>
        <p:spPr>
          <a:xfrm rot="10800000" flipH="1">
            <a:off x="5537149" y="1428688"/>
            <a:ext cx="4362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Shape 247"/>
          <p:cNvCxnSpPr>
            <a:stCxn id="244" idx="3"/>
            <a:endCxn id="241" idx="1"/>
          </p:cNvCxnSpPr>
          <p:nvPr/>
        </p:nvCxnSpPr>
        <p:spPr>
          <a:xfrm>
            <a:off x="5537149" y="1846288"/>
            <a:ext cx="40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8" name="Shape 2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82362" y="2084425"/>
            <a:ext cx="342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>
            <a:stCxn id="244" idx="3"/>
            <a:endCxn id="242" idx="1"/>
          </p:cNvCxnSpPr>
          <p:nvPr/>
        </p:nvCxnSpPr>
        <p:spPr>
          <a:xfrm>
            <a:off x="5537149" y="1846288"/>
            <a:ext cx="431700" cy="7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Shape 250"/>
          <p:cNvCxnSpPr>
            <a:stCxn id="239" idx="3"/>
            <a:endCxn id="243" idx="1"/>
          </p:cNvCxnSpPr>
          <p:nvPr/>
        </p:nvCxnSpPr>
        <p:spPr>
          <a:xfrm>
            <a:off x="6883113" y="1011088"/>
            <a:ext cx="431700" cy="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Shape 251"/>
          <p:cNvCxnSpPr>
            <a:stCxn id="240" idx="3"/>
            <a:endCxn id="243" idx="1"/>
          </p:cNvCxnSpPr>
          <p:nvPr/>
        </p:nvCxnSpPr>
        <p:spPr>
          <a:xfrm>
            <a:off x="6878363" y="1428700"/>
            <a:ext cx="436200" cy="4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Shape 252"/>
          <p:cNvCxnSpPr>
            <a:stCxn id="241" idx="3"/>
            <a:endCxn id="243" idx="1"/>
          </p:cNvCxnSpPr>
          <p:nvPr/>
        </p:nvCxnSpPr>
        <p:spPr>
          <a:xfrm>
            <a:off x="6911712" y="1846288"/>
            <a:ext cx="40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Shape 253"/>
          <p:cNvCxnSpPr>
            <a:stCxn id="242" idx="3"/>
            <a:endCxn id="243" idx="1"/>
          </p:cNvCxnSpPr>
          <p:nvPr/>
        </p:nvCxnSpPr>
        <p:spPr>
          <a:xfrm rot="10800000" flipH="1">
            <a:off x="6883125" y="1846413"/>
            <a:ext cx="431700" cy="7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4" name="Shape 254"/>
          <p:cNvPicPr preferRelativeResize="0"/>
          <p:nvPr/>
        </p:nvPicPr>
        <p:blipFill rotWithShape="1">
          <a:blip r:embed="rId13">
            <a:alphaModFix/>
          </a:blip>
          <a:srcRect l="2061" r="2070"/>
          <a:stretch/>
        </p:blipFill>
        <p:spPr>
          <a:xfrm>
            <a:off x="4041350" y="3077275"/>
            <a:ext cx="4478950" cy="8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314" y="434375"/>
            <a:ext cx="5220925" cy="32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311" y="1344803"/>
            <a:ext cx="1645378" cy="71722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6140125" y="1157033"/>
            <a:ext cx="563400" cy="1092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5346753" y="733885"/>
            <a:ext cx="751200" cy="95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5234082" y="1966229"/>
            <a:ext cx="675900" cy="53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625" y="3820850"/>
            <a:ext cx="3162795" cy="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/>
          <p:nvPr/>
        </p:nvSpPr>
        <p:spPr>
          <a:xfrm>
            <a:off x="4480006" y="1788350"/>
            <a:ext cx="751200" cy="952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705320" y="2830143"/>
            <a:ext cx="563400" cy="5337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823075" y="3470450"/>
            <a:ext cx="327900" cy="35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 t="377" b="387"/>
          <a:stretch/>
        </p:blipFill>
        <p:spPr>
          <a:xfrm>
            <a:off x="4390711" y="3594304"/>
            <a:ext cx="650223" cy="4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 l="1625" r="1615"/>
          <a:stretch/>
        </p:blipFill>
        <p:spPr>
          <a:xfrm>
            <a:off x="4374455" y="1729766"/>
            <a:ext cx="682735" cy="50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5">
            <a:alphaModFix/>
          </a:blip>
          <a:srcRect l="1737" r="1737"/>
          <a:stretch/>
        </p:blipFill>
        <p:spPr>
          <a:xfrm>
            <a:off x="4374455" y="2307912"/>
            <a:ext cx="682735" cy="52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6">
            <a:alphaModFix/>
          </a:blip>
          <a:srcRect l="1996" r="2006"/>
          <a:stretch/>
        </p:blipFill>
        <p:spPr>
          <a:xfrm>
            <a:off x="4385293" y="2908034"/>
            <a:ext cx="661060" cy="50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5767" y="3872913"/>
            <a:ext cx="335949" cy="3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6450" y="3848713"/>
            <a:ext cx="812779" cy="45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67692" y="3795304"/>
            <a:ext cx="812779" cy="6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3675" y="1148750"/>
            <a:ext cx="900813" cy="68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3675" y="1950168"/>
            <a:ext cx="900813" cy="66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67696" y="2739135"/>
            <a:ext cx="812779" cy="6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1250" y="418275"/>
            <a:ext cx="3700003" cy="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9028" y="3413745"/>
            <a:ext cx="390134" cy="43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/>
          <p:nvPr/>
        </p:nvSpPr>
        <p:spPr>
          <a:xfrm>
            <a:off x="2412504" y="3691679"/>
            <a:ext cx="682500" cy="681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Shape 285"/>
          <p:cNvCxnSpPr>
            <a:stCxn id="279" idx="1"/>
            <a:endCxn id="284" idx="6"/>
          </p:cNvCxnSpPr>
          <p:nvPr/>
        </p:nvCxnSpPr>
        <p:spPr>
          <a:xfrm flipH="1">
            <a:off x="3095075" y="1489495"/>
            <a:ext cx="2328600" cy="2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Shape 286"/>
          <p:cNvCxnSpPr>
            <a:stCxn id="280" idx="1"/>
            <a:endCxn id="284" idx="6"/>
          </p:cNvCxnSpPr>
          <p:nvPr/>
        </p:nvCxnSpPr>
        <p:spPr>
          <a:xfrm flipH="1">
            <a:off x="3095075" y="2284694"/>
            <a:ext cx="2328600" cy="17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Shape 287"/>
          <p:cNvCxnSpPr>
            <a:stCxn id="281" idx="1"/>
            <a:endCxn id="284" idx="6"/>
          </p:cNvCxnSpPr>
          <p:nvPr/>
        </p:nvCxnSpPr>
        <p:spPr>
          <a:xfrm flipH="1">
            <a:off x="3094996" y="3076440"/>
            <a:ext cx="2372700" cy="95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Shape 288"/>
          <p:cNvCxnSpPr>
            <a:stCxn id="278" idx="1"/>
            <a:endCxn id="284" idx="6"/>
          </p:cNvCxnSpPr>
          <p:nvPr/>
        </p:nvCxnSpPr>
        <p:spPr>
          <a:xfrm rot="10800000">
            <a:off x="3094992" y="4032252"/>
            <a:ext cx="2372700" cy="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Shape 289"/>
          <p:cNvSpPr txBox="1"/>
          <p:nvPr/>
        </p:nvSpPr>
        <p:spPr>
          <a:xfrm>
            <a:off x="6466050" y="2287050"/>
            <a:ext cx="261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/>
              <a:t>Backward Pass</a:t>
            </a:r>
            <a:endParaRPr sz="2400" b="1"/>
          </a:p>
        </p:txBody>
      </p:sp>
      <p:pic>
        <p:nvPicPr>
          <p:cNvPr id="290" name="Shape 29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263213" y="4526463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45425" y="4531237"/>
            <a:ext cx="1457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17">
            <a:alphaModFix/>
          </a:blip>
          <a:srcRect t="14192" r="22946"/>
          <a:stretch/>
        </p:blipFill>
        <p:spPr>
          <a:xfrm>
            <a:off x="615800" y="3826725"/>
            <a:ext cx="501000" cy="49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Shape 293"/>
          <p:cNvCxnSpPr>
            <a:stCxn id="277" idx="1"/>
            <a:endCxn id="292" idx="3"/>
          </p:cNvCxnSpPr>
          <p:nvPr/>
        </p:nvCxnSpPr>
        <p:spPr>
          <a:xfrm rot="10800000">
            <a:off x="1116850" y="4074083"/>
            <a:ext cx="39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4" y="3913238"/>
            <a:ext cx="335949" cy="31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538" y="3847276"/>
            <a:ext cx="812779" cy="45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0929" y="3772704"/>
            <a:ext cx="812779" cy="6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Shape 3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912" y="1126150"/>
            <a:ext cx="900813" cy="68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6912" y="1927568"/>
            <a:ext cx="900813" cy="66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0934" y="2716535"/>
            <a:ext cx="812779" cy="674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22266" y="3391145"/>
            <a:ext cx="390134" cy="43974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/>
          <p:nvPr/>
        </p:nvSpPr>
        <p:spPr>
          <a:xfrm>
            <a:off x="3078873" y="3789611"/>
            <a:ext cx="538200" cy="566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Shape 306"/>
          <p:cNvCxnSpPr>
            <a:stCxn id="301" idx="1"/>
            <a:endCxn id="305" idx="6"/>
          </p:cNvCxnSpPr>
          <p:nvPr/>
        </p:nvCxnSpPr>
        <p:spPr>
          <a:xfrm flipH="1">
            <a:off x="3617012" y="1466895"/>
            <a:ext cx="2649900" cy="260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Shape 307"/>
          <p:cNvCxnSpPr>
            <a:stCxn id="302" idx="1"/>
            <a:endCxn id="305" idx="6"/>
          </p:cNvCxnSpPr>
          <p:nvPr/>
        </p:nvCxnSpPr>
        <p:spPr>
          <a:xfrm flipH="1">
            <a:off x="3617012" y="2262094"/>
            <a:ext cx="2649900" cy="18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Shape 308"/>
          <p:cNvCxnSpPr>
            <a:stCxn id="303" idx="1"/>
            <a:endCxn id="305" idx="6"/>
          </p:cNvCxnSpPr>
          <p:nvPr/>
        </p:nvCxnSpPr>
        <p:spPr>
          <a:xfrm flipH="1">
            <a:off x="3616934" y="3053840"/>
            <a:ext cx="2694000" cy="10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Shape 309"/>
          <p:cNvCxnSpPr>
            <a:stCxn id="300" idx="1"/>
            <a:endCxn id="305" idx="6"/>
          </p:cNvCxnSpPr>
          <p:nvPr/>
        </p:nvCxnSpPr>
        <p:spPr>
          <a:xfrm rot="10800000">
            <a:off x="3616929" y="4072652"/>
            <a:ext cx="2694000" cy="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0" name="Shape 3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43000" y="4566788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88663" y="4508637"/>
            <a:ext cx="14573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/>
          <p:nvPr/>
        </p:nvSpPr>
        <p:spPr>
          <a:xfrm>
            <a:off x="3078873" y="2796736"/>
            <a:ext cx="538200" cy="566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078873" y="2056474"/>
            <a:ext cx="538200" cy="566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078873" y="1316199"/>
            <a:ext cx="538200" cy="566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81150" y="1432550"/>
            <a:ext cx="304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Shape 3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190800" y="2177588"/>
            <a:ext cx="3143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00338" y="2913088"/>
            <a:ext cx="295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128276" y="1341725"/>
            <a:ext cx="812800" cy="43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33100" y="2098687"/>
            <a:ext cx="812800" cy="48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37875" y="2870250"/>
            <a:ext cx="812800" cy="524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Shape 3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2088" y="3385725"/>
            <a:ext cx="3429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Shape 322"/>
          <p:cNvCxnSpPr>
            <a:stCxn id="301" idx="1"/>
            <a:endCxn id="314" idx="6"/>
          </p:cNvCxnSpPr>
          <p:nvPr/>
        </p:nvCxnSpPr>
        <p:spPr>
          <a:xfrm flipH="1">
            <a:off x="3617012" y="1466895"/>
            <a:ext cx="2649900" cy="13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Shape 323"/>
          <p:cNvCxnSpPr>
            <a:stCxn id="301" idx="1"/>
            <a:endCxn id="313" idx="6"/>
          </p:cNvCxnSpPr>
          <p:nvPr/>
        </p:nvCxnSpPr>
        <p:spPr>
          <a:xfrm flipH="1">
            <a:off x="3617012" y="1466895"/>
            <a:ext cx="2649900" cy="87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Shape 324"/>
          <p:cNvCxnSpPr>
            <a:stCxn id="301" idx="1"/>
            <a:endCxn id="312" idx="6"/>
          </p:cNvCxnSpPr>
          <p:nvPr/>
        </p:nvCxnSpPr>
        <p:spPr>
          <a:xfrm flipH="1">
            <a:off x="3617012" y="1466895"/>
            <a:ext cx="2649900" cy="16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Shape 325"/>
          <p:cNvCxnSpPr>
            <a:stCxn id="302" idx="1"/>
            <a:endCxn id="314" idx="6"/>
          </p:cNvCxnSpPr>
          <p:nvPr/>
        </p:nvCxnSpPr>
        <p:spPr>
          <a:xfrm rot="10800000">
            <a:off x="3617012" y="1599394"/>
            <a:ext cx="2649900" cy="6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Shape 326"/>
          <p:cNvCxnSpPr>
            <a:stCxn id="302" idx="1"/>
            <a:endCxn id="313" idx="6"/>
          </p:cNvCxnSpPr>
          <p:nvPr/>
        </p:nvCxnSpPr>
        <p:spPr>
          <a:xfrm flipH="1">
            <a:off x="3617012" y="2262094"/>
            <a:ext cx="2649900" cy="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Shape 327"/>
          <p:cNvCxnSpPr>
            <a:stCxn id="302" idx="1"/>
            <a:endCxn id="312" idx="6"/>
          </p:cNvCxnSpPr>
          <p:nvPr/>
        </p:nvCxnSpPr>
        <p:spPr>
          <a:xfrm flipH="1">
            <a:off x="3617012" y="2262094"/>
            <a:ext cx="2649900" cy="8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Shape 328"/>
          <p:cNvCxnSpPr>
            <a:stCxn id="303" idx="1"/>
            <a:endCxn id="314" idx="6"/>
          </p:cNvCxnSpPr>
          <p:nvPr/>
        </p:nvCxnSpPr>
        <p:spPr>
          <a:xfrm rot="10800000">
            <a:off x="3616934" y="1599140"/>
            <a:ext cx="2694000" cy="14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Shape 329"/>
          <p:cNvCxnSpPr>
            <a:stCxn id="303" idx="1"/>
            <a:endCxn id="313" idx="6"/>
          </p:cNvCxnSpPr>
          <p:nvPr/>
        </p:nvCxnSpPr>
        <p:spPr>
          <a:xfrm rot="10800000">
            <a:off x="3616934" y="2339540"/>
            <a:ext cx="2694000" cy="7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Shape 330"/>
          <p:cNvCxnSpPr>
            <a:stCxn id="303" idx="1"/>
            <a:endCxn id="312" idx="6"/>
          </p:cNvCxnSpPr>
          <p:nvPr/>
        </p:nvCxnSpPr>
        <p:spPr>
          <a:xfrm flipH="1">
            <a:off x="3616934" y="3053840"/>
            <a:ext cx="2694000" cy="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Shape 331"/>
          <p:cNvCxnSpPr>
            <a:stCxn id="300" idx="1"/>
            <a:endCxn id="314" idx="6"/>
          </p:cNvCxnSpPr>
          <p:nvPr/>
        </p:nvCxnSpPr>
        <p:spPr>
          <a:xfrm rot="10800000">
            <a:off x="3616929" y="1599152"/>
            <a:ext cx="2694000" cy="24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Shape 332"/>
          <p:cNvCxnSpPr>
            <a:stCxn id="300" idx="1"/>
            <a:endCxn id="313" idx="6"/>
          </p:cNvCxnSpPr>
          <p:nvPr/>
        </p:nvCxnSpPr>
        <p:spPr>
          <a:xfrm rot="10800000">
            <a:off x="3616929" y="2339552"/>
            <a:ext cx="2694000" cy="17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Shape 333"/>
          <p:cNvCxnSpPr>
            <a:stCxn id="300" idx="1"/>
            <a:endCxn id="312" idx="6"/>
          </p:cNvCxnSpPr>
          <p:nvPr/>
        </p:nvCxnSpPr>
        <p:spPr>
          <a:xfrm rot="10800000">
            <a:off x="3616929" y="3079652"/>
            <a:ext cx="2694000" cy="10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4" name="Shape 334"/>
          <p:cNvPicPr preferRelativeResize="0"/>
          <p:nvPr/>
        </p:nvPicPr>
        <p:blipFill rotWithShape="1">
          <a:blip r:embed="rId18">
            <a:alphaModFix/>
          </a:blip>
          <a:srcRect t="14192" r="22946"/>
          <a:stretch/>
        </p:blipFill>
        <p:spPr>
          <a:xfrm>
            <a:off x="1270513" y="3825275"/>
            <a:ext cx="501000" cy="4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230900" y="307375"/>
            <a:ext cx="4205250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426589" y="1466888"/>
            <a:ext cx="390125" cy="42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426589" y="2190789"/>
            <a:ext cx="390125" cy="44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426588" y="2937225"/>
            <a:ext cx="390125" cy="51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354963" y="4464950"/>
            <a:ext cx="533400" cy="4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/>
          <p:nvPr/>
        </p:nvSpPr>
        <p:spPr>
          <a:xfrm>
            <a:off x="1277400" y="1379125"/>
            <a:ext cx="610800" cy="312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6330450" y="1096525"/>
            <a:ext cx="812700" cy="3259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 txBox="1"/>
          <p:nvPr/>
        </p:nvSpPr>
        <p:spPr>
          <a:xfrm>
            <a:off x="5988675" y="374225"/>
            <a:ext cx="261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/>
              <a:t>Backward Pass</a:t>
            </a:r>
            <a:endParaRPr sz="24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0" y="258650"/>
            <a:ext cx="4205250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904" y="1143129"/>
            <a:ext cx="7562200" cy="2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25" y="139404"/>
            <a:ext cx="3177300" cy="103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/>
          <p:nvPr/>
        </p:nvSpPr>
        <p:spPr>
          <a:xfrm>
            <a:off x="4063158" y="145392"/>
            <a:ext cx="704400" cy="103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876775" y="139404"/>
            <a:ext cx="704400" cy="103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623" y="2131425"/>
            <a:ext cx="1677444" cy="86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Shape 3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000" y="3194075"/>
            <a:ext cx="3259700" cy="19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4675" y="2822292"/>
            <a:ext cx="3053825" cy="232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8038" y="2197646"/>
            <a:ext cx="704400" cy="6246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Shape 360"/>
          <p:cNvCxnSpPr>
            <a:stCxn id="354" idx="2"/>
            <a:endCxn id="361" idx="0"/>
          </p:cNvCxnSpPr>
          <p:nvPr/>
        </p:nvCxnSpPr>
        <p:spPr>
          <a:xfrm flipH="1">
            <a:off x="2884758" y="1175592"/>
            <a:ext cx="1530600" cy="55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Shape 362"/>
          <p:cNvCxnSpPr>
            <a:stCxn id="355" idx="2"/>
            <a:endCxn id="363" idx="0"/>
          </p:cNvCxnSpPr>
          <p:nvPr/>
        </p:nvCxnSpPr>
        <p:spPr>
          <a:xfrm>
            <a:off x="5228975" y="1169604"/>
            <a:ext cx="1203300" cy="5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1963550" y="1732725"/>
            <a:ext cx="18426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Forward Pass</a:t>
            </a:r>
            <a:endParaRPr sz="1800" b="1"/>
          </a:p>
        </p:txBody>
      </p:sp>
      <p:sp>
        <p:nvSpPr>
          <p:cNvPr id="363" name="Shape 363"/>
          <p:cNvSpPr txBox="1"/>
          <p:nvPr/>
        </p:nvSpPr>
        <p:spPr>
          <a:xfrm>
            <a:off x="5482650" y="1732725"/>
            <a:ext cx="1899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/>
              <a:t>Backward Pass</a:t>
            </a:r>
            <a:endParaRPr sz="1800" b="1"/>
          </a:p>
        </p:txBody>
      </p:sp>
      <p:sp>
        <p:nvSpPr>
          <p:cNvPr id="364" name="Shape 364"/>
          <p:cNvSpPr/>
          <p:nvPr/>
        </p:nvSpPr>
        <p:spPr>
          <a:xfrm>
            <a:off x="1673050" y="1842625"/>
            <a:ext cx="2634000" cy="330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5" name="Shape 365"/>
          <p:cNvCxnSpPr/>
          <p:nvPr/>
        </p:nvCxnSpPr>
        <p:spPr>
          <a:xfrm>
            <a:off x="1695650" y="2995675"/>
            <a:ext cx="26001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Shape 366"/>
          <p:cNvSpPr/>
          <p:nvPr/>
        </p:nvSpPr>
        <p:spPr>
          <a:xfrm>
            <a:off x="5173251" y="1732700"/>
            <a:ext cx="2785200" cy="3300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7" name="Shape 367"/>
          <p:cNvCxnSpPr/>
          <p:nvPr/>
        </p:nvCxnSpPr>
        <p:spPr>
          <a:xfrm>
            <a:off x="5195838" y="2885750"/>
            <a:ext cx="2751300" cy="19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2940900" y="2702000"/>
            <a:ext cx="3262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Gradient Descent</a:t>
            </a:r>
            <a:endParaRPr sz="3000"/>
          </a:p>
        </p:txBody>
      </p:sp>
      <p:sp>
        <p:nvSpPr>
          <p:cNvPr id="61" name="Shape 61"/>
          <p:cNvSpPr/>
          <p:nvPr/>
        </p:nvSpPr>
        <p:spPr>
          <a:xfrm>
            <a:off x="4419450" y="2210000"/>
            <a:ext cx="305100" cy="474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3243750" y="1543100"/>
            <a:ext cx="2656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Cost Function</a:t>
            </a:r>
            <a:endParaRPr sz="3000"/>
          </a:p>
        </p:txBody>
      </p:sp>
      <p:sp>
        <p:nvSpPr>
          <p:cNvPr id="63" name="Shape 63"/>
          <p:cNvSpPr/>
          <p:nvPr/>
        </p:nvSpPr>
        <p:spPr>
          <a:xfrm>
            <a:off x="4419450" y="1136025"/>
            <a:ext cx="305100" cy="474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3763350" y="384200"/>
            <a:ext cx="16173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Notation</a:t>
            </a:r>
            <a:endParaRPr sz="3000"/>
          </a:p>
        </p:txBody>
      </p:sp>
      <p:sp>
        <p:nvSpPr>
          <p:cNvPr id="65" name="Shape 65"/>
          <p:cNvSpPr/>
          <p:nvPr/>
        </p:nvSpPr>
        <p:spPr>
          <a:xfrm>
            <a:off x="4419450" y="3368900"/>
            <a:ext cx="305100" cy="474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940900" y="3860900"/>
            <a:ext cx="32622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Back propagation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50" y="751500"/>
            <a:ext cx="46386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275" y="360975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00" y="370500"/>
            <a:ext cx="14097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025" y="994975"/>
            <a:ext cx="720375" cy="7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7">
            <a:alphaModFix/>
          </a:blip>
          <a:srcRect l="18130" r="29499"/>
          <a:stretch/>
        </p:blipFill>
        <p:spPr>
          <a:xfrm>
            <a:off x="3473850" y="3441150"/>
            <a:ext cx="27477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7">
            <a:alphaModFix/>
          </a:blip>
          <a:srcRect r="17108"/>
          <a:stretch/>
        </p:blipFill>
        <p:spPr>
          <a:xfrm>
            <a:off x="5874502" y="3553000"/>
            <a:ext cx="720375" cy="80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8">
            <a:alphaModFix/>
          </a:blip>
          <a:srcRect r="2562"/>
          <a:stretch/>
        </p:blipFill>
        <p:spPr>
          <a:xfrm>
            <a:off x="3473850" y="1465200"/>
            <a:ext cx="361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73850" y="2253350"/>
            <a:ext cx="36195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Shape 79"/>
          <p:cNvCxnSpPr/>
          <p:nvPr/>
        </p:nvCxnSpPr>
        <p:spPr>
          <a:xfrm flipH="1">
            <a:off x="6450150" y="2131275"/>
            <a:ext cx="474900" cy="12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050" y="1865250"/>
            <a:ext cx="9810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 flipH="1">
            <a:off x="6459225" y="3639350"/>
            <a:ext cx="474900" cy="12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125" y="3373325"/>
            <a:ext cx="981075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/>
          <p:nvPr/>
        </p:nvCxnSpPr>
        <p:spPr>
          <a:xfrm flipH="1">
            <a:off x="6015500" y="999125"/>
            <a:ext cx="474900" cy="12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4" name="Shape 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18100" y="761678"/>
            <a:ext cx="2277455" cy="37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Shape 85"/>
          <p:cNvCxnSpPr/>
          <p:nvPr/>
        </p:nvCxnSpPr>
        <p:spPr>
          <a:xfrm rot="10800000">
            <a:off x="6444800" y="2672700"/>
            <a:ext cx="484800" cy="1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6" name="Shape 8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64350" y="4222075"/>
            <a:ext cx="125730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Shape 87"/>
          <p:cNvCxnSpPr/>
          <p:nvPr/>
        </p:nvCxnSpPr>
        <p:spPr>
          <a:xfrm rot="10800000">
            <a:off x="6454275" y="4222075"/>
            <a:ext cx="484800" cy="13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8" name="Shape 8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74500" y="2157858"/>
            <a:ext cx="570300" cy="61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96013" y="2619288"/>
            <a:ext cx="12573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75" y="347525"/>
            <a:ext cx="6134450" cy="20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150" y="2880000"/>
            <a:ext cx="2153700" cy="1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154750" y="169575"/>
            <a:ext cx="25980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Cost Function</a:t>
            </a:r>
            <a:endParaRPr sz="30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38" y="520025"/>
            <a:ext cx="36385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941" y="3049575"/>
            <a:ext cx="4234100" cy="5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/>
          <p:nvPr/>
        </p:nvCxnSpPr>
        <p:spPr>
          <a:xfrm rot="10800000" flipH="1">
            <a:off x="4024363" y="1096575"/>
            <a:ext cx="260100" cy="38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Shape 104"/>
          <p:cNvSpPr txBox="1"/>
          <p:nvPr/>
        </p:nvSpPr>
        <p:spPr>
          <a:xfrm>
            <a:off x="3504463" y="1390425"/>
            <a:ext cx="7800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Input</a:t>
            </a:r>
            <a:endParaRPr sz="1800"/>
          </a:p>
        </p:txBody>
      </p:sp>
      <p:cxnSp>
        <p:nvCxnSpPr>
          <p:cNvPr id="105" name="Shape 105"/>
          <p:cNvCxnSpPr/>
          <p:nvPr/>
        </p:nvCxnSpPr>
        <p:spPr>
          <a:xfrm rot="10800000">
            <a:off x="4731863" y="1092375"/>
            <a:ext cx="309900" cy="39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106"/>
          <p:cNvSpPr txBox="1"/>
          <p:nvPr/>
        </p:nvSpPr>
        <p:spPr>
          <a:xfrm>
            <a:off x="4731863" y="1390425"/>
            <a:ext cx="909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Actual</a:t>
            </a:r>
            <a:endParaRPr sz="1800"/>
          </a:p>
        </p:txBody>
      </p:sp>
      <p:sp>
        <p:nvSpPr>
          <p:cNvPr id="107" name="Shape 107"/>
          <p:cNvSpPr txBox="1"/>
          <p:nvPr/>
        </p:nvSpPr>
        <p:spPr>
          <a:xfrm>
            <a:off x="3572175" y="4182625"/>
            <a:ext cx="15600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/>
              <a:t>Minimize</a:t>
            </a:r>
            <a:endParaRPr sz="2400" b="1"/>
          </a:p>
        </p:txBody>
      </p:sp>
      <p:sp>
        <p:nvSpPr>
          <p:cNvPr id="108" name="Shape 108"/>
          <p:cNvSpPr/>
          <p:nvPr/>
        </p:nvSpPr>
        <p:spPr>
          <a:xfrm>
            <a:off x="4197225" y="3721950"/>
            <a:ext cx="309900" cy="384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775" y="2046138"/>
            <a:ext cx="72104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38" y="1044698"/>
            <a:ext cx="829364" cy="43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772" y="4173522"/>
            <a:ext cx="435948" cy="382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rot="10800000">
            <a:off x="1038527" y="1476886"/>
            <a:ext cx="0" cy="2917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1038527" y="4356886"/>
            <a:ext cx="4909200" cy="378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Shape 118"/>
          <p:cNvSpPr/>
          <p:nvPr/>
        </p:nvSpPr>
        <p:spPr>
          <a:xfrm>
            <a:off x="1226702" y="2518813"/>
            <a:ext cx="4249615" cy="1637325"/>
          </a:xfrm>
          <a:custGeom>
            <a:avLst/>
            <a:gdLst/>
            <a:ahLst/>
            <a:cxnLst/>
            <a:rect l="0" t="0" r="0" b="0"/>
            <a:pathLst>
              <a:path w="152275" h="63852" extrusionOk="0">
                <a:moveTo>
                  <a:pt x="0" y="0"/>
                </a:moveTo>
                <a:cubicBezTo>
                  <a:pt x="1055" y="5878"/>
                  <a:pt x="-1657" y="25398"/>
                  <a:pt x="6331" y="35270"/>
                </a:cubicBezTo>
                <a:cubicBezTo>
                  <a:pt x="14320" y="45143"/>
                  <a:pt x="31502" y="58406"/>
                  <a:pt x="47931" y="59235"/>
                </a:cubicBezTo>
                <a:cubicBezTo>
                  <a:pt x="64360" y="60064"/>
                  <a:pt x="87873" y="39641"/>
                  <a:pt x="104905" y="40244"/>
                </a:cubicBezTo>
                <a:cubicBezTo>
                  <a:pt x="121937" y="40847"/>
                  <a:pt x="143566" y="59688"/>
                  <a:pt x="150122" y="62853"/>
                </a:cubicBezTo>
                <a:cubicBezTo>
                  <a:pt x="156679" y="66018"/>
                  <a:pt x="145224" y="59838"/>
                  <a:pt x="144244" y="5923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9" name="Shape 119"/>
          <p:cNvCxnSpPr/>
          <p:nvPr/>
        </p:nvCxnSpPr>
        <p:spPr>
          <a:xfrm>
            <a:off x="1365487" y="3368535"/>
            <a:ext cx="0" cy="103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2830" y="4473771"/>
            <a:ext cx="425315" cy="402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519" y="4473771"/>
            <a:ext cx="457213" cy="3418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Shape 122"/>
          <p:cNvCxnSpPr/>
          <p:nvPr/>
        </p:nvCxnSpPr>
        <p:spPr>
          <a:xfrm flipH="1">
            <a:off x="1908140" y="3881624"/>
            <a:ext cx="12600" cy="53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3" name="Shape 123"/>
          <p:cNvCxnSpPr/>
          <p:nvPr/>
        </p:nvCxnSpPr>
        <p:spPr>
          <a:xfrm>
            <a:off x="1428586" y="3320825"/>
            <a:ext cx="580500" cy="47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Shape 124"/>
          <p:cNvCxnSpPr/>
          <p:nvPr/>
        </p:nvCxnSpPr>
        <p:spPr>
          <a:xfrm>
            <a:off x="2576936" y="4096396"/>
            <a:ext cx="0" cy="27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9945" y="1369838"/>
            <a:ext cx="2995343" cy="6731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1270880" y="3134420"/>
            <a:ext cx="189300" cy="1671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293500" y="132425"/>
            <a:ext cx="40248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Gradient Descent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(The Simplest optimization)</a:t>
            </a:r>
            <a:endParaRPr sz="2400"/>
          </a:p>
        </p:txBody>
      </p:sp>
      <p:sp>
        <p:nvSpPr>
          <p:cNvPr id="128" name="Shape 128"/>
          <p:cNvSpPr txBox="1"/>
          <p:nvPr/>
        </p:nvSpPr>
        <p:spPr>
          <a:xfrm>
            <a:off x="4910800" y="314975"/>
            <a:ext cx="3255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Randomly start at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Compute Gradient at  </a:t>
            </a:r>
            <a:r>
              <a:rPr lang="zh-TW"/>
              <a:t> </a:t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5">
            <a:alphaModFix/>
          </a:blip>
          <a:srcRect l="15052" b="10281"/>
          <a:stretch/>
        </p:blipFill>
        <p:spPr>
          <a:xfrm>
            <a:off x="6870188" y="371325"/>
            <a:ext cx="341425" cy="3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l="15052" b="10281"/>
          <a:stretch/>
        </p:blipFill>
        <p:spPr>
          <a:xfrm>
            <a:off x="7211613" y="909050"/>
            <a:ext cx="341425" cy="3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4453600" y="508000"/>
            <a:ext cx="457200" cy="5367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4453600" y="1194375"/>
            <a:ext cx="457200" cy="5367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5019150" y="2520875"/>
            <a:ext cx="13791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5664500" y="2167925"/>
            <a:ext cx="2995200" cy="15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Converagence condition：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 smtClean="0"/>
              <a:t>Iteration </a:t>
            </a:r>
            <a:r>
              <a:rPr lang="zh-TW" sz="1800" dirty="0"/>
              <a:t>times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Min Cost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Gradient ≈ 0</a:t>
            </a:r>
            <a:endParaRPr sz="1800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dirty="0"/>
              <a:t>...</a:t>
            </a: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5" name="Shape 135"/>
          <p:cNvSpPr/>
          <p:nvPr/>
        </p:nvSpPr>
        <p:spPr>
          <a:xfrm>
            <a:off x="2482280" y="3881620"/>
            <a:ext cx="189300" cy="1671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398480" y="3536520"/>
            <a:ext cx="189300" cy="167100"/>
          </a:xfrm>
          <a:prstGeom prst="ellipse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Shape 137"/>
          <p:cNvCxnSpPr/>
          <p:nvPr/>
        </p:nvCxnSpPr>
        <p:spPr>
          <a:xfrm flipH="1">
            <a:off x="2735175" y="3635325"/>
            <a:ext cx="599700" cy="24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486075" y="316500"/>
            <a:ext cx="17523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Chain rule</a:t>
            </a:r>
            <a:endParaRPr sz="240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00" y="413363"/>
            <a:ext cx="23050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888" y="1264913"/>
            <a:ext cx="2371725" cy="361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Shape 145"/>
          <p:cNvCxnSpPr/>
          <p:nvPr/>
        </p:nvCxnSpPr>
        <p:spPr>
          <a:xfrm rot="10800000" flipH="1">
            <a:off x="2702800" y="1661750"/>
            <a:ext cx="463500" cy="53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Shape 146"/>
          <p:cNvSpPr txBox="1"/>
          <p:nvPr/>
        </p:nvSpPr>
        <p:spPr>
          <a:xfrm>
            <a:off x="1538500" y="2227925"/>
            <a:ext cx="16278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Independent Variable 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Shape 147"/>
          <p:cNvCxnSpPr/>
          <p:nvPr/>
        </p:nvCxnSpPr>
        <p:spPr>
          <a:xfrm rot="10800000">
            <a:off x="5007850" y="1658300"/>
            <a:ext cx="650700" cy="53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Shape 148"/>
          <p:cNvSpPr txBox="1"/>
          <p:nvPr/>
        </p:nvSpPr>
        <p:spPr>
          <a:xfrm>
            <a:off x="5187625" y="2255700"/>
            <a:ext cx="13515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Dependent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Variable</a:t>
            </a:r>
            <a:endParaRPr sz="1800"/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3931825" y="1626863"/>
            <a:ext cx="22200" cy="7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Shape 150"/>
          <p:cNvSpPr txBox="1"/>
          <p:nvPr/>
        </p:nvSpPr>
        <p:spPr>
          <a:xfrm>
            <a:off x="3375963" y="2340275"/>
            <a:ext cx="12516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Mediator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Variable</a:t>
            </a:r>
            <a:endParaRPr sz="1800"/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2950" y="3415400"/>
            <a:ext cx="1859936" cy="7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18225" y="121725"/>
            <a:ext cx="29730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Backpropagation</a:t>
            </a:r>
            <a:endParaRPr sz="24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00" y="1203675"/>
            <a:ext cx="46386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925" y="813150"/>
            <a:ext cx="981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50" y="822675"/>
            <a:ext cx="14097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 l="18130" r="29499"/>
          <a:stretch/>
        </p:blipFill>
        <p:spPr>
          <a:xfrm>
            <a:off x="3349500" y="3893325"/>
            <a:ext cx="27477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7">
            <a:alphaModFix/>
          </a:blip>
          <a:srcRect r="2562"/>
          <a:stretch/>
        </p:blipFill>
        <p:spPr>
          <a:xfrm>
            <a:off x="3349500" y="1917375"/>
            <a:ext cx="3619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49500" y="2705525"/>
            <a:ext cx="3619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5125" y="241874"/>
            <a:ext cx="1226700" cy="1288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0875" y="1529950"/>
            <a:ext cx="37814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03375" y="2332463"/>
            <a:ext cx="2295060" cy="7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6443525" y="2337063"/>
            <a:ext cx="508800" cy="79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7031225" y="2332463"/>
            <a:ext cx="508800" cy="791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8" name="Shape 168"/>
          <p:cNvCxnSpPr>
            <a:endCxn id="166" idx="2"/>
          </p:cNvCxnSpPr>
          <p:nvPr/>
        </p:nvCxnSpPr>
        <p:spPr>
          <a:xfrm rot="10800000" flipH="1">
            <a:off x="6285125" y="3128463"/>
            <a:ext cx="41280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5471225" y="3640975"/>
            <a:ext cx="12267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First Term</a:t>
            </a:r>
            <a:endParaRPr sz="1800"/>
          </a:p>
        </p:txBody>
      </p:sp>
      <p:cxnSp>
        <p:nvCxnSpPr>
          <p:cNvPr id="170" name="Shape 170"/>
          <p:cNvCxnSpPr/>
          <p:nvPr/>
        </p:nvCxnSpPr>
        <p:spPr>
          <a:xfrm rot="10800000">
            <a:off x="7274525" y="3128475"/>
            <a:ext cx="4803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Shape 171"/>
          <p:cNvSpPr txBox="1"/>
          <p:nvPr/>
        </p:nvSpPr>
        <p:spPr>
          <a:xfrm>
            <a:off x="7093175" y="3640975"/>
            <a:ext cx="1577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Second Term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450" y="130388"/>
            <a:ext cx="774550" cy="11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687" y="2807614"/>
            <a:ext cx="2826024" cy="56953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594500" y="1670516"/>
            <a:ext cx="2509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Input layer to layer 1：</a:t>
            </a:r>
            <a:endParaRPr sz="1800"/>
          </a:p>
        </p:txBody>
      </p:sp>
      <p:sp>
        <p:nvSpPr>
          <p:cNvPr id="179" name="Shape 179"/>
          <p:cNvSpPr txBox="1"/>
          <p:nvPr/>
        </p:nvSpPr>
        <p:spPr>
          <a:xfrm>
            <a:off x="649812" y="2848592"/>
            <a:ext cx="2323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Layer l-1 to layer l：</a:t>
            </a:r>
            <a:endParaRPr sz="1800"/>
          </a:p>
        </p:txBody>
      </p:sp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6237" y="1601077"/>
            <a:ext cx="2654299" cy="62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8812" y="2714313"/>
            <a:ext cx="1546963" cy="75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0252" y="1536250"/>
            <a:ext cx="1453500" cy="75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5822074" y="1772734"/>
            <a:ext cx="576600" cy="28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5803087" y="2950811"/>
            <a:ext cx="576600" cy="28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649800" y="354100"/>
            <a:ext cx="21477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First Term：</a:t>
            </a:r>
            <a:endParaRPr sz="2400"/>
          </a:p>
        </p:txBody>
      </p:sp>
      <p:sp>
        <p:nvSpPr>
          <p:cNvPr id="186" name="Shape 186"/>
          <p:cNvSpPr txBox="1"/>
          <p:nvPr/>
        </p:nvSpPr>
        <p:spPr>
          <a:xfrm>
            <a:off x="2973000" y="4114825"/>
            <a:ext cx="219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/>
              <a:t>Forward Pass</a:t>
            </a:r>
            <a:endParaRPr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如螢幕大小 (16:9)</PresentationFormat>
  <Paragraphs>50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Microsoft Office 使用者</cp:lastModifiedBy>
  <cp:revision>1</cp:revision>
  <dcterms:modified xsi:type="dcterms:W3CDTF">2018-03-21T15:47:46Z</dcterms:modified>
</cp:coreProperties>
</file>