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5EE58E-D9EA-4A62-8F10-80912201E8E9}">
  <a:tblStyle styleId="{A35EE58E-D9EA-4A62-8F10-80912201E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123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hyperlink" Target="http://goo.gl/BimsQ6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615950" y="1661725"/>
            <a:ext cx="59121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What is the model in Neuron Network?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(By a Layer of Neuron)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Shape 164"/>
          <p:cNvGraphicFramePr/>
          <p:nvPr/>
        </p:nvGraphicFramePr>
        <p:xfrm>
          <a:off x="2654513" y="30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{A35EE58E-D9EA-4A62-8F10-80912201E8E9}</a:tableStyleId>
              </a:tblPr>
              <a:tblGrid>
                <a:gridCol w="1262275"/>
                <a:gridCol w="1286350"/>
                <a:gridCol w="1286350"/>
              </a:tblGrid>
              <a:tr h="50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Output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213" y="349175"/>
            <a:ext cx="352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688" y="372975"/>
            <a:ext cx="3905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158100" y="2931100"/>
            <a:ext cx="56145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If and only if (若且為若)：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“若x1則x2” 且 “若x2則x1”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“若非x1則非x2” 且 “若非x2則非x1”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75" y="828200"/>
            <a:ext cx="4842100" cy="3644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Shape 173"/>
          <p:cNvGraphicFramePr/>
          <p:nvPr/>
        </p:nvGraphicFramePr>
        <p:xfrm>
          <a:off x="314050" y="153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{A35EE58E-D9EA-4A62-8F10-80912201E8E9}</a:tableStyleId>
              </a:tblPr>
              <a:tblGrid>
                <a:gridCol w="1262275"/>
                <a:gridCol w="1286350"/>
                <a:gridCol w="1286350"/>
              </a:tblGrid>
              <a:tr h="50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Output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50" y="1576250"/>
            <a:ext cx="352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225" y="1600050"/>
            <a:ext cx="3905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4149025" y="30685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8761D"/>
                </a:solidFill>
              </a:rPr>
              <a:t>0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149025" y="34609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8761D"/>
                </a:solidFill>
              </a:rPr>
              <a:t>0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587500" y="16951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8761D"/>
                </a:solidFill>
              </a:rPr>
              <a:t>1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5587500" y="20875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8761D"/>
                </a:solidFill>
              </a:rPr>
              <a:t>1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7025950" y="18953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8761D"/>
                </a:solidFill>
              </a:rPr>
              <a:t>1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6966950" y="32647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8761D"/>
                </a:solidFill>
              </a:rPr>
              <a:t>0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8562900" y="261407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8761D"/>
                </a:solidFill>
              </a:rPr>
              <a:t>1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4326000" y="30685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</a:rPr>
              <a:t>1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326000" y="34609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</a:rPr>
              <a:t>1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5882400" y="16951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</a:rPr>
              <a:t>0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882400" y="20915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</a:rPr>
              <a:t>0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320850" y="18953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</a:rPr>
              <a:t>0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7261850" y="326472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</a:rPr>
              <a:t>1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8774175" y="2614075"/>
            <a:ext cx="29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</a:rPr>
              <a:t>1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75" y="2417050"/>
            <a:ext cx="6458426" cy="24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754075" y="2417000"/>
            <a:ext cx="661800" cy="249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924050" y="2417000"/>
            <a:ext cx="661800" cy="184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71125" y="1864175"/>
            <a:ext cx="1427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</a:t>
            </a:r>
            <a:r>
              <a:rPr lang="zh-TW" sz="1800"/>
              <a:t>tput layer</a:t>
            </a:r>
            <a:endParaRPr sz="1800"/>
          </a:p>
        </p:txBody>
      </p:sp>
      <p:sp>
        <p:nvSpPr>
          <p:cNvPr id="198" name="Shape 198"/>
          <p:cNvSpPr txBox="1"/>
          <p:nvPr/>
        </p:nvSpPr>
        <p:spPr>
          <a:xfrm>
            <a:off x="2407600" y="1675475"/>
            <a:ext cx="16947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layer 1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(hidden layer)</a:t>
            </a:r>
            <a:endParaRPr sz="1800"/>
          </a:p>
        </p:txBody>
      </p:sp>
      <p:sp>
        <p:nvSpPr>
          <p:cNvPr id="199" name="Shape 199"/>
          <p:cNvSpPr/>
          <p:nvPr/>
        </p:nvSpPr>
        <p:spPr>
          <a:xfrm>
            <a:off x="5620125" y="3339025"/>
            <a:ext cx="772800" cy="87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351650" y="2718525"/>
            <a:ext cx="1427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o</a:t>
            </a:r>
            <a:r>
              <a:rPr lang="zh-TW" sz="1800"/>
              <a:t>utput layer</a:t>
            </a:r>
            <a:endParaRPr sz="1800"/>
          </a:p>
        </p:txBody>
      </p:sp>
      <p:graphicFrame>
        <p:nvGraphicFramePr>
          <p:cNvPr id="201" name="Shape 201"/>
          <p:cNvGraphicFramePr/>
          <p:nvPr/>
        </p:nvGraphicFramePr>
        <p:xfrm>
          <a:off x="3998250" y="40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{A35EE58E-D9EA-4A62-8F10-80912201E8E9}</a:tableStyleId>
              </a:tblPr>
              <a:tblGrid>
                <a:gridCol w="839025"/>
                <a:gridCol w="799500"/>
                <a:gridCol w="799500"/>
                <a:gridCol w="799500"/>
                <a:gridCol w="799500"/>
                <a:gridCol w="970575"/>
              </a:tblGrid>
              <a:tr h="50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Output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625" y="494963"/>
            <a:ext cx="352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550" y="518775"/>
            <a:ext cx="3905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8750" y="514000"/>
            <a:ext cx="3238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4950" y="514000"/>
            <a:ext cx="3619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9250" y="509238"/>
            <a:ext cx="4476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50" y="2551275"/>
            <a:ext cx="3226867" cy="26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50" y="-73725"/>
            <a:ext cx="3226875" cy="26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250" y="1244625"/>
            <a:ext cx="509650" cy="4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250" y="3113971"/>
            <a:ext cx="509650" cy="42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7">
            <a:alphaModFix/>
          </a:blip>
          <a:srcRect b="30053" l="64033" r="0" t="37090"/>
          <a:stretch/>
        </p:blipFill>
        <p:spPr>
          <a:xfrm>
            <a:off x="5527850" y="2068700"/>
            <a:ext cx="3144825" cy="110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>
            <a:stCxn id="213" idx="3"/>
            <a:endCxn id="215" idx="1"/>
          </p:cNvCxnSpPr>
          <p:nvPr/>
        </p:nvCxnSpPr>
        <p:spPr>
          <a:xfrm>
            <a:off x="4583900" y="1484462"/>
            <a:ext cx="944100" cy="11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Shape 217"/>
          <p:cNvCxnSpPr>
            <a:stCxn id="214" idx="3"/>
            <a:endCxn id="215" idx="1"/>
          </p:cNvCxnSpPr>
          <p:nvPr/>
        </p:nvCxnSpPr>
        <p:spPr>
          <a:xfrm flipH="1" rot="10800000">
            <a:off x="4583900" y="2622661"/>
            <a:ext cx="943800" cy="7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Shape 218"/>
          <p:cNvCxnSpPr>
            <a:endCxn id="215" idx="1"/>
          </p:cNvCxnSpPr>
          <p:nvPr/>
        </p:nvCxnSpPr>
        <p:spPr>
          <a:xfrm flipH="1" rot="10800000">
            <a:off x="5233850" y="2622613"/>
            <a:ext cx="294000" cy="17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5030450" y="4363525"/>
            <a:ext cx="429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1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Shape 224"/>
          <p:cNvCxnSpPr/>
          <p:nvPr/>
        </p:nvCxnSpPr>
        <p:spPr>
          <a:xfrm rot="10800000">
            <a:off x="2509432" y="1101925"/>
            <a:ext cx="0" cy="276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2509432" y="3830425"/>
            <a:ext cx="4397700" cy="3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925" y="3608438"/>
            <a:ext cx="509650" cy="4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600" y="604396"/>
            <a:ext cx="509650" cy="429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Shape 228"/>
          <p:cNvCxnSpPr/>
          <p:nvPr/>
        </p:nvCxnSpPr>
        <p:spPr>
          <a:xfrm>
            <a:off x="2328525" y="248402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Shape 229"/>
          <p:cNvCxnSpPr/>
          <p:nvPr/>
        </p:nvCxnSpPr>
        <p:spPr>
          <a:xfrm>
            <a:off x="4374800" y="3707850"/>
            <a:ext cx="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Shape 230"/>
          <p:cNvSpPr txBox="1"/>
          <p:nvPr/>
        </p:nvSpPr>
        <p:spPr>
          <a:xfrm>
            <a:off x="1740825" y="2269375"/>
            <a:ext cx="587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0.5</a:t>
            </a:r>
            <a:endParaRPr sz="1800"/>
          </a:p>
        </p:txBody>
      </p:sp>
      <p:sp>
        <p:nvSpPr>
          <p:cNvPr id="231" name="Shape 231"/>
          <p:cNvSpPr txBox="1"/>
          <p:nvPr/>
        </p:nvSpPr>
        <p:spPr>
          <a:xfrm>
            <a:off x="4080950" y="4088100"/>
            <a:ext cx="587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0.5</a:t>
            </a:r>
            <a:endParaRPr sz="1800"/>
          </a:p>
        </p:txBody>
      </p:sp>
      <p:sp>
        <p:nvSpPr>
          <p:cNvPr id="232" name="Shape 232"/>
          <p:cNvSpPr/>
          <p:nvPr/>
        </p:nvSpPr>
        <p:spPr>
          <a:xfrm>
            <a:off x="2879838" y="1752125"/>
            <a:ext cx="192300" cy="19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3072150" y="1401725"/>
            <a:ext cx="1458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0000FF"/>
                </a:solidFill>
              </a:rPr>
              <a:t>0.73</a:t>
            </a:r>
            <a:r>
              <a:rPr b="1" lang="zh-TW" sz="1800"/>
              <a:t>,</a:t>
            </a:r>
            <a:r>
              <a:rPr b="1" lang="zh-TW" sz="1800">
                <a:solidFill>
                  <a:srgbClr val="6AA84F"/>
                </a:solidFill>
              </a:rPr>
              <a:t>0.05</a:t>
            </a:r>
            <a:r>
              <a:rPr b="1" lang="zh-TW" sz="1800"/>
              <a:t>)</a:t>
            </a:r>
            <a:endParaRPr b="1" sz="1800"/>
          </a:p>
        </p:txBody>
      </p:sp>
      <p:sp>
        <p:nvSpPr>
          <p:cNvPr id="234" name="Shape 234"/>
          <p:cNvSpPr/>
          <p:nvPr/>
        </p:nvSpPr>
        <p:spPr>
          <a:xfrm>
            <a:off x="4761813" y="3348325"/>
            <a:ext cx="192300" cy="19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4954125" y="2997925"/>
            <a:ext cx="1458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0000FF"/>
                </a:solidFill>
              </a:rPr>
              <a:t>0.05</a:t>
            </a:r>
            <a:r>
              <a:rPr b="1" lang="zh-TW" sz="1800"/>
              <a:t>,</a:t>
            </a:r>
            <a:r>
              <a:rPr b="1" lang="zh-TW" sz="1800">
                <a:solidFill>
                  <a:srgbClr val="6AA84F"/>
                </a:solidFill>
              </a:rPr>
              <a:t>0.73</a:t>
            </a:r>
            <a:r>
              <a:rPr b="1" lang="zh-TW" sz="1800"/>
              <a:t>)</a:t>
            </a:r>
            <a:endParaRPr b="1" sz="1800"/>
          </a:p>
        </p:txBody>
      </p:sp>
      <p:sp>
        <p:nvSpPr>
          <p:cNvPr id="236" name="Shape 236"/>
          <p:cNvSpPr/>
          <p:nvPr/>
        </p:nvSpPr>
        <p:spPr>
          <a:xfrm>
            <a:off x="3072138" y="3156025"/>
            <a:ext cx="192300" cy="192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2622650" y="3414175"/>
            <a:ext cx="1458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(</a:t>
            </a:r>
            <a:r>
              <a:rPr b="1" lang="zh-TW" sz="1800">
                <a:solidFill>
                  <a:srgbClr val="0000FF"/>
                </a:solidFill>
              </a:rPr>
              <a:t>0.27</a:t>
            </a:r>
            <a:r>
              <a:rPr b="1" lang="zh-TW" sz="1800"/>
              <a:t>,</a:t>
            </a:r>
            <a:r>
              <a:rPr b="1" lang="zh-TW" sz="1800">
                <a:solidFill>
                  <a:srgbClr val="6AA84F"/>
                </a:solidFill>
              </a:rPr>
              <a:t>0.27</a:t>
            </a:r>
            <a:r>
              <a:rPr b="1" lang="zh-TW" sz="1800"/>
              <a:t>)</a:t>
            </a:r>
            <a:endParaRPr b="1" sz="1800"/>
          </a:p>
        </p:txBody>
      </p:sp>
      <p:cxnSp>
        <p:nvCxnSpPr>
          <p:cNvPr id="238" name="Shape 238"/>
          <p:cNvCxnSpPr/>
          <p:nvPr/>
        </p:nvCxnSpPr>
        <p:spPr>
          <a:xfrm>
            <a:off x="2125225" y="1476900"/>
            <a:ext cx="3075000" cy="261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850" y="497400"/>
            <a:ext cx="683146" cy="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50" y="0"/>
            <a:ext cx="83064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074100" y="1339500"/>
            <a:ext cx="2995800" cy="2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Notation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Cost Function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Gradient descent</a:t>
            </a:r>
            <a:endParaRPr sz="2400"/>
          </a:p>
        </p:txBody>
      </p:sp>
      <p:sp>
        <p:nvSpPr>
          <p:cNvPr id="250" name="Shape 250"/>
          <p:cNvSpPr txBox="1"/>
          <p:nvPr/>
        </p:nvSpPr>
        <p:spPr>
          <a:xfrm>
            <a:off x="666950" y="361750"/>
            <a:ext cx="23514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Next</a:t>
            </a:r>
            <a:r>
              <a:rPr lang="zh-TW" sz="3000"/>
              <a:t>...</a:t>
            </a:r>
            <a:r>
              <a:rPr lang="zh-TW" sz="3000"/>
              <a:t>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302" y="555425"/>
            <a:ext cx="6704276" cy="36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87825" y="2521125"/>
            <a:ext cx="1831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(</a:t>
            </a:r>
            <a:r>
              <a:rPr lang="zh-TW" sz="1800"/>
              <a:t>Feature vector)</a:t>
            </a:r>
            <a:endParaRPr sz="1800"/>
          </a:p>
        </p:txBody>
      </p:sp>
      <p:sp>
        <p:nvSpPr>
          <p:cNvPr id="61" name="Shape 61"/>
          <p:cNvSpPr/>
          <p:nvPr/>
        </p:nvSpPr>
        <p:spPr>
          <a:xfrm>
            <a:off x="3719150" y="1186950"/>
            <a:ext cx="689700" cy="239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956750" y="1176475"/>
            <a:ext cx="689700" cy="239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610400" y="3020475"/>
            <a:ext cx="908400" cy="66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951950" y="3769125"/>
            <a:ext cx="224100" cy="42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3245300" y="4306525"/>
            <a:ext cx="1637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Single Neuron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7484" l="4879" r="0" t="0"/>
          <a:stretch/>
        </p:blipFill>
        <p:spPr>
          <a:xfrm>
            <a:off x="1356525" y="0"/>
            <a:ext cx="6469001" cy="44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237425" y="4521775"/>
            <a:ext cx="5064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76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inner product：</a:t>
            </a:r>
            <a:r>
              <a:rPr lang="zh-TW" sz="2400" u="sng">
                <a:solidFill>
                  <a:schemeClr val="hlink"/>
                </a:solidFill>
                <a:hlinkClick r:id="rId4"/>
              </a:rPr>
              <a:t>goo.gl/BimsQ6</a:t>
            </a:r>
            <a:endParaRPr sz="1800">
              <a:solidFill>
                <a:srgbClr val="444444"/>
              </a:solidFill>
              <a:highlight>
                <a:srgbClr val="EEEEEE"/>
              </a:highlight>
            </a:endParaRPr>
          </a:p>
          <a:p>
            <a:pPr indent="0" lvl="0" marL="190500" marR="152400" rtl="0" algn="ctr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50">
                <a:solidFill>
                  <a:srgbClr val="FFFFFF"/>
                </a:solidFill>
                <a:highlight>
                  <a:srgbClr val="EEEEEE"/>
                </a:highlight>
              </a:rPr>
              <a:t>Copy short URL</a:t>
            </a:r>
            <a:endParaRPr sz="750">
              <a:solidFill>
                <a:srgbClr val="FFFFFF"/>
              </a:solidFill>
              <a:highlight>
                <a:srgbClr val="EEEEEE"/>
              </a:highlight>
            </a:endParaRPr>
          </a:p>
          <a:p>
            <a:pPr indent="0" lvl="0" marL="114300" marR="76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FFFFFF"/>
              </a:solidFill>
              <a:highlight>
                <a:srgbClr val="EEEEEE"/>
              </a:highlight>
            </a:endParaRPr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3975" y="4521775"/>
            <a:ext cx="3560850" cy="3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5" y="60999"/>
            <a:ext cx="8314624" cy="50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699" y="231625"/>
            <a:ext cx="1473000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5" y="141075"/>
            <a:ext cx="8963126" cy="5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725" y="356625"/>
            <a:ext cx="1755425" cy="4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 rot="10800000">
            <a:off x="1028488" y="1429775"/>
            <a:ext cx="0" cy="218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1028488" y="3583475"/>
            <a:ext cx="28434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Shape 91"/>
          <p:cNvSpPr/>
          <p:nvPr/>
        </p:nvSpPr>
        <p:spPr>
          <a:xfrm>
            <a:off x="3956525" y="2226975"/>
            <a:ext cx="7347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1424350" y="2226975"/>
            <a:ext cx="122310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 rot="10800000">
            <a:off x="5306988" y="1480800"/>
            <a:ext cx="0" cy="218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5306988" y="3634500"/>
            <a:ext cx="28434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Shape 95"/>
          <p:cNvCxnSpPr/>
          <p:nvPr/>
        </p:nvCxnSpPr>
        <p:spPr>
          <a:xfrm flipH="1" rot="10800000">
            <a:off x="1446975" y="2057425"/>
            <a:ext cx="1446900" cy="3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 flipH="1">
            <a:off x="2283400" y="1966975"/>
            <a:ext cx="260100" cy="12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75" y="1628800"/>
            <a:ext cx="10858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 rot="-328441">
            <a:off x="5976866" y="1945919"/>
            <a:ext cx="982610" cy="825275"/>
          </a:xfrm>
          <a:custGeom>
            <a:pathLst>
              <a:path extrusionOk="0" h="33009" w="39302">
                <a:moveTo>
                  <a:pt x="415" y="0"/>
                </a:moveTo>
                <a:cubicBezTo>
                  <a:pt x="1018" y="4597"/>
                  <a:pt x="-2449" y="22082"/>
                  <a:pt x="4032" y="27583"/>
                </a:cubicBezTo>
                <a:cubicBezTo>
                  <a:pt x="10513" y="33085"/>
                  <a:pt x="33424" y="32105"/>
                  <a:pt x="39302" y="3300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/>
          <p:nvPr/>
        </p:nvSpPr>
        <p:spPr>
          <a:xfrm rot="-328441">
            <a:off x="5797727" y="1918806"/>
            <a:ext cx="1254851" cy="686417"/>
          </a:xfrm>
          <a:custGeom>
            <a:pathLst>
              <a:path extrusionOk="0" h="27455" w="50191">
                <a:moveTo>
                  <a:pt x="0" y="27455"/>
                </a:moveTo>
                <a:cubicBezTo>
                  <a:pt x="3090" y="23009"/>
                  <a:pt x="10174" y="4093"/>
                  <a:pt x="18539" y="777"/>
                </a:cubicBezTo>
                <a:cubicBezTo>
                  <a:pt x="26904" y="-2539"/>
                  <a:pt x="44916" y="6430"/>
                  <a:pt x="50191" y="75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/>
          <p:nvPr/>
        </p:nvSpPr>
        <p:spPr>
          <a:xfrm rot="-328441">
            <a:off x="6326201" y="1842045"/>
            <a:ext cx="574685" cy="1232250"/>
          </a:xfrm>
          <a:custGeom>
            <a:pathLst>
              <a:path extrusionOk="0" h="49287" w="22986">
                <a:moveTo>
                  <a:pt x="13565" y="0"/>
                </a:moveTo>
                <a:cubicBezTo>
                  <a:pt x="15072" y="4597"/>
                  <a:pt x="24870" y="19368"/>
                  <a:pt x="22609" y="27582"/>
                </a:cubicBezTo>
                <a:cubicBezTo>
                  <a:pt x="20348" y="35797"/>
                  <a:pt x="3768" y="45670"/>
                  <a:pt x="0" y="492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/>
        </p:nvSpPr>
        <p:spPr>
          <a:xfrm>
            <a:off x="1695675" y="542600"/>
            <a:ext cx="1367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Iinearity</a:t>
            </a:r>
            <a:endParaRPr sz="2400"/>
          </a:p>
        </p:txBody>
      </p:sp>
      <p:sp>
        <p:nvSpPr>
          <p:cNvPr id="102" name="Shape 102"/>
          <p:cNvSpPr txBox="1"/>
          <p:nvPr/>
        </p:nvSpPr>
        <p:spPr>
          <a:xfrm>
            <a:off x="5787900" y="599600"/>
            <a:ext cx="1881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non-linearity</a:t>
            </a:r>
            <a:endParaRPr sz="2400"/>
          </a:p>
        </p:txBody>
      </p:sp>
      <p:sp>
        <p:nvSpPr>
          <p:cNvPr id="103" name="Shape 103"/>
          <p:cNvSpPr txBox="1"/>
          <p:nvPr/>
        </p:nvSpPr>
        <p:spPr>
          <a:xfrm>
            <a:off x="1147300" y="3962175"/>
            <a:ext cx="2532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three neurons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(no activation function)</a:t>
            </a:r>
            <a:endParaRPr sz="1800"/>
          </a:p>
        </p:txBody>
      </p:sp>
      <p:sp>
        <p:nvSpPr>
          <p:cNvPr id="104" name="Shape 104"/>
          <p:cNvSpPr txBox="1"/>
          <p:nvPr/>
        </p:nvSpPr>
        <p:spPr>
          <a:xfrm>
            <a:off x="5347388" y="3877175"/>
            <a:ext cx="25323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three neurons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(activation function)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1906875" y="814025"/>
            <a:ext cx="2188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Input vector：</a:t>
            </a:r>
            <a:endParaRPr sz="2400"/>
          </a:p>
        </p:txBody>
      </p:sp>
      <p:sp>
        <p:nvSpPr>
          <p:cNvPr id="110" name="Shape 110"/>
          <p:cNvSpPr txBox="1"/>
          <p:nvPr/>
        </p:nvSpPr>
        <p:spPr>
          <a:xfrm>
            <a:off x="361775" y="158300"/>
            <a:ext cx="44877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Limitation of Single Neuron</a:t>
            </a:r>
            <a:endParaRPr sz="28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100" y="911825"/>
            <a:ext cx="28765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694475" y="1622050"/>
            <a:ext cx="2400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Weight</a:t>
            </a:r>
            <a:r>
              <a:rPr lang="zh-TW" sz="2400"/>
              <a:t> vector：</a:t>
            </a:r>
            <a:endParaRPr sz="2400"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075" y="1681750"/>
            <a:ext cx="3276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115700" y="2375075"/>
            <a:ext cx="3179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Activation Function：</a:t>
            </a:r>
            <a:endParaRPr sz="2400"/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425" y="2511125"/>
            <a:ext cx="10858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001650" y="3311913"/>
            <a:ext cx="1718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Output：</a:t>
            </a:r>
            <a:endParaRPr sz="2400"/>
          </a:p>
        </p:txBody>
      </p:sp>
      <p:sp>
        <p:nvSpPr>
          <p:cNvPr id="117" name="Shape 117"/>
          <p:cNvSpPr txBox="1"/>
          <p:nvPr/>
        </p:nvSpPr>
        <p:spPr>
          <a:xfrm>
            <a:off x="2517675" y="4202825"/>
            <a:ext cx="15774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Threshold</a:t>
            </a:r>
            <a:endParaRPr sz="2400"/>
          </a:p>
        </p:txBody>
      </p:sp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5700" y="3358400"/>
            <a:ext cx="3995351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295100" y="4394975"/>
            <a:ext cx="960900" cy="2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550425" y="4290725"/>
            <a:ext cx="29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Binary classification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450" y="893125"/>
            <a:ext cx="57531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76525" y="282625"/>
            <a:ext cx="4725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Single Layer (multiple neuron)</a:t>
            </a:r>
            <a:endParaRPr sz="2400"/>
          </a:p>
        </p:txBody>
      </p:sp>
      <p:sp>
        <p:nvSpPr>
          <p:cNvPr id="127" name="Shape 127"/>
          <p:cNvSpPr txBox="1"/>
          <p:nvPr/>
        </p:nvSpPr>
        <p:spPr>
          <a:xfrm>
            <a:off x="6251375" y="1254850"/>
            <a:ext cx="1469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“1” or not</a:t>
            </a:r>
            <a:endParaRPr sz="2000"/>
          </a:p>
        </p:txBody>
      </p:sp>
      <p:sp>
        <p:nvSpPr>
          <p:cNvPr id="128" name="Shape 128"/>
          <p:cNvSpPr txBox="1"/>
          <p:nvPr/>
        </p:nvSpPr>
        <p:spPr>
          <a:xfrm>
            <a:off x="6251375" y="2198700"/>
            <a:ext cx="1469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“2” or not</a:t>
            </a:r>
            <a:endParaRPr sz="2000"/>
          </a:p>
        </p:txBody>
      </p:sp>
      <p:sp>
        <p:nvSpPr>
          <p:cNvPr id="129" name="Shape 129"/>
          <p:cNvSpPr txBox="1"/>
          <p:nvPr/>
        </p:nvSpPr>
        <p:spPr>
          <a:xfrm>
            <a:off x="6251375" y="3063125"/>
            <a:ext cx="1469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“3” or not</a:t>
            </a:r>
            <a:endParaRPr sz="2000"/>
          </a:p>
        </p:txBody>
      </p:sp>
      <p:sp>
        <p:nvSpPr>
          <p:cNvPr id="130" name="Shape 130"/>
          <p:cNvSpPr txBox="1"/>
          <p:nvPr/>
        </p:nvSpPr>
        <p:spPr>
          <a:xfrm>
            <a:off x="4657325" y="4363475"/>
            <a:ext cx="17523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0000FF"/>
                </a:solidFill>
              </a:rPr>
              <a:t>10 Neuron</a:t>
            </a:r>
            <a:endParaRPr b="1"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65225" y="327800"/>
            <a:ext cx="370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L</a:t>
            </a:r>
            <a:r>
              <a:rPr lang="zh-TW" sz="2400"/>
              <a:t>imitation of Single Layer</a:t>
            </a:r>
            <a:endParaRPr sz="2400"/>
          </a:p>
        </p:txBody>
      </p:sp>
      <p:cxnSp>
        <p:nvCxnSpPr>
          <p:cNvPr id="136" name="Shape 136"/>
          <p:cNvCxnSpPr/>
          <p:nvPr/>
        </p:nvCxnSpPr>
        <p:spPr>
          <a:xfrm rot="10800000">
            <a:off x="1254588" y="2175875"/>
            <a:ext cx="0" cy="218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1254588" y="4329575"/>
            <a:ext cx="2843400" cy="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Shape 138"/>
          <p:cNvSpPr/>
          <p:nvPr/>
        </p:nvSpPr>
        <p:spPr>
          <a:xfrm>
            <a:off x="1478088" y="2407800"/>
            <a:ext cx="192300" cy="19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40913" y="3950650"/>
            <a:ext cx="192300" cy="19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540913" y="2407800"/>
            <a:ext cx="192300" cy="192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478088" y="3950650"/>
            <a:ext cx="192300" cy="1923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/>
          <p:nvPr/>
        </p:nvCxnSpPr>
        <p:spPr>
          <a:xfrm>
            <a:off x="1571388" y="4205075"/>
            <a:ext cx="57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3634213" y="4205075"/>
            <a:ext cx="57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1102038" y="2503950"/>
            <a:ext cx="3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1102038" y="4046800"/>
            <a:ext cx="3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Shape 146"/>
          <p:cNvSpPr txBox="1"/>
          <p:nvPr/>
        </p:nvSpPr>
        <p:spPr>
          <a:xfrm>
            <a:off x="1421688" y="4482275"/>
            <a:ext cx="305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0</a:t>
            </a:r>
            <a:endParaRPr sz="1800"/>
          </a:p>
        </p:txBody>
      </p:sp>
      <p:sp>
        <p:nvSpPr>
          <p:cNvPr id="147" name="Shape 147"/>
          <p:cNvSpPr txBox="1"/>
          <p:nvPr/>
        </p:nvSpPr>
        <p:spPr>
          <a:xfrm>
            <a:off x="3484513" y="4482300"/>
            <a:ext cx="305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</a:t>
            </a:r>
            <a:endParaRPr sz="1800"/>
          </a:p>
        </p:txBody>
      </p:sp>
      <p:sp>
        <p:nvSpPr>
          <p:cNvPr id="148" name="Shape 148"/>
          <p:cNvSpPr txBox="1"/>
          <p:nvPr/>
        </p:nvSpPr>
        <p:spPr>
          <a:xfrm>
            <a:off x="796938" y="3835000"/>
            <a:ext cx="305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0</a:t>
            </a:r>
            <a:endParaRPr sz="1800"/>
          </a:p>
        </p:txBody>
      </p:sp>
      <p:sp>
        <p:nvSpPr>
          <p:cNvPr id="149" name="Shape 149"/>
          <p:cNvSpPr txBox="1"/>
          <p:nvPr/>
        </p:nvSpPr>
        <p:spPr>
          <a:xfrm>
            <a:off x="725988" y="2292150"/>
            <a:ext cx="305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1</a:t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713" y="4172225"/>
            <a:ext cx="352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338" y="1799375"/>
            <a:ext cx="390525" cy="29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Shape 152"/>
          <p:cNvGraphicFramePr/>
          <p:nvPr/>
        </p:nvGraphicFramePr>
        <p:xfrm>
          <a:off x="4785063" y="229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{A35EE58E-D9EA-4A62-8F10-80912201E8E9}</a:tableStyleId>
              </a:tblPr>
              <a:tblGrid>
                <a:gridCol w="1286350"/>
                <a:gridCol w="1286350"/>
                <a:gridCol w="1286350"/>
              </a:tblGrid>
              <a:tr h="50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Output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Yes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838" y="2332500"/>
            <a:ext cx="3524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313" y="2356300"/>
            <a:ext cx="3905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5325" y="152400"/>
            <a:ext cx="3776610" cy="1817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0675" y="1636800"/>
            <a:ext cx="2514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7358" y="779575"/>
            <a:ext cx="3067919" cy="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407150" y="1526288"/>
            <a:ext cx="2442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binary classification</a:t>
            </a:r>
            <a:endParaRPr sz="1800"/>
          </a:p>
        </p:txBody>
      </p:sp>
      <p:sp>
        <p:nvSpPr>
          <p:cNvPr id="159" name="Shape 159"/>
          <p:cNvSpPr/>
          <p:nvPr/>
        </p:nvSpPr>
        <p:spPr>
          <a:xfrm>
            <a:off x="1435650" y="2272175"/>
            <a:ext cx="2566100" cy="1933050"/>
          </a:xfrm>
          <a:custGeom>
            <a:pathLst>
              <a:path extrusionOk="0" h="77322" w="102644">
                <a:moveTo>
                  <a:pt x="0" y="0"/>
                </a:moveTo>
                <a:cubicBezTo>
                  <a:pt x="11154" y="2638"/>
                  <a:pt x="49815" y="2939"/>
                  <a:pt x="66922" y="15826"/>
                </a:cubicBezTo>
                <a:cubicBezTo>
                  <a:pt x="84029" y="28713"/>
                  <a:pt x="96690" y="67073"/>
                  <a:pt x="102644" y="77322"/>
                </a:cubicBezTo>
              </a:path>
            </a:pathLst>
          </a:custGeom>
          <a:noFill/>
          <a:ln cap="flat" cmpd="sng" w="28575">
            <a:solidFill>
              <a:srgbClr val="FFD966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