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RNNs,ht由</a:t>
            </a:r>
            <a:r>
              <a:rPr lang="zh-TW"/>
              <a:t>前面x0~xt所影響, 就是為什麼RNNs可以往前看任意個input的原因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forget gate與input gate</a:t>
            </a:r>
            <a:r>
              <a:rPr lang="zh-TW"/>
              <a:t>決定了保存在cell裡面的值，output則是決定cell的輸出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在RNNs中</a:t>
            </a:r>
            <a:r>
              <a:rPr lang="zh-TW"/>
              <a:t>，每次保存在cell裡面的s都一定會被覆蓋掉，也就是說每當我前進一個Time step，cell裡的值就會被更新一次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可是在LSTMs中，第一個Term決定上一個時間點的output要忘記多少，第二個Term決定這一個時間點的input要記得多少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兩個Term之間是相加的，所以說假設如果這一個時間點t的Input是我不需要的，這個i_t就能夠是0，那麼我就forget這個時間點的Input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cell裡面保存的就是我上一個時間點的cell裡面的值，除非forget要把cell裡面的值洗掉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g(),f(): activation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U,V,W: weight matrix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st: layer output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DNNs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6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39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Relationship Id="rId7" Type="http://schemas.openxmlformats.org/officeDocument/2006/relationships/image" Target="../media/image43.png"/><Relationship Id="rId8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65.png"/><Relationship Id="rId5" Type="http://schemas.openxmlformats.org/officeDocument/2006/relationships/image" Target="../media/image48.png"/><Relationship Id="rId6" Type="http://schemas.openxmlformats.org/officeDocument/2006/relationships/image" Target="../media/image51.png"/><Relationship Id="rId7" Type="http://schemas.openxmlformats.org/officeDocument/2006/relationships/image" Target="../media/image58.png"/><Relationship Id="rId8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6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68.png"/><Relationship Id="rId7" Type="http://schemas.openxmlformats.org/officeDocument/2006/relationships/image" Target="../media/image6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6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8.png"/><Relationship Id="rId13" Type="http://schemas.openxmlformats.org/officeDocument/2006/relationships/image" Target="../media/image26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31.png"/><Relationship Id="rId13" Type="http://schemas.openxmlformats.org/officeDocument/2006/relationships/image" Target="../media/image36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7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534025" y="2023500"/>
            <a:ext cx="4166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RNN</a:t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(Recurrent Neural Network)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50400" y="350450"/>
            <a:ext cx="3312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Backpropagation (BP)</a:t>
            </a: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173850"/>
            <a:ext cx="4780525" cy="4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25" y="1998250"/>
            <a:ext cx="4293450" cy="18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977" y="1138125"/>
            <a:ext cx="35147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044" y="2069225"/>
            <a:ext cx="3182381" cy="186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>
            <a:off x="4996550" y="11300"/>
            <a:ext cx="11400" cy="513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1966975" y="3131325"/>
            <a:ext cx="780000" cy="4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068950" y="3131325"/>
            <a:ext cx="780000" cy="4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200500" y="3204600"/>
            <a:ext cx="780000" cy="4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63" y="158250"/>
            <a:ext cx="8020675" cy="45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550" y="158250"/>
            <a:ext cx="19716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8800" y="3012200"/>
            <a:ext cx="35052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6224538" y="205950"/>
            <a:ext cx="1862700" cy="51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354938" y="3012275"/>
            <a:ext cx="3492900" cy="51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79" y="468987"/>
            <a:ext cx="571572" cy="47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2732181" y="558619"/>
            <a:ext cx="750900" cy="7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Shape 212"/>
          <p:cNvCxnSpPr/>
          <p:nvPr/>
        </p:nvCxnSpPr>
        <p:spPr>
          <a:xfrm>
            <a:off x="1849989" y="989368"/>
            <a:ext cx="750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Shape 213"/>
          <p:cNvCxnSpPr/>
          <p:nvPr/>
        </p:nvCxnSpPr>
        <p:spPr>
          <a:xfrm>
            <a:off x="3614373" y="992774"/>
            <a:ext cx="750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Shape 214"/>
          <p:cNvSpPr/>
          <p:nvPr/>
        </p:nvSpPr>
        <p:spPr>
          <a:xfrm>
            <a:off x="4496565" y="555213"/>
            <a:ext cx="750900" cy="7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/>
          <p:nvPr/>
        </p:nvCxnSpPr>
        <p:spPr>
          <a:xfrm>
            <a:off x="5449346" y="992774"/>
            <a:ext cx="750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25" y="706901"/>
            <a:ext cx="1265624" cy="46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977" y="765164"/>
            <a:ext cx="1377897" cy="45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4275" y="756073"/>
            <a:ext cx="466725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200" y="756086"/>
            <a:ext cx="466725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6838" y="465244"/>
            <a:ext cx="5238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775" y="3074950"/>
            <a:ext cx="4155800" cy="6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0762" y="2334875"/>
            <a:ext cx="2866650" cy="6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67777" y="1401926"/>
            <a:ext cx="950623" cy="4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39675" y="1544832"/>
            <a:ext cx="659479" cy="33167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2828897" y="1630455"/>
            <a:ext cx="5940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3656850" y="2543363"/>
            <a:ext cx="1052700" cy="24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4956650" y="2396375"/>
            <a:ext cx="2927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One Derivative Term</a:t>
            </a:r>
            <a:endParaRPr b="1" sz="2200"/>
          </a:p>
        </p:txBody>
      </p:sp>
      <p:sp>
        <p:nvSpPr>
          <p:cNvPr id="228" name="Shape 228"/>
          <p:cNvSpPr/>
          <p:nvPr/>
        </p:nvSpPr>
        <p:spPr>
          <a:xfrm>
            <a:off x="4575725" y="3283425"/>
            <a:ext cx="1052700" cy="24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5875525" y="3136450"/>
            <a:ext cx="3066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Two</a:t>
            </a:r>
            <a:r>
              <a:rPr b="1" lang="zh-TW" sz="2200"/>
              <a:t> Derivative Terms</a:t>
            </a:r>
            <a:endParaRPr b="1" sz="2200"/>
          </a:p>
        </p:txBody>
      </p:sp>
      <p:pic>
        <p:nvPicPr>
          <p:cNvPr id="230" name="Shape 2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02375" y="3679150"/>
            <a:ext cx="3429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54550" y="4204075"/>
            <a:ext cx="36385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1835450" y="2364375"/>
            <a:ext cx="950700" cy="4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835450" y="3136450"/>
            <a:ext cx="993600" cy="4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205588" y="3172000"/>
            <a:ext cx="993600" cy="4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293900" y="271325"/>
            <a:ext cx="5595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Cause：Gradient Vanishing (Exploding)</a:t>
            </a:r>
            <a:endParaRPr sz="24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59" y="1148663"/>
            <a:ext cx="2515875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293900" y="1093813"/>
            <a:ext cx="2515800" cy="92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875" y="847925"/>
            <a:ext cx="5212125" cy="14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4644075" y="1882375"/>
            <a:ext cx="4431300" cy="31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187850" y="1356525"/>
            <a:ext cx="7440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38" y="3468500"/>
            <a:ext cx="3724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675" y="4054362"/>
            <a:ext cx="29718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663" y="2443175"/>
            <a:ext cx="42005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958375" y="4040038"/>
            <a:ext cx="2373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Gradient Vanishing</a:t>
            </a:r>
            <a:endParaRPr b="1" sz="1800"/>
          </a:p>
        </p:txBody>
      </p:sp>
      <p:sp>
        <p:nvSpPr>
          <p:cNvPr id="249" name="Shape 249"/>
          <p:cNvSpPr txBox="1"/>
          <p:nvPr/>
        </p:nvSpPr>
        <p:spPr>
          <a:xfrm>
            <a:off x="4958375" y="3425588"/>
            <a:ext cx="2373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Gradient Exploding</a:t>
            </a:r>
            <a:endParaRPr b="1" sz="1800"/>
          </a:p>
        </p:txBody>
      </p:sp>
      <p:sp>
        <p:nvSpPr>
          <p:cNvPr id="250" name="Shape 250"/>
          <p:cNvSpPr/>
          <p:nvPr/>
        </p:nvSpPr>
        <p:spPr>
          <a:xfrm>
            <a:off x="4223725" y="3543638"/>
            <a:ext cx="4839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5302500" y="4646100"/>
            <a:ext cx="384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/>
              <a:t>Backpropagation Through Time)</a:t>
            </a:r>
            <a:endParaRPr b="1" sz="1800"/>
          </a:p>
        </p:txBody>
      </p:sp>
      <p:sp>
        <p:nvSpPr>
          <p:cNvPr id="252" name="Shape 252"/>
          <p:cNvSpPr/>
          <p:nvPr/>
        </p:nvSpPr>
        <p:spPr>
          <a:xfrm>
            <a:off x="4223725" y="4115188"/>
            <a:ext cx="483900" cy="3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438" y="2909900"/>
            <a:ext cx="58769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2068050" y="2283450"/>
            <a:ext cx="5007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Long Short-Term Memory (LSTM)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1238" l="0" r="0" t="1238"/>
          <a:stretch/>
        </p:blipFill>
        <p:spPr>
          <a:xfrm>
            <a:off x="67825" y="1112563"/>
            <a:ext cx="9144000" cy="36192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37375" y="192200"/>
            <a:ext cx="5007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Long Short-Term Memory (LSTM)</a:t>
            </a:r>
            <a:endParaRPr b="1" sz="2400"/>
          </a:p>
        </p:txBody>
      </p:sp>
      <p:sp>
        <p:nvSpPr>
          <p:cNvPr id="265" name="Shape 265"/>
          <p:cNvSpPr txBox="1"/>
          <p:nvPr/>
        </p:nvSpPr>
        <p:spPr>
          <a:xfrm>
            <a:off x="237375" y="768800"/>
            <a:ext cx="25662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Forget gate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Input gate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Output gate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47282" t="0"/>
          <a:stretch/>
        </p:blipFill>
        <p:spPr>
          <a:xfrm>
            <a:off x="0" y="1088425"/>
            <a:ext cx="4691299" cy="29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316525" y="226075"/>
            <a:ext cx="1955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Forget gate</a:t>
            </a:r>
            <a:endParaRPr b="1" sz="2400"/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863" y="1620812"/>
            <a:ext cx="2956500" cy="14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950" y="3220623"/>
            <a:ext cx="1552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9800" y="1034125"/>
            <a:ext cx="3981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6075" y="3282548"/>
            <a:ext cx="9048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6006100" y="4279775"/>
            <a:ext cx="195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Forget ratio</a:t>
            </a:r>
            <a:endParaRPr b="1" sz="2400"/>
          </a:p>
        </p:txBody>
      </p:sp>
      <p:sp>
        <p:nvSpPr>
          <p:cNvPr id="277" name="Shape 277"/>
          <p:cNvSpPr/>
          <p:nvPr/>
        </p:nvSpPr>
        <p:spPr>
          <a:xfrm rot="1464211">
            <a:off x="6870414" y="3740018"/>
            <a:ext cx="316584" cy="49661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6525" y="226075"/>
            <a:ext cx="1684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Input</a:t>
            </a:r>
            <a:r>
              <a:rPr b="1" lang="zh-TW" sz="2400"/>
              <a:t> gate</a:t>
            </a:r>
            <a:endParaRPr b="1" sz="2400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5931" r="5931" t="0"/>
          <a:stretch/>
        </p:blipFill>
        <p:spPr>
          <a:xfrm>
            <a:off x="316525" y="1221775"/>
            <a:ext cx="3950650" cy="26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2803" l="0" r="0" t="2803"/>
          <a:stretch/>
        </p:blipFill>
        <p:spPr>
          <a:xfrm>
            <a:off x="4448000" y="1958875"/>
            <a:ext cx="457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025" y="2743600"/>
            <a:ext cx="15811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5200" y="1221775"/>
            <a:ext cx="36576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8150" y="2781711"/>
            <a:ext cx="9048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6405525" y="3840061"/>
            <a:ext cx="18381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Input ratio</a:t>
            </a:r>
            <a:endParaRPr b="1" sz="2400"/>
          </a:p>
        </p:txBody>
      </p:sp>
      <p:sp>
        <p:nvSpPr>
          <p:cNvPr id="289" name="Shape 289"/>
          <p:cNvSpPr/>
          <p:nvPr/>
        </p:nvSpPr>
        <p:spPr>
          <a:xfrm rot="-1855031">
            <a:off x="6994467" y="3268292"/>
            <a:ext cx="316466" cy="53116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1294238"/>
            <a:ext cx="4100304" cy="25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95" y="2303158"/>
            <a:ext cx="3739564" cy="4967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5454118" y="2343551"/>
            <a:ext cx="1327800" cy="49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7095175" y="2343553"/>
            <a:ext cx="1327800" cy="49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 rot="-3259">
            <a:off x="7600825" y="2982386"/>
            <a:ext cx="316500" cy="49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7095175" y="3661325"/>
            <a:ext cx="13278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Input gate</a:t>
            </a:r>
            <a:endParaRPr b="1" sz="1800"/>
          </a:p>
        </p:txBody>
      </p:sp>
      <p:sp>
        <p:nvSpPr>
          <p:cNvPr id="300" name="Shape 300"/>
          <p:cNvSpPr/>
          <p:nvPr/>
        </p:nvSpPr>
        <p:spPr>
          <a:xfrm rot="-3259">
            <a:off x="5959775" y="2982386"/>
            <a:ext cx="316500" cy="49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5400275" y="3661325"/>
            <a:ext cx="1435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Forget</a:t>
            </a:r>
            <a:r>
              <a:rPr b="1" lang="zh-TW" sz="1800"/>
              <a:t> gate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16525" y="226075"/>
            <a:ext cx="1978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Out</a:t>
            </a:r>
            <a:r>
              <a:rPr b="1" lang="zh-TW" sz="2400"/>
              <a:t>put gate</a:t>
            </a:r>
            <a:endParaRPr b="1" sz="2400"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50" y="1360513"/>
            <a:ext cx="3600675" cy="24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950" y="1938500"/>
            <a:ext cx="38100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3312" y="2633725"/>
            <a:ext cx="25812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7525" y="3344825"/>
            <a:ext cx="16954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1550" y="3414686"/>
            <a:ext cx="9048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6295125" y="4443700"/>
            <a:ext cx="1978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Out</a:t>
            </a:r>
            <a:r>
              <a:rPr b="1" lang="zh-TW" sz="2400"/>
              <a:t>put ratio</a:t>
            </a:r>
            <a:endParaRPr b="1" sz="2400"/>
          </a:p>
        </p:txBody>
      </p:sp>
      <p:sp>
        <p:nvSpPr>
          <p:cNvPr id="313" name="Shape 313"/>
          <p:cNvSpPr/>
          <p:nvPr/>
        </p:nvSpPr>
        <p:spPr>
          <a:xfrm rot="-1855031">
            <a:off x="6884067" y="3871942"/>
            <a:ext cx="316466" cy="53116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559375" y="1446900"/>
            <a:ext cx="63870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DNN vs. RNNs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RNNs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Problem of Long-Term Dependencise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LSTM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1355950"/>
            <a:ext cx="4100304" cy="25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482" y="2919058"/>
            <a:ext cx="3739564" cy="49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446" y="1661150"/>
            <a:ext cx="2515875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5287663" y="2068100"/>
            <a:ext cx="2356800" cy="38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260000" y="237400"/>
            <a:ext cx="40131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Why Gradient Vanishing ?</a:t>
            </a:r>
            <a:endParaRPr b="1" sz="2400"/>
          </a:p>
        </p:txBody>
      </p:sp>
      <p:sp>
        <p:nvSpPr>
          <p:cNvPr id="323" name="Shape 323"/>
          <p:cNvSpPr txBox="1"/>
          <p:nvPr/>
        </p:nvSpPr>
        <p:spPr>
          <a:xfrm>
            <a:off x="3990500" y="1898550"/>
            <a:ext cx="10347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RNNs：</a:t>
            </a:r>
            <a:endParaRPr b="1" sz="1800"/>
          </a:p>
        </p:txBody>
      </p:sp>
      <p:sp>
        <p:nvSpPr>
          <p:cNvPr id="324" name="Shape 324"/>
          <p:cNvSpPr txBox="1"/>
          <p:nvPr/>
        </p:nvSpPr>
        <p:spPr>
          <a:xfrm>
            <a:off x="3990500" y="2987338"/>
            <a:ext cx="1266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LSTMs：</a:t>
            </a:r>
            <a:endParaRPr b="1" sz="1800"/>
          </a:p>
        </p:txBody>
      </p:sp>
      <p:cxnSp>
        <p:nvCxnSpPr>
          <p:cNvPr id="325" name="Shape 325"/>
          <p:cNvCxnSpPr/>
          <p:nvPr/>
        </p:nvCxnSpPr>
        <p:spPr>
          <a:xfrm>
            <a:off x="5812675" y="3415825"/>
            <a:ext cx="1306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>
            <a:off x="7561150" y="3407275"/>
            <a:ext cx="1197900" cy="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5019463" y="3630750"/>
            <a:ext cx="3154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No gradient vanishing. 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(If forget gate is opened.)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1347150" y="1706950"/>
            <a:ext cx="6690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i="1" lang="zh-TW" sz="2600" u="sng"/>
              <a:t>Backpropagation Through Time(BPTT)</a:t>
            </a:r>
            <a:endParaRPr i="1" sz="2600" u="sng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Markov Chain</a:t>
            </a:r>
            <a:endParaRPr sz="2600"/>
          </a:p>
        </p:txBody>
      </p:sp>
      <p:sp>
        <p:nvSpPr>
          <p:cNvPr id="333" name="Shape 333"/>
          <p:cNvSpPr txBox="1"/>
          <p:nvPr/>
        </p:nvSpPr>
        <p:spPr>
          <a:xfrm>
            <a:off x="361700" y="271275"/>
            <a:ext cx="2340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Next...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88" y="107175"/>
            <a:ext cx="830643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05225" y="203475"/>
            <a:ext cx="10287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DNN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2595988" y="2562063"/>
            <a:ext cx="633000" cy="5538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38" y="883188"/>
            <a:ext cx="47339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4699613" y="956838"/>
            <a:ext cx="859200" cy="49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699613" y="1519263"/>
            <a:ext cx="859200" cy="497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595988" y="3672588"/>
            <a:ext cx="633000" cy="553800"/>
          </a:xfrm>
          <a:prstGeom prst="ellipse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274688" y="2562063"/>
            <a:ext cx="633000" cy="5538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274688" y="3672588"/>
            <a:ext cx="633000" cy="553800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953388" y="2562063"/>
            <a:ext cx="633000" cy="5538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953388" y="3672588"/>
            <a:ext cx="633000" cy="553800"/>
          </a:xfrm>
          <a:prstGeom prst="ellipse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38" y="3198925"/>
            <a:ext cx="13239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>
            <a:stCxn id="70" idx="6"/>
            <a:endCxn id="75" idx="2"/>
          </p:cNvCxnSpPr>
          <p:nvPr/>
        </p:nvCxnSpPr>
        <p:spPr>
          <a:xfrm>
            <a:off x="3228988" y="2838963"/>
            <a:ext cx="10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Shape 81"/>
          <p:cNvCxnSpPr>
            <a:stCxn id="70" idx="6"/>
            <a:endCxn id="76" idx="2"/>
          </p:cNvCxnSpPr>
          <p:nvPr/>
        </p:nvCxnSpPr>
        <p:spPr>
          <a:xfrm>
            <a:off x="3228988" y="2838963"/>
            <a:ext cx="1045800" cy="111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Shape 82"/>
          <p:cNvCxnSpPr>
            <a:stCxn id="74" idx="6"/>
            <a:endCxn id="75" idx="2"/>
          </p:cNvCxnSpPr>
          <p:nvPr/>
        </p:nvCxnSpPr>
        <p:spPr>
          <a:xfrm flipH="1" rot="10800000">
            <a:off x="3228988" y="2838888"/>
            <a:ext cx="1045800" cy="111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Shape 83"/>
          <p:cNvCxnSpPr>
            <a:stCxn id="74" idx="6"/>
            <a:endCxn id="76" idx="2"/>
          </p:cNvCxnSpPr>
          <p:nvPr/>
        </p:nvCxnSpPr>
        <p:spPr>
          <a:xfrm>
            <a:off x="3228988" y="3949488"/>
            <a:ext cx="10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Shape 84"/>
          <p:cNvCxnSpPr>
            <a:endCxn id="77" idx="2"/>
          </p:cNvCxnSpPr>
          <p:nvPr/>
        </p:nvCxnSpPr>
        <p:spPr>
          <a:xfrm>
            <a:off x="4907588" y="2838963"/>
            <a:ext cx="10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Shape 85"/>
          <p:cNvCxnSpPr>
            <a:stCxn id="75" idx="6"/>
            <a:endCxn id="78" idx="2"/>
          </p:cNvCxnSpPr>
          <p:nvPr/>
        </p:nvCxnSpPr>
        <p:spPr>
          <a:xfrm>
            <a:off x="4907688" y="2838963"/>
            <a:ext cx="1045800" cy="111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Shape 86"/>
          <p:cNvCxnSpPr>
            <a:stCxn id="76" idx="6"/>
            <a:endCxn id="77" idx="2"/>
          </p:cNvCxnSpPr>
          <p:nvPr/>
        </p:nvCxnSpPr>
        <p:spPr>
          <a:xfrm flipH="1" rot="10800000">
            <a:off x="4907688" y="2838888"/>
            <a:ext cx="1045800" cy="111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Shape 87"/>
          <p:cNvCxnSpPr>
            <a:stCxn id="76" idx="6"/>
            <a:endCxn id="78" idx="2"/>
          </p:cNvCxnSpPr>
          <p:nvPr/>
        </p:nvCxnSpPr>
        <p:spPr>
          <a:xfrm>
            <a:off x="4907688" y="3949488"/>
            <a:ext cx="10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438" y="2629413"/>
            <a:ext cx="6953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100" y="3754213"/>
            <a:ext cx="7620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05225" y="203475"/>
            <a:ext cx="10287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DNN</a:t>
            </a:r>
            <a:endParaRPr b="1" sz="3000"/>
          </a:p>
        </p:txBody>
      </p:sp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150" y="2662763"/>
            <a:ext cx="3714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9388" y="3787563"/>
            <a:ext cx="3810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478750" y="3152675"/>
            <a:ext cx="54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？</a:t>
            </a:r>
            <a:endParaRPr b="1" sz="2400"/>
          </a:p>
        </p:txBody>
      </p:sp>
      <p:sp>
        <p:nvSpPr>
          <p:cNvPr id="94" name="Shape 94"/>
          <p:cNvSpPr/>
          <p:nvPr/>
        </p:nvSpPr>
        <p:spPr>
          <a:xfrm>
            <a:off x="7369013" y="3191825"/>
            <a:ext cx="226200" cy="419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00" y="1528225"/>
            <a:ext cx="13239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163" y="3224713"/>
            <a:ext cx="15906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3250" y="3196150"/>
            <a:ext cx="13906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575" y="1542513"/>
            <a:ext cx="13239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693438" y="1489561"/>
            <a:ext cx="1180200" cy="4401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045401" y="1319525"/>
            <a:ext cx="576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X</a:t>
            </a:r>
            <a:endParaRPr b="1" sz="3600"/>
          </a:p>
        </p:txBody>
      </p:sp>
      <p:sp>
        <p:nvSpPr>
          <p:cNvPr id="105" name="Shape 105"/>
          <p:cNvSpPr/>
          <p:nvPr/>
        </p:nvSpPr>
        <p:spPr>
          <a:xfrm>
            <a:off x="4693413" y="3185661"/>
            <a:ext cx="1180200" cy="4401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410088" y="1410038"/>
            <a:ext cx="1390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DNN：</a:t>
            </a:r>
            <a:endParaRPr sz="3000"/>
          </a:p>
        </p:txBody>
      </p:sp>
      <p:sp>
        <p:nvSpPr>
          <p:cNvPr id="107" name="Shape 107"/>
          <p:cNvSpPr txBox="1"/>
          <p:nvPr/>
        </p:nvSpPr>
        <p:spPr>
          <a:xfrm>
            <a:off x="1410088" y="3077938"/>
            <a:ext cx="1390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R</a:t>
            </a:r>
            <a:r>
              <a:rPr lang="zh-TW" sz="3000"/>
              <a:t>NN：</a:t>
            </a:r>
            <a:endParaRPr sz="3000"/>
          </a:p>
        </p:txBody>
      </p:sp>
      <p:sp>
        <p:nvSpPr>
          <p:cNvPr id="108" name="Shape 108"/>
          <p:cNvSpPr txBox="1"/>
          <p:nvPr/>
        </p:nvSpPr>
        <p:spPr>
          <a:xfrm>
            <a:off x="4978957" y="3043750"/>
            <a:ext cx="7092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t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50" y="1085225"/>
            <a:ext cx="8261626" cy="2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05225" y="203475"/>
            <a:ext cx="1333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R</a:t>
            </a:r>
            <a:r>
              <a:rPr b="1" lang="zh-TW" sz="3000"/>
              <a:t>NNs</a:t>
            </a:r>
            <a:endParaRPr b="1" sz="3000"/>
          </a:p>
        </p:txBody>
      </p:sp>
      <p:sp>
        <p:nvSpPr>
          <p:cNvPr id="115" name="Shape 115"/>
          <p:cNvSpPr txBox="1"/>
          <p:nvPr/>
        </p:nvSpPr>
        <p:spPr>
          <a:xfrm>
            <a:off x="3370400" y="409250"/>
            <a:ext cx="5064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</a:t>
            </a:r>
            <a:r>
              <a:rPr lang="zh-TW" sz="1800"/>
              <a:t>magine RNNs as combination of multiple DNN</a:t>
            </a:r>
            <a:endParaRPr sz="1800"/>
          </a:p>
        </p:txBody>
      </p:sp>
      <p:sp>
        <p:nvSpPr>
          <p:cNvPr id="116" name="Shape 116"/>
          <p:cNvSpPr txBox="1"/>
          <p:nvPr/>
        </p:nvSpPr>
        <p:spPr>
          <a:xfrm>
            <a:off x="949513" y="3504475"/>
            <a:ext cx="1480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Time steps:</a:t>
            </a:r>
            <a:endParaRPr b="1" sz="1800"/>
          </a:p>
        </p:txBody>
      </p:sp>
      <p:cxnSp>
        <p:nvCxnSpPr>
          <p:cNvPr id="117" name="Shape 117"/>
          <p:cNvCxnSpPr/>
          <p:nvPr/>
        </p:nvCxnSpPr>
        <p:spPr>
          <a:xfrm>
            <a:off x="4591300" y="1333925"/>
            <a:ext cx="11100" cy="6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38" y="924350"/>
            <a:ext cx="457200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5670675" y="1333925"/>
            <a:ext cx="11100" cy="6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613" y="915500"/>
            <a:ext cx="4572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9663" y="3504375"/>
            <a:ext cx="4095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388" y="3504375"/>
            <a:ext cx="3714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9013" y="3490088"/>
            <a:ext cx="3619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47938" y="3572200"/>
            <a:ext cx="3714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6325" y="3605538"/>
            <a:ext cx="4762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477984" y="2780900"/>
            <a:ext cx="455950" cy="644350"/>
          </a:xfrm>
          <a:custGeom>
            <a:pathLst>
              <a:path extrusionOk="0" h="25774" w="18238">
                <a:moveTo>
                  <a:pt x="18238" y="0"/>
                </a:moveTo>
                <a:cubicBezTo>
                  <a:pt x="15525" y="1884"/>
                  <a:pt x="4975" y="7008"/>
                  <a:pt x="1960" y="11304"/>
                </a:cubicBezTo>
                <a:cubicBezTo>
                  <a:pt x="-1054" y="15600"/>
                  <a:pt x="453" y="23362"/>
                  <a:pt x="151" y="2577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127" name="Shape 127"/>
          <p:cNvSpPr/>
          <p:nvPr/>
        </p:nvSpPr>
        <p:spPr>
          <a:xfrm>
            <a:off x="3435075" y="1322775"/>
            <a:ext cx="476251" cy="655511"/>
          </a:xfrm>
          <a:custGeom>
            <a:pathLst>
              <a:path extrusionOk="0" h="24870" w="18488">
                <a:moveTo>
                  <a:pt x="18488" y="24870"/>
                </a:moveTo>
                <a:cubicBezTo>
                  <a:pt x="15700" y="22911"/>
                  <a:pt x="4772" y="17258"/>
                  <a:pt x="1757" y="13113"/>
                </a:cubicBezTo>
                <a:cubicBezTo>
                  <a:pt x="-1257" y="8968"/>
                  <a:pt x="627" y="2186"/>
                  <a:pt x="401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128" name="Shape 128"/>
          <p:cNvSpPr/>
          <p:nvPr/>
        </p:nvSpPr>
        <p:spPr>
          <a:xfrm>
            <a:off x="2328700" y="1548700"/>
            <a:ext cx="251525" cy="599150"/>
          </a:xfrm>
          <a:custGeom>
            <a:pathLst>
              <a:path extrusionOk="0" h="23966" w="10061">
                <a:moveTo>
                  <a:pt x="0" y="23966"/>
                </a:moveTo>
                <a:cubicBezTo>
                  <a:pt x="1507" y="22233"/>
                  <a:pt x="7386" y="17560"/>
                  <a:pt x="9044" y="13566"/>
                </a:cubicBezTo>
                <a:cubicBezTo>
                  <a:pt x="10702" y="9572"/>
                  <a:pt x="9797" y="2261"/>
                  <a:pt x="9948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pic>
        <p:nvPicPr>
          <p:cNvPr id="129" name="Shape 1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12200" y="1224850"/>
            <a:ext cx="3429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02575" y="3425238"/>
            <a:ext cx="3524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07338" y="933725"/>
            <a:ext cx="3429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65909" y="4137400"/>
            <a:ext cx="2515875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3061688" y="4001875"/>
            <a:ext cx="2724300" cy="92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633025"/>
            <a:ext cx="71532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59975" y="203500"/>
            <a:ext cx="3775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Short-Term Dependencies </a:t>
            </a:r>
            <a:endParaRPr sz="2400"/>
          </a:p>
        </p:txBody>
      </p:sp>
      <p:sp>
        <p:nvSpPr>
          <p:cNvPr id="140" name="Shape 140"/>
          <p:cNvSpPr/>
          <p:nvPr/>
        </p:nvSpPr>
        <p:spPr>
          <a:xfrm>
            <a:off x="3979163" y="881725"/>
            <a:ext cx="1119000" cy="260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808963" y="3628700"/>
            <a:ext cx="15261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Short-Term</a:t>
            </a:r>
            <a:endParaRPr b="1"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550" y="4024374"/>
            <a:ext cx="4622250" cy="1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5925384" y="4092685"/>
            <a:ext cx="838800" cy="46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925384" y="4614335"/>
            <a:ext cx="838800" cy="461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80875" y="214775"/>
            <a:ext cx="6081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The Problem of Long-Term Dependencise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51" y="791375"/>
            <a:ext cx="8844499" cy="29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2927850" y="1125000"/>
            <a:ext cx="2961900" cy="235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752425" y="3612000"/>
            <a:ext cx="15261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Long</a:t>
            </a:r>
            <a:r>
              <a:rPr b="1" lang="zh-TW" sz="1800"/>
              <a:t>-Term</a:t>
            </a:r>
            <a:endParaRPr b="1" sz="1800"/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375" y="4000538"/>
            <a:ext cx="54102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6381784" y="4047460"/>
            <a:ext cx="838800" cy="46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381784" y="4615485"/>
            <a:ext cx="838800" cy="461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04" y="1695687"/>
            <a:ext cx="571572" cy="47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93900" y="271325"/>
            <a:ext cx="5610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Cause：Gradient Vanishing (Exploding)</a:t>
            </a:r>
            <a:endParaRPr sz="2400"/>
          </a:p>
        </p:txBody>
      </p:sp>
      <p:sp>
        <p:nvSpPr>
          <p:cNvPr id="162" name="Shape 162"/>
          <p:cNvSpPr/>
          <p:nvPr/>
        </p:nvSpPr>
        <p:spPr>
          <a:xfrm>
            <a:off x="3187606" y="1785319"/>
            <a:ext cx="750900" cy="7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2305414" y="2216068"/>
            <a:ext cx="750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4069798" y="2219474"/>
            <a:ext cx="750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/>
          <p:nvPr/>
        </p:nvSpPr>
        <p:spPr>
          <a:xfrm>
            <a:off x="4951990" y="1781913"/>
            <a:ext cx="750900" cy="7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>
            <a:off x="5904771" y="2219474"/>
            <a:ext cx="750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550" y="1933601"/>
            <a:ext cx="1265624" cy="46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552" y="1942714"/>
            <a:ext cx="1377897" cy="45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678" y="1287052"/>
            <a:ext cx="500126" cy="45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4286" y="1333746"/>
            <a:ext cx="438886" cy="4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9700" y="1982773"/>
            <a:ext cx="466725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3625" y="1982786"/>
            <a:ext cx="466725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7825" y="1400644"/>
            <a:ext cx="4572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6000" y="1391119"/>
            <a:ext cx="5238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46875" y="1695694"/>
            <a:ext cx="5238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3142377" y="990838"/>
            <a:ext cx="750900" cy="342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952002" y="1019363"/>
            <a:ext cx="750900" cy="342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88125" y="4200376"/>
            <a:ext cx="5841375" cy="8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74175" y="2760332"/>
            <a:ext cx="46386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22363" y="3484219"/>
            <a:ext cx="2499266" cy="43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1283113" y="2698350"/>
            <a:ext cx="6251400" cy="140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812850" y="3142625"/>
            <a:ext cx="466800" cy="689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10800000">
            <a:off x="1584316" y="3057620"/>
            <a:ext cx="466800" cy="689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