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Input: </a:t>
            </a:r>
            <a:r>
              <a:rPr lang="zh-TW"/>
              <a:t>輸入某個字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Output輸出是一個概率，代表我們在詞庫裡看到的每個詞有多大的可能性與input word 同時出現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而最後的softmax是一個概率函數，能夠將數值縮放在0~1之間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對於word2vec來說，最後要求得的就是embedding matrix以及linear model裡面的參數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vector</a:t>
            </a:r>
            <a:r>
              <a:rPr lang="zh-TW"/>
              <a:t>是一個N維向量，input vector會跟embedding matrix做矩陣相乘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這個embedding matrix是一個N by d維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softmax function是</a:t>
            </a:r>
            <a:r>
              <a:rPr lang="zh-TW"/>
              <a:t>用在multi-class classification problem上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在word2vec的input與output是</a:t>
            </a:r>
            <a:r>
              <a:rPr lang="zh-TW"/>
              <a:t>怎麼產生的呢？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10" Type="http://schemas.openxmlformats.org/officeDocument/2006/relationships/image" Target="../media/image16.png"/><Relationship Id="rId9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310.454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www.youtube.com/watch?v=hSXFuypLuk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517500" y="1870950"/>
            <a:ext cx="21090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Word2Vec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332700" y="1235575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332700" y="1919950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32700" y="3288701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554" y="2556500"/>
            <a:ext cx="521817" cy="576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>
            <a:stCxn id="322" idx="6"/>
            <a:endCxn id="327" idx="2"/>
          </p:cNvCxnSpPr>
          <p:nvPr/>
        </p:nvCxnSpPr>
        <p:spPr>
          <a:xfrm>
            <a:off x="1910200" y="1475875"/>
            <a:ext cx="18324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Shape 328"/>
          <p:cNvCxnSpPr>
            <a:stCxn id="324" idx="6"/>
            <a:endCxn id="329" idx="2"/>
          </p:cNvCxnSpPr>
          <p:nvPr/>
        </p:nvCxnSpPr>
        <p:spPr>
          <a:xfrm flipH="1" rot="10800000">
            <a:off x="1910200" y="3094301"/>
            <a:ext cx="1832400" cy="43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Shape 330"/>
          <p:cNvSpPr/>
          <p:nvPr/>
        </p:nvSpPr>
        <p:spPr>
          <a:xfrm>
            <a:off x="6741850" y="50566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741850" y="452417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741850" y="1256119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937" y="826186"/>
            <a:ext cx="282648" cy="33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6756925" y="1816005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56925" y="2217856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756925" y="3021557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12" y="2591624"/>
            <a:ext cx="282648" cy="33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6772000" y="3553392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772000" y="3955242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772000" y="4758944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87" y="4329011"/>
            <a:ext cx="282648" cy="33831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686575" y="0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6693400" y="1762682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723650" y="3525364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742700" y="1661313"/>
            <a:ext cx="312600" cy="3003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742700" y="2088919"/>
            <a:ext cx="312600" cy="3003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742700" y="2944131"/>
            <a:ext cx="312600" cy="3003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73" y="2486642"/>
            <a:ext cx="282384" cy="35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388" y="3925350"/>
            <a:ext cx="12001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5550" y="498413"/>
            <a:ext cx="12763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9350" y="2362200"/>
            <a:ext cx="12287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9338" y="4001850"/>
            <a:ext cx="13144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2550" y="891881"/>
            <a:ext cx="1314450" cy="33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6563" y="2311938"/>
            <a:ext cx="1419225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Shape 353"/>
          <p:cNvCxnSpPr>
            <a:stCxn id="327" idx="6"/>
          </p:cNvCxnSpPr>
          <p:nvPr/>
        </p:nvCxnSpPr>
        <p:spPr>
          <a:xfrm flipH="1" rot="10800000">
            <a:off x="4055300" y="67863"/>
            <a:ext cx="2603100" cy="17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Shape 354"/>
          <p:cNvCxnSpPr>
            <a:stCxn id="329" idx="6"/>
          </p:cNvCxnSpPr>
          <p:nvPr/>
        </p:nvCxnSpPr>
        <p:spPr>
          <a:xfrm flipH="1" rot="10800000">
            <a:off x="4055300" y="1537281"/>
            <a:ext cx="2591700" cy="15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Shape 355"/>
          <p:cNvCxnSpPr>
            <a:stCxn id="327" idx="6"/>
          </p:cNvCxnSpPr>
          <p:nvPr/>
        </p:nvCxnSpPr>
        <p:spPr>
          <a:xfrm flipH="1" rot="10800000">
            <a:off x="4055300" y="1808763"/>
            <a:ext cx="2614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Shape 356"/>
          <p:cNvCxnSpPr>
            <a:stCxn id="329" idx="6"/>
          </p:cNvCxnSpPr>
          <p:nvPr/>
        </p:nvCxnSpPr>
        <p:spPr>
          <a:xfrm>
            <a:off x="4055300" y="3094281"/>
            <a:ext cx="259170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Shape 357"/>
          <p:cNvCxnSpPr>
            <a:stCxn id="329" idx="6"/>
          </p:cNvCxnSpPr>
          <p:nvPr/>
        </p:nvCxnSpPr>
        <p:spPr>
          <a:xfrm>
            <a:off x="4055300" y="3094281"/>
            <a:ext cx="2614200" cy="19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Shape 358"/>
          <p:cNvSpPr txBox="1"/>
          <p:nvPr/>
        </p:nvSpPr>
        <p:spPr>
          <a:xfrm>
            <a:off x="180875" y="226100"/>
            <a:ext cx="1684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Skip-gram</a:t>
            </a:r>
            <a:endParaRPr b="1" sz="2400"/>
          </a:p>
        </p:txBody>
      </p:sp>
      <p:pic>
        <p:nvPicPr>
          <p:cNvPr id="359" name="Shape 3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2125" y="2396144"/>
            <a:ext cx="1314450" cy="33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2125" y="3644094"/>
            <a:ext cx="1314450" cy="33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4713" y="3371663"/>
            <a:ext cx="1057275" cy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Shape 362"/>
          <p:cNvCxnSpPr>
            <a:stCxn id="327" idx="6"/>
          </p:cNvCxnSpPr>
          <p:nvPr/>
        </p:nvCxnSpPr>
        <p:spPr>
          <a:xfrm>
            <a:off x="4055300" y="1811463"/>
            <a:ext cx="2625600" cy="17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90450" y="79125"/>
            <a:ext cx="39678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Continuous Bag of Words</a:t>
            </a:r>
            <a:endParaRPr b="1" sz="2400"/>
          </a:p>
        </p:txBody>
      </p:sp>
      <p:sp>
        <p:nvSpPr>
          <p:cNvPr id="368" name="Shape 368"/>
          <p:cNvSpPr/>
          <p:nvPr/>
        </p:nvSpPr>
        <p:spPr>
          <a:xfrm>
            <a:off x="2302863" y="1740850"/>
            <a:ext cx="3504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687288" y="1740850"/>
            <a:ext cx="9720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466338" y="1740850"/>
            <a:ext cx="8025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1460063" y="1718300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Birds  fly  across  oceans.</a:t>
            </a:r>
            <a:endParaRPr b="1" sz="2000"/>
          </a:p>
        </p:txBody>
      </p:sp>
      <p:sp>
        <p:nvSpPr>
          <p:cNvPr id="372" name="Shape 372"/>
          <p:cNvSpPr txBox="1"/>
          <p:nvPr/>
        </p:nvSpPr>
        <p:spPr>
          <a:xfrm>
            <a:off x="2486850" y="797075"/>
            <a:ext cx="859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</a:rPr>
              <a:t>Text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5629825" y="610425"/>
            <a:ext cx="1441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</a:rPr>
              <a:t>Training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</a:rPr>
              <a:t>Samples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5581150" y="1706975"/>
            <a:ext cx="2817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Input: (</a:t>
            </a:r>
            <a:r>
              <a:rPr b="1" lang="zh-TW" sz="1800">
                <a:solidFill>
                  <a:srgbClr val="FF0000"/>
                </a:solidFill>
              </a:rPr>
              <a:t>Birds, across</a:t>
            </a:r>
            <a:r>
              <a:rPr b="1" lang="zh-TW" sz="1800"/>
              <a:t>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Output: fly</a:t>
            </a:r>
            <a:endParaRPr b="1" sz="1800"/>
          </a:p>
        </p:txBody>
      </p:sp>
      <p:sp>
        <p:nvSpPr>
          <p:cNvPr id="375" name="Shape 375"/>
          <p:cNvSpPr/>
          <p:nvPr/>
        </p:nvSpPr>
        <p:spPr>
          <a:xfrm>
            <a:off x="2714813" y="2684875"/>
            <a:ext cx="9444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460063" y="2684875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Birds  fly  across  oceans.</a:t>
            </a:r>
            <a:endParaRPr b="1" sz="2000"/>
          </a:p>
        </p:txBody>
      </p:sp>
      <p:sp>
        <p:nvSpPr>
          <p:cNvPr id="377" name="Shape 377"/>
          <p:cNvSpPr/>
          <p:nvPr/>
        </p:nvSpPr>
        <p:spPr>
          <a:xfrm>
            <a:off x="3720763" y="2684875"/>
            <a:ext cx="9720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302863" y="2684875"/>
            <a:ext cx="350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5603750" y="2588725"/>
            <a:ext cx="2365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Input: (</a:t>
            </a:r>
            <a:r>
              <a:rPr b="1" lang="zh-TW" sz="1800">
                <a:solidFill>
                  <a:srgbClr val="FF0000"/>
                </a:solidFill>
              </a:rPr>
              <a:t>fly, oceans</a:t>
            </a:r>
            <a:r>
              <a:rPr b="1" lang="zh-TW" sz="1800"/>
              <a:t>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Output: across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2329088" y="76479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329088" y="478330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29088" y="1282031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75" y="852098"/>
            <a:ext cx="282648" cy="33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2344163" y="1841918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344163" y="2243768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344163" y="3047470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250" y="2617537"/>
            <a:ext cx="282648" cy="33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2359238" y="3579304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359238" y="3981155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359238" y="4784856"/>
            <a:ext cx="312600" cy="282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325" y="4354923"/>
            <a:ext cx="282648" cy="338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2273813" y="25912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280638" y="1788595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310888" y="3551277"/>
            <a:ext cx="409500" cy="156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5201013" y="1841912"/>
            <a:ext cx="282600" cy="2568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201013" y="2207620"/>
            <a:ext cx="282600" cy="2568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5201013" y="2939035"/>
            <a:ext cx="282600" cy="2568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46" y="2547771"/>
            <a:ext cx="255419" cy="30788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7602588" y="1190412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7602588" y="1874788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602588" y="3243538"/>
            <a:ext cx="577500" cy="4806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441" y="2511337"/>
            <a:ext cx="521817" cy="576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Shape 407"/>
          <p:cNvCxnSpPr>
            <a:endCxn id="399" idx="2"/>
          </p:cNvCxnSpPr>
          <p:nvPr/>
        </p:nvCxnSpPr>
        <p:spPr>
          <a:xfrm>
            <a:off x="2720313" y="1842512"/>
            <a:ext cx="24807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Shape 408"/>
          <p:cNvCxnSpPr>
            <a:endCxn id="401" idx="2"/>
          </p:cNvCxnSpPr>
          <p:nvPr/>
        </p:nvCxnSpPr>
        <p:spPr>
          <a:xfrm flipH="1" rot="10800000">
            <a:off x="2720313" y="3067435"/>
            <a:ext cx="24807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Shape 409"/>
          <p:cNvCxnSpPr>
            <a:stCxn id="399" idx="6"/>
            <a:endCxn id="403" idx="2"/>
          </p:cNvCxnSpPr>
          <p:nvPr/>
        </p:nvCxnSpPr>
        <p:spPr>
          <a:xfrm flipH="1" rot="10800000">
            <a:off x="5483613" y="1430612"/>
            <a:ext cx="21189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Shape 410"/>
          <p:cNvCxnSpPr>
            <a:endCxn id="405" idx="2"/>
          </p:cNvCxnSpPr>
          <p:nvPr/>
        </p:nvCxnSpPr>
        <p:spPr>
          <a:xfrm>
            <a:off x="5483688" y="3067438"/>
            <a:ext cx="21189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38" y="589963"/>
            <a:ext cx="1295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124350" y="76475"/>
            <a:ext cx="1221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CBOW</a:t>
            </a:r>
            <a:endParaRPr b="1" sz="2400"/>
          </a:p>
        </p:txBody>
      </p:sp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138" y="2369325"/>
            <a:ext cx="1266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975" y="4129625"/>
            <a:ext cx="1304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0725" y="2290275"/>
            <a:ext cx="1752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25825"/>
            <a:ext cx="1504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2000" y="816075"/>
            <a:ext cx="1447800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Shape 418"/>
          <p:cNvCxnSpPr>
            <a:endCxn id="399" idx="2"/>
          </p:cNvCxnSpPr>
          <p:nvPr/>
        </p:nvCxnSpPr>
        <p:spPr>
          <a:xfrm>
            <a:off x="2697813" y="90512"/>
            <a:ext cx="2503200" cy="18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9" name="Shape 4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2825" y="2364563"/>
            <a:ext cx="1447800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Shape 420"/>
          <p:cNvCxnSpPr>
            <a:endCxn id="401" idx="2"/>
          </p:cNvCxnSpPr>
          <p:nvPr/>
        </p:nvCxnSpPr>
        <p:spPr>
          <a:xfrm>
            <a:off x="2697813" y="1526035"/>
            <a:ext cx="2503200" cy="15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Shape 421"/>
          <p:cNvCxnSpPr>
            <a:endCxn id="399" idx="2"/>
          </p:cNvCxnSpPr>
          <p:nvPr/>
        </p:nvCxnSpPr>
        <p:spPr>
          <a:xfrm flipH="1" rot="10800000">
            <a:off x="2742813" y="1970312"/>
            <a:ext cx="2458200" cy="16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2" name="Shape 4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2000" y="4031738"/>
            <a:ext cx="14478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72225" y="3880200"/>
            <a:ext cx="12382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1325" y="3304725"/>
            <a:ext cx="116205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Shape 425"/>
          <p:cNvCxnSpPr>
            <a:endCxn id="401" idx="2"/>
          </p:cNvCxnSpPr>
          <p:nvPr/>
        </p:nvCxnSpPr>
        <p:spPr>
          <a:xfrm flipH="1" rot="10800000">
            <a:off x="2765613" y="3067435"/>
            <a:ext cx="2435400" cy="19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/>
        </p:nvSpPr>
        <p:spPr>
          <a:xfrm>
            <a:off x="350450" y="271325"/>
            <a:ext cx="3741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English vocabulary：3 million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Chinese vocabulary：200,000</a:t>
            </a:r>
            <a:endParaRPr b="1" sz="1800"/>
          </a:p>
        </p:txBody>
      </p:sp>
      <p:sp>
        <p:nvSpPr>
          <p:cNvPr id="431" name="Shape 431"/>
          <p:cNvSpPr txBox="1"/>
          <p:nvPr/>
        </p:nvSpPr>
        <p:spPr>
          <a:xfrm>
            <a:off x="463500" y="2458700"/>
            <a:ext cx="2859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Embedding Vector：300</a:t>
            </a:r>
            <a:endParaRPr b="1" sz="1800"/>
          </a:p>
        </p:txBody>
      </p:sp>
      <p:sp>
        <p:nvSpPr>
          <p:cNvPr id="432" name="Shape 432"/>
          <p:cNvSpPr txBox="1"/>
          <p:nvPr/>
        </p:nvSpPr>
        <p:spPr>
          <a:xfrm>
            <a:off x="633050" y="1675825"/>
            <a:ext cx="2351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Vocabulary：10,000</a:t>
            </a:r>
            <a:endParaRPr b="1" sz="1800"/>
          </a:p>
        </p:txBody>
      </p:sp>
      <p:sp>
        <p:nvSpPr>
          <p:cNvPr id="433" name="Shape 433"/>
          <p:cNvSpPr/>
          <p:nvPr/>
        </p:nvSpPr>
        <p:spPr>
          <a:xfrm>
            <a:off x="1582625" y="2139325"/>
            <a:ext cx="339000" cy="3618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 rot="5400000">
            <a:off x="1559975" y="3060613"/>
            <a:ext cx="384300" cy="3051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30275" y="3504125"/>
            <a:ext cx="2243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Weights：3 million</a:t>
            </a:r>
            <a:endParaRPr b="1" sz="1800"/>
          </a:p>
        </p:txBody>
      </p:sp>
      <p:sp>
        <p:nvSpPr>
          <p:cNvPr id="436" name="Shape 436"/>
          <p:cNvSpPr txBox="1"/>
          <p:nvPr/>
        </p:nvSpPr>
        <p:spPr>
          <a:xfrm>
            <a:off x="3854675" y="1995150"/>
            <a:ext cx="53571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 sz="1800"/>
              <a:t>Combine common ‘word pairs’ as a ‘word’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 sz="1800">
                <a:solidFill>
                  <a:schemeClr val="dk1"/>
                </a:solidFill>
              </a:rPr>
              <a:t>Subsampling of Frequent Words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 sz="1800">
                <a:solidFill>
                  <a:schemeClr val="dk1"/>
                </a:solidFill>
              </a:rPr>
              <a:t>Negative sampling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621400" y="4549550"/>
            <a:ext cx="6522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Distributed Representations of Words and Phrases and their Compositionality</a:t>
            </a:r>
            <a:r>
              <a:rPr lang="zh-TW"/>
              <a:t>：</a:t>
            </a:r>
            <a:r>
              <a:rPr b="1" lang="zh-TW" u="sng">
                <a:solidFill>
                  <a:schemeClr val="hlink"/>
                </a:solidFill>
                <a:hlinkClick r:id="rId3"/>
              </a:rPr>
              <a:t>https://arxiv.org/pdf/1310.4546.pdf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923600" y="1350900"/>
            <a:ext cx="52968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One-hot encoding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Embedding Matrix - Embedding Vector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Linear model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Softmax function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Input - Output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Skip-gram (N-gram)</a:t>
            </a:r>
            <a:endParaRPr b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zh-TW" sz="2000"/>
              <a:t>Continuous Bag of words (CBOW)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39000" y="10032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339000" y="18567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339000" y="27102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000" y="35637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210525" y="10032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210525" y="18567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210525" y="27102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210525" y="35637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274775" y="143002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274763" y="228352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274763" y="313702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endCxn id="72" idx="2"/>
          </p:cNvCxnSpPr>
          <p:nvPr/>
        </p:nvCxnSpPr>
        <p:spPr>
          <a:xfrm>
            <a:off x="2960475" y="13026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Shape 76"/>
          <p:cNvCxnSpPr>
            <a:stCxn id="65" idx="6"/>
            <a:endCxn id="72" idx="2"/>
          </p:cNvCxnSpPr>
          <p:nvPr/>
        </p:nvCxnSpPr>
        <p:spPr>
          <a:xfrm flipH="1" rot="10800000">
            <a:off x="2960600" y="172942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Shape 77"/>
          <p:cNvCxnSpPr>
            <a:stCxn id="66" idx="6"/>
            <a:endCxn id="72" idx="2"/>
          </p:cNvCxnSpPr>
          <p:nvPr/>
        </p:nvCxnSpPr>
        <p:spPr>
          <a:xfrm flipH="1" rot="10800000">
            <a:off x="2960600" y="1729725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Shape 78"/>
          <p:cNvCxnSpPr>
            <a:stCxn id="67" idx="6"/>
            <a:endCxn id="72" idx="2"/>
          </p:cNvCxnSpPr>
          <p:nvPr/>
        </p:nvCxnSpPr>
        <p:spPr>
          <a:xfrm flipH="1" rot="10800000">
            <a:off x="2960600" y="1729425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Shape 79"/>
          <p:cNvCxnSpPr>
            <a:stCxn id="65" idx="6"/>
            <a:endCxn id="73" idx="2"/>
          </p:cNvCxnSpPr>
          <p:nvPr/>
        </p:nvCxnSpPr>
        <p:spPr>
          <a:xfrm>
            <a:off x="2960600" y="215632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Shape 80"/>
          <p:cNvCxnSpPr>
            <a:stCxn id="65" idx="6"/>
            <a:endCxn id="74" idx="2"/>
          </p:cNvCxnSpPr>
          <p:nvPr/>
        </p:nvCxnSpPr>
        <p:spPr>
          <a:xfrm>
            <a:off x="2960600" y="2156325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Shape 81"/>
          <p:cNvCxnSpPr>
            <a:stCxn id="66" idx="6"/>
            <a:endCxn id="73" idx="2"/>
          </p:cNvCxnSpPr>
          <p:nvPr/>
        </p:nvCxnSpPr>
        <p:spPr>
          <a:xfrm flipH="1" rot="10800000">
            <a:off x="2960600" y="258292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Shape 82"/>
          <p:cNvCxnSpPr>
            <a:stCxn id="66" idx="6"/>
            <a:endCxn id="74" idx="2"/>
          </p:cNvCxnSpPr>
          <p:nvPr/>
        </p:nvCxnSpPr>
        <p:spPr>
          <a:xfrm>
            <a:off x="2960600" y="300982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Shape 83"/>
          <p:cNvCxnSpPr>
            <a:stCxn id="67" idx="6"/>
            <a:endCxn id="73" idx="2"/>
          </p:cNvCxnSpPr>
          <p:nvPr/>
        </p:nvCxnSpPr>
        <p:spPr>
          <a:xfrm flipH="1" rot="10800000">
            <a:off x="2960600" y="2583225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Shape 84"/>
          <p:cNvCxnSpPr>
            <a:stCxn id="67" idx="6"/>
            <a:endCxn id="74" idx="2"/>
          </p:cNvCxnSpPr>
          <p:nvPr/>
        </p:nvCxnSpPr>
        <p:spPr>
          <a:xfrm flipH="1" rot="10800000">
            <a:off x="2960600" y="343642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Shape 85"/>
          <p:cNvCxnSpPr>
            <a:stCxn id="64" idx="6"/>
            <a:endCxn id="73" idx="2"/>
          </p:cNvCxnSpPr>
          <p:nvPr/>
        </p:nvCxnSpPr>
        <p:spPr>
          <a:xfrm>
            <a:off x="2960600" y="1302825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Shape 86"/>
          <p:cNvCxnSpPr>
            <a:stCxn id="64" idx="6"/>
            <a:endCxn id="74" idx="2"/>
          </p:cNvCxnSpPr>
          <p:nvPr/>
        </p:nvCxnSpPr>
        <p:spPr>
          <a:xfrm>
            <a:off x="2960600" y="1302825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Shape 87"/>
          <p:cNvCxnSpPr>
            <a:stCxn id="72" idx="6"/>
            <a:endCxn id="68" idx="2"/>
          </p:cNvCxnSpPr>
          <p:nvPr/>
        </p:nvCxnSpPr>
        <p:spPr>
          <a:xfrm flipH="1" rot="10800000">
            <a:off x="4896375" y="13026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4896375" y="1729575"/>
            <a:ext cx="1323300" cy="39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Shape 89"/>
          <p:cNvCxnSpPr>
            <a:stCxn id="72" idx="6"/>
            <a:endCxn id="70" idx="2"/>
          </p:cNvCxnSpPr>
          <p:nvPr/>
        </p:nvCxnSpPr>
        <p:spPr>
          <a:xfrm>
            <a:off x="4896375" y="1729575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Shape 90"/>
          <p:cNvCxnSpPr>
            <a:stCxn id="72" idx="6"/>
            <a:endCxn id="71" idx="2"/>
          </p:cNvCxnSpPr>
          <p:nvPr/>
        </p:nvCxnSpPr>
        <p:spPr>
          <a:xfrm>
            <a:off x="4896375" y="1729575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Shape 91"/>
          <p:cNvCxnSpPr>
            <a:stCxn id="73" idx="6"/>
            <a:endCxn id="68" idx="2"/>
          </p:cNvCxnSpPr>
          <p:nvPr/>
        </p:nvCxnSpPr>
        <p:spPr>
          <a:xfrm flipH="1" rot="10800000">
            <a:off x="4896363" y="1302975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Shape 92"/>
          <p:cNvCxnSpPr>
            <a:stCxn id="73" idx="6"/>
            <a:endCxn id="69" idx="2"/>
          </p:cNvCxnSpPr>
          <p:nvPr/>
        </p:nvCxnSpPr>
        <p:spPr>
          <a:xfrm flipH="1" rot="10800000">
            <a:off x="4896363" y="21561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Shape 93"/>
          <p:cNvCxnSpPr>
            <a:stCxn id="73" idx="6"/>
            <a:endCxn id="70" idx="2"/>
          </p:cNvCxnSpPr>
          <p:nvPr/>
        </p:nvCxnSpPr>
        <p:spPr>
          <a:xfrm>
            <a:off x="4896363" y="25830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Shape 94"/>
          <p:cNvCxnSpPr>
            <a:stCxn id="73" idx="6"/>
            <a:endCxn id="71" idx="2"/>
          </p:cNvCxnSpPr>
          <p:nvPr/>
        </p:nvCxnSpPr>
        <p:spPr>
          <a:xfrm>
            <a:off x="4896363" y="2583075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>
            <a:stCxn id="74" idx="6"/>
            <a:endCxn id="68" idx="2"/>
          </p:cNvCxnSpPr>
          <p:nvPr/>
        </p:nvCxnSpPr>
        <p:spPr>
          <a:xfrm flipH="1" rot="10800000">
            <a:off x="4896363" y="1302675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Shape 96"/>
          <p:cNvCxnSpPr>
            <a:stCxn id="74" idx="6"/>
            <a:endCxn id="69" idx="2"/>
          </p:cNvCxnSpPr>
          <p:nvPr/>
        </p:nvCxnSpPr>
        <p:spPr>
          <a:xfrm flipH="1" rot="10800000">
            <a:off x="4896363" y="2156475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Shape 97"/>
          <p:cNvCxnSpPr>
            <a:stCxn id="74" idx="6"/>
            <a:endCxn id="70" idx="2"/>
          </p:cNvCxnSpPr>
          <p:nvPr/>
        </p:nvCxnSpPr>
        <p:spPr>
          <a:xfrm flipH="1" rot="10800000">
            <a:off x="4896363" y="30096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Shape 98"/>
          <p:cNvCxnSpPr>
            <a:stCxn id="74" idx="6"/>
            <a:endCxn id="71" idx="2"/>
          </p:cNvCxnSpPr>
          <p:nvPr/>
        </p:nvCxnSpPr>
        <p:spPr>
          <a:xfrm>
            <a:off x="4896363" y="3436575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262263" y="2070225"/>
            <a:ext cx="19104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W</a:t>
            </a:r>
            <a:r>
              <a:rPr b="1" lang="zh-TW" sz="2400"/>
              <a:t>ord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(One-hot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encoding)</a:t>
            </a:r>
            <a:endParaRPr b="1" sz="2400"/>
          </a:p>
        </p:txBody>
      </p:sp>
      <p:sp>
        <p:nvSpPr>
          <p:cNvPr id="100" name="Shape 100"/>
          <p:cNvSpPr txBox="1"/>
          <p:nvPr/>
        </p:nvSpPr>
        <p:spPr>
          <a:xfrm>
            <a:off x="1768113" y="4417275"/>
            <a:ext cx="1763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 layer</a:t>
            </a:r>
            <a:endParaRPr b="1" sz="2400"/>
          </a:p>
        </p:txBody>
      </p:sp>
      <p:sp>
        <p:nvSpPr>
          <p:cNvPr id="101" name="Shape 101"/>
          <p:cNvSpPr txBox="1"/>
          <p:nvPr/>
        </p:nvSpPr>
        <p:spPr>
          <a:xfrm>
            <a:off x="3542475" y="3990525"/>
            <a:ext cx="2086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Hidden</a:t>
            </a:r>
            <a:r>
              <a:rPr b="1" lang="zh-TW" sz="2400"/>
              <a:t> layer</a:t>
            </a:r>
            <a:endParaRPr b="1" sz="2400"/>
          </a:p>
        </p:txBody>
      </p:sp>
      <p:sp>
        <p:nvSpPr>
          <p:cNvPr id="102" name="Shape 102"/>
          <p:cNvSpPr txBox="1"/>
          <p:nvPr/>
        </p:nvSpPr>
        <p:spPr>
          <a:xfrm>
            <a:off x="5639663" y="4417275"/>
            <a:ext cx="2027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Out</a:t>
            </a:r>
            <a:r>
              <a:rPr b="1" lang="zh-TW" sz="2400"/>
              <a:t>put layer</a:t>
            </a:r>
            <a:endParaRPr b="1" sz="2400"/>
          </a:p>
        </p:txBody>
      </p:sp>
      <p:sp>
        <p:nvSpPr>
          <p:cNvPr id="103" name="Shape 103"/>
          <p:cNvSpPr/>
          <p:nvPr/>
        </p:nvSpPr>
        <p:spPr>
          <a:xfrm>
            <a:off x="1562263" y="2204350"/>
            <a:ext cx="508800" cy="39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31213" y="2204350"/>
            <a:ext cx="508800" cy="39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841652" y="2102650"/>
            <a:ext cx="1201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Word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(Prob)</a:t>
            </a:r>
            <a:endParaRPr b="1" sz="2400"/>
          </a:p>
        </p:txBody>
      </p:sp>
      <p:sp>
        <p:nvSpPr>
          <p:cNvPr id="106" name="Shape 106"/>
          <p:cNvSpPr/>
          <p:nvPr/>
        </p:nvSpPr>
        <p:spPr>
          <a:xfrm>
            <a:off x="4274775" y="1300075"/>
            <a:ext cx="621600" cy="262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517950" y="256750"/>
            <a:ext cx="1763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Embedding Vector</a:t>
            </a:r>
            <a:endParaRPr b="1"/>
          </a:p>
        </p:txBody>
      </p:sp>
      <p:sp>
        <p:nvSpPr>
          <p:cNvPr id="108" name="Shape 108"/>
          <p:cNvSpPr/>
          <p:nvPr/>
        </p:nvSpPr>
        <p:spPr>
          <a:xfrm>
            <a:off x="6210388" y="938275"/>
            <a:ext cx="621600" cy="334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359050" y="141100"/>
            <a:ext cx="1660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Softmax function</a:t>
            </a:r>
            <a:endParaRPr b="1"/>
          </a:p>
        </p:txBody>
      </p:sp>
      <p:sp>
        <p:nvSpPr>
          <p:cNvPr id="110" name="Shape 110"/>
          <p:cNvSpPr/>
          <p:nvPr/>
        </p:nvSpPr>
        <p:spPr>
          <a:xfrm>
            <a:off x="3257913" y="1367825"/>
            <a:ext cx="693300" cy="2495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424350" y="220450"/>
            <a:ext cx="1980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Embedding Matrix</a:t>
            </a:r>
            <a:endParaRPr b="1" sz="1600"/>
          </a:p>
        </p:txBody>
      </p:sp>
      <p:cxnSp>
        <p:nvCxnSpPr>
          <p:cNvPr id="112" name="Shape 112"/>
          <p:cNvCxnSpPr>
            <a:stCxn id="111" idx="3"/>
            <a:endCxn id="110" idx="0"/>
          </p:cNvCxnSpPr>
          <p:nvPr/>
        </p:nvCxnSpPr>
        <p:spPr>
          <a:xfrm>
            <a:off x="3404950" y="457900"/>
            <a:ext cx="199500" cy="9099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Shape 113"/>
          <p:cNvCxnSpPr>
            <a:stCxn id="107" idx="2"/>
            <a:endCxn id="106" idx="0"/>
          </p:cNvCxnSpPr>
          <p:nvPr/>
        </p:nvCxnSpPr>
        <p:spPr>
          <a:xfrm flipH="1" rot="-5400000">
            <a:off x="4126500" y="841000"/>
            <a:ext cx="732300" cy="1860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Shape 114"/>
          <p:cNvSpPr/>
          <p:nvPr/>
        </p:nvSpPr>
        <p:spPr>
          <a:xfrm>
            <a:off x="5206725" y="1335300"/>
            <a:ext cx="693300" cy="2495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09" idx="2"/>
            <a:endCxn id="108" idx="0"/>
          </p:cNvCxnSpPr>
          <p:nvPr/>
        </p:nvCxnSpPr>
        <p:spPr>
          <a:xfrm rot="5400000">
            <a:off x="6670150" y="418900"/>
            <a:ext cx="370200" cy="6684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Shape 116"/>
          <p:cNvSpPr txBox="1"/>
          <p:nvPr/>
        </p:nvSpPr>
        <p:spPr>
          <a:xfrm>
            <a:off x="5193175" y="256900"/>
            <a:ext cx="1323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Linear model</a:t>
            </a:r>
            <a:endParaRPr b="1"/>
          </a:p>
        </p:txBody>
      </p:sp>
      <p:cxnSp>
        <p:nvCxnSpPr>
          <p:cNvPr id="117" name="Shape 117"/>
          <p:cNvCxnSpPr>
            <a:stCxn id="116" idx="2"/>
            <a:endCxn id="114" idx="0"/>
          </p:cNvCxnSpPr>
          <p:nvPr/>
        </p:nvCxnSpPr>
        <p:spPr>
          <a:xfrm rot="5400000">
            <a:off x="5320375" y="800950"/>
            <a:ext cx="767400" cy="3015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404763" y="1568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404763" y="2421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404763" y="3275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404763" y="4128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42388" y="1568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642388" y="2421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42388" y="3275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642388" y="4128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880013" y="1568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880013" y="2421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880013" y="32754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880013" y="41289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117638" y="15571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117638" y="24106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117638" y="32641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117638" y="4117675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88975" y="146950"/>
            <a:ext cx="2837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One-hot encoding</a:t>
            </a:r>
            <a:endParaRPr b="1" sz="2400"/>
          </a:p>
        </p:txBody>
      </p:sp>
      <p:sp>
        <p:nvSpPr>
          <p:cNvPr id="139" name="Shape 139"/>
          <p:cNvSpPr txBox="1"/>
          <p:nvPr/>
        </p:nvSpPr>
        <p:spPr>
          <a:xfrm>
            <a:off x="2346575" y="1014250"/>
            <a:ext cx="738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</a:t>
            </a:r>
            <a:endParaRPr b="1" sz="2000"/>
          </a:p>
        </p:txBody>
      </p:sp>
      <p:sp>
        <p:nvSpPr>
          <p:cNvPr id="140" name="Shape 140"/>
          <p:cNvSpPr txBox="1"/>
          <p:nvPr/>
        </p:nvSpPr>
        <p:spPr>
          <a:xfrm>
            <a:off x="3642400" y="1014250"/>
            <a:ext cx="621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Fly</a:t>
            </a:r>
            <a:endParaRPr b="1" sz="2000"/>
          </a:p>
        </p:txBody>
      </p:sp>
      <p:sp>
        <p:nvSpPr>
          <p:cNvPr id="141" name="Shape 141"/>
          <p:cNvSpPr txBox="1"/>
          <p:nvPr/>
        </p:nvSpPr>
        <p:spPr>
          <a:xfrm>
            <a:off x="4880025" y="1014250"/>
            <a:ext cx="738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Dog</a:t>
            </a:r>
            <a:endParaRPr b="1" sz="2000"/>
          </a:p>
        </p:txBody>
      </p:sp>
      <p:sp>
        <p:nvSpPr>
          <p:cNvPr id="142" name="Shape 142"/>
          <p:cNvSpPr txBox="1"/>
          <p:nvPr/>
        </p:nvSpPr>
        <p:spPr>
          <a:xfrm>
            <a:off x="6059450" y="1014250"/>
            <a:ext cx="738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Run</a:t>
            </a:r>
            <a:endParaRPr b="1" sz="2000"/>
          </a:p>
        </p:txBody>
      </p:sp>
      <p:sp>
        <p:nvSpPr>
          <p:cNvPr id="143" name="Shape 143"/>
          <p:cNvSpPr/>
          <p:nvPr/>
        </p:nvSpPr>
        <p:spPr>
          <a:xfrm>
            <a:off x="2326325" y="1503475"/>
            <a:ext cx="778500" cy="3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563950" y="1503475"/>
            <a:ext cx="778500" cy="3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801575" y="1503475"/>
            <a:ext cx="778500" cy="3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039200" y="1503475"/>
            <a:ext cx="778500" cy="32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2545175" y="1658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148" name="Shape 148"/>
          <p:cNvSpPr txBox="1"/>
          <p:nvPr/>
        </p:nvSpPr>
        <p:spPr>
          <a:xfrm>
            <a:off x="3782800" y="25123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149" name="Shape 149"/>
          <p:cNvSpPr txBox="1"/>
          <p:nvPr/>
        </p:nvSpPr>
        <p:spPr>
          <a:xfrm>
            <a:off x="5020425" y="3365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150" name="Shape 150"/>
          <p:cNvSpPr txBox="1"/>
          <p:nvPr/>
        </p:nvSpPr>
        <p:spPr>
          <a:xfrm>
            <a:off x="6258050" y="42193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151" name="Shape 151"/>
          <p:cNvSpPr txBox="1"/>
          <p:nvPr/>
        </p:nvSpPr>
        <p:spPr>
          <a:xfrm>
            <a:off x="2545175" y="25236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2" name="Shape 152"/>
          <p:cNvSpPr txBox="1"/>
          <p:nvPr/>
        </p:nvSpPr>
        <p:spPr>
          <a:xfrm>
            <a:off x="2545175" y="33771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3" name="Shape 153"/>
          <p:cNvSpPr txBox="1"/>
          <p:nvPr/>
        </p:nvSpPr>
        <p:spPr>
          <a:xfrm>
            <a:off x="2545175" y="42306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4" name="Shape 154"/>
          <p:cNvSpPr txBox="1"/>
          <p:nvPr/>
        </p:nvSpPr>
        <p:spPr>
          <a:xfrm>
            <a:off x="3782800" y="1658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5" name="Shape 155"/>
          <p:cNvSpPr txBox="1"/>
          <p:nvPr/>
        </p:nvSpPr>
        <p:spPr>
          <a:xfrm>
            <a:off x="3782800" y="33771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6" name="Shape 156"/>
          <p:cNvSpPr txBox="1"/>
          <p:nvPr/>
        </p:nvSpPr>
        <p:spPr>
          <a:xfrm>
            <a:off x="3782800" y="42419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7" name="Shape 157"/>
          <p:cNvSpPr txBox="1"/>
          <p:nvPr/>
        </p:nvSpPr>
        <p:spPr>
          <a:xfrm>
            <a:off x="5020425" y="42193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8" name="Shape 158"/>
          <p:cNvSpPr txBox="1"/>
          <p:nvPr/>
        </p:nvSpPr>
        <p:spPr>
          <a:xfrm>
            <a:off x="5020425" y="25236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59" name="Shape 159"/>
          <p:cNvSpPr txBox="1"/>
          <p:nvPr/>
        </p:nvSpPr>
        <p:spPr>
          <a:xfrm>
            <a:off x="5020425" y="1658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60" name="Shape 160"/>
          <p:cNvSpPr txBox="1"/>
          <p:nvPr/>
        </p:nvSpPr>
        <p:spPr>
          <a:xfrm>
            <a:off x="6258050" y="25123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61" name="Shape 161"/>
          <p:cNvSpPr txBox="1"/>
          <p:nvPr/>
        </p:nvSpPr>
        <p:spPr>
          <a:xfrm>
            <a:off x="6258050" y="1658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62" name="Shape 162"/>
          <p:cNvSpPr txBox="1"/>
          <p:nvPr/>
        </p:nvSpPr>
        <p:spPr>
          <a:xfrm>
            <a:off x="6258050" y="33658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074288" y="0"/>
            <a:ext cx="286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Embedding Matrix</a:t>
            </a:r>
            <a:endParaRPr b="1" sz="2400"/>
          </a:p>
        </p:txBody>
      </p:sp>
      <p:sp>
        <p:nvSpPr>
          <p:cNvPr id="168" name="Shape 168"/>
          <p:cNvSpPr/>
          <p:nvPr/>
        </p:nvSpPr>
        <p:spPr>
          <a:xfrm rot="5400000">
            <a:off x="2806969" y="1991870"/>
            <a:ext cx="568200" cy="561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5400000">
            <a:off x="2131030" y="1991870"/>
            <a:ext cx="568200" cy="561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5400000">
            <a:off x="1455090" y="1991870"/>
            <a:ext cx="568200" cy="561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5400000">
            <a:off x="175929" y="1991870"/>
            <a:ext cx="568200" cy="5610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12468" y="2049480"/>
            <a:ext cx="374422" cy="44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 rot="5400000">
            <a:off x="1619813" y="325850"/>
            <a:ext cx="374400" cy="274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431725" y="1037325"/>
            <a:ext cx="750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 x N</a:t>
            </a:r>
            <a:endParaRPr b="1" sz="1800"/>
          </a:p>
        </p:txBody>
      </p:sp>
      <p:sp>
        <p:nvSpPr>
          <p:cNvPr id="175" name="Shape 175"/>
          <p:cNvSpPr txBox="1"/>
          <p:nvPr/>
        </p:nvSpPr>
        <p:spPr>
          <a:xfrm>
            <a:off x="289625" y="2074563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76" name="Shape 176"/>
          <p:cNvSpPr txBox="1"/>
          <p:nvPr/>
        </p:nvSpPr>
        <p:spPr>
          <a:xfrm>
            <a:off x="2931225" y="20745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77" name="Shape 177"/>
          <p:cNvSpPr txBox="1"/>
          <p:nvPr/>
        </p:nvSpPr>
        <p:spPr>
          <a:xfrm>
            <a:off x="1558213" y="207457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178" name="Shape 178"/>
          <p:cNvSpPr txBox="1"/>
          <p:nvPr/>
        </p:nvSpPr>
        <p:spPr>
          <a:xfrm>
            <a:off x="2244738" y="2074525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475" y="1020913"/>
            <a:ext cx="3656821" cy="20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 rot="5400000">
            <a:off x="6318675" y="-335387"/>
            <a:ext cx="374400" cy="274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6335475" y="477763"/>
            <a:ext cx="34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</a:t>
            </a:r>
            <a:endParaRPr b="1" sz="1800"/>
          </a:p>
        </p:txBody>
      </p:sp>
      <p:sp>
        <p:nvSpPr>
          <p:cNvPr id="182" name="Shape 182"/>
          <p:cNvSpPr/>
          <p:nvPr/>
        </p:nvSpPr>
        <p:spPr>
          <a:xfrm>
            <a:off x="4602650" y="1315725"/>
            <a:ext cx="340800" cy="1420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261850" y="1839525"/>
            <a:ext cx="34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N</a:t>
            </a:r>
            <a:endParaRPr b="1" sz="1800"/>
          </a:p>
        </p:txBody>
      </p:sp>
      <p:sp>
        <p:nvSpPr>
          <p:cNvPr id="184" name="Shape 184"/>
          <p:cNvSpPr txBox="1"/>
          <p:nvPr/>
        </p:nvSpPr>
        <p:spPr>
          <a:xfrm>
            <a:off x="795571" y="422625"/>
            <a:ext cx="2022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Input vector</a:t>
            </a:r>
            <a:endParaRPr b="1" sz="240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995456" y="4555143"/>
            <a:ext cx="374422" cy="44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 rot="5400000">
            <a:off x="3582751" y="3102338"/>
            <a:ext cx="374400" cy="243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394650" y="3734663"/>
            <a:ext cx="750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 x d</a:t>
            </a:r>
            <a:endParaRPr b="1" sz="1800"/>
          </a:p>
        </p:txBody>
      </p:sp>
      <p:sp>
        <p:nvSpPr>
          <p:cNvPr id="188" name="Shape 188"/>
          <p:cNvSpPr txBox="1"/>
          <p:nvPr/>
        </p:nvSpPr>
        <p:spPr>
          <a:xfrm>
            <a:off x="2338338" y="3166463"/>
            <a:ext cx="286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Embedding Vector</a:t>
            </a:r>
            <a:endParaRPr b="1" sz="2400"/>
          </a:p>
        </p:txBody>
      </p:sp>
      <p:sp>
        <p:nvSpPr>
          <p:cNvPr id="189" name="Shape 189"/>
          <p:cNvSpPr txBox="1"/>
          <p:nvPr/>
        </p:nvSpPr>
        <p:spPr>
          <a:xfrm>
            <a:off x="6963550" y="3484075"/>
            <a:ext cx="2022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Generated by tf.random_uniform</a:t>
            </a:r>
            <a:endParaRPr b="1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from -1 to 1</a:t>
            </a:r>
            <a:endParaRPr b="1" sz="1600"/>
          </a:p>
        </p:txBody>
      </p:sp>
      <p:cxnSp>
        <p:nvCxnSpPr>
          <p:cNvPr id="190" name="Shape 190"/>
          <p:cNvCxnSpPr>
            <a:stCxn id="179" idx="2"/>
            <a:endCxn id="189" idx="0"/>
          </p:cNvCxnSpPr>
          <p:nvPr/>
        </p:nvCxnSpPr>
        <p:spPr>
          <a:xfrm flipH="1" rot="-5400000">
            <a:off x="7014086" y="2523138"/>
            <a:ext cx="452700" cy="14691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/>
          <p:nvPr/>
        </p:nvSpPr>
        <p:spPr>
          <a:xfrm>
            <a:off x="5132200" y="2091325"/>
            <a:ext cx="2805300" cy="37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090239" y="1988275"/>
            <a:ext cx="649800" cy="56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38" y="4620907"/>
            <a:ext cx="7524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200" y="4639945"/>
            <a:ext cx="7524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675" y="4625670"/>
            <a:ext cx="762000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>
            <a:stCxn id="192" idx="0"/>
            <a:endCxn id="197" idx="1"/>
          </p:cNvCxnSpPr>
          <p:nvPr/>
        </p:nvCxnSpPr>
        <p:spPr>
          <a:xfrm rot="-5400000">
            <a:off x="2486089" y="967225"/>
            <a:ext cx="950100" cy="1092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8" name="Shape 198"/>
          <p:cNvCxnSpPr>
            <a:stCxn id="191" idx="0"/>
            <a:endCxn id="197" idx="3"/>
          </p:cNvCxnSpPr>
          <p:nvPr/>
        </p:nvCxnSpPr>
        <p:spPr>
          <a:xfrm flipH="1" rot="5400000">
            <a:off x="4989700" y="546175"/>
            <a:ext cx="1053300" cy="2037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97" name="Shape 197"/>
          <p:cNvSpPr txBox="1"/>
          <p:nvPr/>
        </p:nvSpPr>
        <p:spPr>
          <a:xfrm>
            <a:off x="3507013" y="851575"/>
            <a:ext cx="990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Lookup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06081" y="1991043"/>
            <a:ext cx="374422" cy="4458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 rot="5400000">
            <a:off x="1793376" y="538238"/>
            <a:ext cx="374400" cy="2430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605275" y="1170563"/>
            <a:ext cx="750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 x d</a:t>
            </a:r>
            <a:endParaRPr b="1" sz="1800"/>
          </a:p>
        </p:txBody>
      </p:sp>
      <p:sp>
        <p:nvSpPr>
          <p:cNvPr id="206" name="Shape 206"/>
          <p:cNvSpPr txBox="1"/>
          <p:nvPr/>
        </p:nvSpPr>
        <p:spPr>
          <a:xfrm>
            <a:off x="548963" y="602363"/>
            <a:ext cx="286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Embedding Vector</a:t>
            </a:r>
            <a:endParaRPr b="1" sz="2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63" y="2056807"/>
            <a:ext cx="7524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825" y="2075845"/>
            <a:ext cx="7524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3300" y="2061570"/>
            <a:ext cx="762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4113" y="1919051"/>
            <a:ext cx="3169762" cy="1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6407" y="3830425"/>
            <a:ext cx="2545175" cy="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 rot="5400000">
            <a:off x="6347400" y="626475"/>
            <a:ext cx="403200" cy="2457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771425" y="2138125"/>
            <a:ext cx="378000" cy="1100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359800" y="2501725"/>
            <a:ext cx="34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N</a:t>
            </a:r>
            <a:endParaRPr b="1" sz="1800"/>
          </a:p>
        </p:txBody>
      </p:sp>
      <p:sp>
        <p:nvSpPr>
          <p:cNvPr id="215" name="Shape 215"/>
          <p:cNvSpPr txBox="1"/>
          <p:nvPr/>
        </p:nvSpPr>
        <p:spPr>
          <a:xfrm>
            <a:off x="6378600" y="1280613"/>
            <a:ext cx="34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d</a:t>
            </a:r>
            <a:endParaRPr b="1" sz="1800"/>
          </a:p>
        </p:txBody>
      </p:sp>
      <p:pic>
        <p:nvPicPr>
          <p:cNvPr id="216" name="Shape 2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3788" y="967875"/>
            <a:ext cx="1990400" cy="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6425150" y="3483750"/>
            <a:ext cx="445800" cy="4032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21125" y="4466825"/>
            <a:ext cx="1718905" cy="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4266000" y="791300"/>
            <a:ext cx="4295700" cy="374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471384" y="86925"/>
            <a:ext cx="2155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Linear model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63" y="160000"/>
            <a:ext cx="7162474" cy="42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825800" y="4691400"/>
            <a:ext cx="4318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https://www.youtube.com/watch?v=hSXFuypLukA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2912950" y="997450"/>
            <a:ext cx="1616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</a:t>
            </a:r>
            <a:r>
              <a:rPr b="1" lang="zh-TW" sz="2400">
                <a:solidFill>
                  <a:srgbClr val="FF0000"/>
                </a:solidFill>
              </a:rPr>
              <a:t>Bird</a:t>
            </a:r>
            <a:r>
              <a:rPr b="1" lang="zh-TW" sz="2400"/>
              <a:t>, </a:t>
            </a:r>
            <a:r>
              <a:rPr b="1" lang="zh-TW" sz="2400">
                <a:solidFill>
                  <a:srgbClr val="0000FF"/>
                </a:solidFill>
              </a:rPr>
              <a:t>Fly</a:t>
            </a:r>
            <a:r>
              <a:rPr b="1" lang="zh-TW" sz="2400"/>
              <a:t>)</a:t>
            </a:r>
            <a:endParaRPr b="1" sz="2400"/>
          </a:p>
        </p:txBody>
      </p:sp>
      <p:sp>
        <p:nvSpPr>
          <p:cNvPr id="232" name="Shape 232"/>
          <p:cNvSpPr/>
          <p:nvPr/>
        </p:nvSpPr>
        <p:spPr>
          <a:xfrm>
            <a:off x="1440663" y="1715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440663" y="2568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440663" y="3422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440663" y="4275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312188" y="1715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312188" y="2568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312188" y="3422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312188" y="4275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3376438" y="214210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376425" y="299560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376425" y="384910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>
            <a:endCxn id="240" idx="2"/>
          </p:cNvCxnSpPr>
          <p:nvPr/>
        </p:nvCxnSpPr>
        <p:spPr>
          <a:xfrm>
            <a:off x="2062138" y="20147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Shape 244"/>
          <p:cNvCxnSpPr>
            <a:stCxn id="233" idx="6"/>
            <a:endCxn id="240" idx="2"/>
          </p:cNvCxnSpPr>
          <p:nvPr/>
        </p:nvCxnSpPr>
        <p:spPr>
          <a:xfrm flipH="1" rot="10800000">
            <a:off x="2062263" y="244150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>
            <a:stCxn id="234" idx="6"/>
            <a:endCxn id="240" idx="2"/>
          </p:cNvCxnSpPr>
          <p:nvPr/>
        </p:nvCxnSpPr>
        <p:spPr>
          <a:xfrm flipH="1" rot="10800000">
            <a:off x="2062263" y="2441800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Shape 246"/>
          <p:cNvCxnSpPr>
            <a:stCxn id="235" idx="6"/>
            <a:endCxn id="240" idx="2"/>
          </p:cNvCxnSpPr>
          <p:nvPr/>
        </p:nvCxnSpPr>
        <p:spPr>
          <a:xfrm flipH="1" rot="10800000">
            <a:off x="2062263" y="2441500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Shape 247"/>
          <p:cNvCxnSpPr>
            <a:stCxn id="233" idx="6"/>
            <a:endCxn id="241" idx="2"/>
          </p:cNvCxnSpPr>
          <p:nvPr/>
        </p:nvCxnSpPr>
        <p:spPr>
          <a:xfrm>
            <a:off x="2062263" y="286840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>
            <a:stCxn id="233" idx="6"/>
            <a:endCxn id="242" idx="2"/>
          </p:cNvCxnSpPr>
          <p:nvPr/>
        </p:nvCxnSpPr>
        <p:spPr>
          <a:xfrm>
            <a:off x="2062263" y="2868400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>
            <a:stCxn id="234" idx="6"/>
            <a:endCxn id="241" idx="2"/>
          </p:cNvCxnSpPr>
          <p:nvPr/>
        </p:nvCxnSpPr>
        <p:spPr>
          <a:xfrm flipH="1" rot="10800000">
            <a:off x="2062263" y="329500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Shape 250"/>
          <p:cNvCxnSpPr>
            <a:stCxn id="234" idx="6"/>
            <a:endCxn id="242" idx="2"/>
          </p:cNvCxnSpPr>
          <p:nvPr/>
        </p:nvCxnSpPr>
        <p:spPr>
          <a:xfrm>
            <a:off x="2062263" y="372190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Shape 251"/>
          <p:cNvCxnSpPr>
            <a:stCxn id="235" idx="6"/>
            <a:endCxn id="241" idx="2"/>
          </p:cNvCxnSpPr>
          <p:nvPr/>
        </p:nvCxnSpPr>
        <p:spPr>
          <a:xfrm flipH="1" rot="10800000">
            <a:off x="2062263" y="3295300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Shape 252"/>
          <p:cNvCxnSpPr>
            <a:stCxn id="235" idx="6"/>
            <a:endCxn id="242" idx="2"/>
          </p:cNvCxnSpPr>
          <p:nvPr/>
        </p:nvCxnSpPr>
        <p:spPr>
          <a:xfrm flipH="1" rot="10800000">
            <a:off x="2062263" y="414850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Shape 253"/>
          <p:cNvCxnSpPr>
            <a:stCxn id="232" idx="6"/>
            <a:endCxn id="241" idx="2"/>
          </p:cNvCxnSpPr>
          <p:nvPr/>
        </p:nvCxnSpPr>
        <p:spPr>
          <a:xfrm>
            <a:off x="2062263" y="2014900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Shape 254"/>
          <p:cNvCxnSpPr>
            <a:stCxn id="232" idx="6"/>
            <a:endCxn id="242" idx="2"/>
          </p:cNvCxnSpPr>
          <p:nvPr/>
        </p:nvCxnSpPr>
        <p:spPr>
          <a:xfrm>
            <a:off x="2062263" y="2014900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Shape 255"/>
          <p:cNvCxnSpPr>
            <a:stCxn id="240" idx="6"/>
            <a:endCxn id="236" idx="2"/>
          </p:cNvCxnSpPr>
          <p:nvPr/>
        </p:nvCxnSpPr>
        <p:spPr>
          <a:xfrm flipH="1" rot="10800000">
            <a:off x="3998038" y="20147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/>
          <p:nvPr/>
        </p:nvCxnSpPr>
        <p:spPr>
          <a:xfrm>
            <a:off x="3998038" y="2441650"/>
            <a:ext cx="1323300" cy="39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40" idx="6"/>
            <a:endCxn id="238" idx="2"/>
          </p:cNvCxnSpPr>
          <p:nvPr/>
        </p:nvCxnSpPr>
        <p:spPr>
          <a:xfrm>
            <a:off x="3998038" y="2441650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40" idx="6"/>
            <a:endCxn id="239" idx="2"/>
          </p:cNvCxnSpPr>
          <p:nvPr/>
        </p:nvCxnSpPr>
        <p:spPr>
          <a:xfrm>
            <a:off x="3998038" y="2441650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>
            <a:stCxn id="241" idx="6"/>
            <a:endCxn id="236" idx="2"/>
          </p:cNvCxnSpPr>
          <p:nvPr/>
        </p:nvCxnSpPr>
        <p:spPr>
          <a:xfrm flipH="1" rot="10800000">
            <a:off x="3998025" y="2015050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Shape 260"/>
          <p:cNvCxnSpPr>
            <a:stCxn id="241" idx="6"/>
            <a:endCxn id="237" idx="2"/>
          </p:cNvCxnSpPr>
          <p:nvPr/>
        </p:nvCxnSpPr>
        <p:spPr>
          <a:xfrm flipH="1" rot="10800000">
            <a:off x="3998025" y="28682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Shape 261"/>
          <p:cNvCxnSpPr>
            <a:stCxn id="241" idx="6"/>
            <a:endCxn id="238" idx="2"/>
          </p:cNvCxnSpPr>
          <p:nvPr/>
        </p:nvCxnSpPr>
        <p:spPr>
          <a:xfrm>
            <a:off x="3998025" y="32951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Shape 262"/>
          <p:cNvCxnSpPr>
            <a:stCxn id="241" idx="6"/>
            <a:endCxn id="239" idx="2"/>
          </p:cNvCxnSpPr>
          <p:nvPr/>
        </p:nvCxnSpPr>
        <p:spPr>
          <a:xfrm>
            <a:off x="3998025" y="3295150"/>
            <a:ext cx="1314300" cy="12804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Shape 263"/>
          <p:cNvCxnSpPr>
            <a:stCxn id="242" idx="6"/>
            <a:endCxn id="236" idx="2"/>
          </p:cNvCxnSpPr>
          <p:nvPr/>
        </p:nvCxnSpPr>
        <p:spPr>
          <a:xfrm flipH="1" rot="10800000">
            <a:off x="3998025" y="2014750"/>
            <a:ext cx="1314300" cy="2133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Shape 264"/>
          <p:cNvCxnSpPr>
            <a:stCxn id="242" idx="6"/>
            <a:endCxn id="237" idx="2"/>
          </p:cNvCxnSpPr>
          <p:nvPr/>
        </p:nvCxnSpPr>
        <p:spPr>
          <a:xfrm flipH="1" rot="10800000">
            <a:off x="3998025" y="2868550"/>
            <a:ext cx="1314300" cy="12801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Shape 265"/>
          <p:cNvCxnSpPr>
            <a:stCxn id="242" idx="6"/>
            <a:endCxn id="238" idx="2"/>
          </p:cNvCxnSpPr>
          <p:nvPr/>
        </p:nvCxnSpPr>
        <p:spPr>
          <a:xfrm flipH="1" rot="10800000">
            <a:off x="3998025" y="37217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Shape 266"/>
          <p:cNvCxnSpPr>
            <a:stCxn id="242" idx="6"/>
            <a:endCxn id="239" idx="2"/>
          </p:cNvCxnSpPr>
          <p:nvPr/>
        </p:nvCxnSpPr>
        <p:spPr>
          <a:xfrm>
            <a:off x="3998025" y="4148650"/>
            <a:ext cx="1314300" cy="4269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Shape 267"/>
          <p:cNvCxnSpPr>
            <a:stCxn id="231" idx="1"/>
            <a:endCxn id="232" idx="0"/>
          </p:cNvCxnSpPr>
          <p:nvPr/>
        </p:nvCxnSpPr>
        <p:spPr>
          <a:xfrm flipH="1">
            <a:off x="1751350" y="1280050"/>
            <a:ext cx="1161600" cy="435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Shape 268"/>
          <p:cNvCxnSpPr>
            <a:stCxn id="231" idx="3"/>
            <a:endCxn id="269" idx="0"/>
          </p:cNvCxnSpPr>
          <p:nvPr/>
        </p:nvCxnSpPr>
        <p:spPr>
          <a:xfrm>
            <a:off x="4529350" y="1280050"/>
            <a:ext cx="2863200" cy="435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1531114" y="828100"/>
            <a:ext cx="1616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Center</a:t>
            </a:r>
            <a:r>
              <a:rPr b="1" lang="zh-TW" sz="1800"/>
              <a:t> Word</a:t>
            </a:r>
            <a:endParaRPr b="1" sz="1800"/>
          </a:p>
        </p:txBody>
      </p:sp>
      <p:sp>
        <p:nvSpPr>
          <p:cNvPr id="271" name="Shape 271"/>
          <p:cNvSpPr txBox="1"/>
          <p:nvPr/>
        </p:nvSpPr>
        <p:spPr>
          <a:xfrm>
            <a:off x="4407825" y="828100"/>
            <a:ext cx="1812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Context </a:t>
            </a:r>
            <a:r>
              <a:rPr b="1" lang="zh-TW" sz="1800"/>
              <a:t>Words</a:t>
            </a:r>
            <a:endParaRPr b="1" sz="1800"/>
          </a:p>
        </p:txBody>
      </p:sp>
      <p:sp>
        <p:nvSpPr>
          <p:cNvPr id="272" name="Shape 272"/>
          <p:cNvSpPr txBox="1"/>
          <p:nvPr/>
        </p:nvSpPr>
        <p:spPr>
          <a:xfrm>
            <a:off x="1581075" y="18170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273" name="Shape 273"/>
          <p:cNvSpPr txBox="1"/>
          <p:nvPr/>
        </p:nvSpPr>
        <p:spPr>
          <a:xfrm>
            <a:off x="1581050" y="26705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74" name="Shape 274"/>
          <p:cNvSpPr txBox="1"/>
          <p:nvPr/>
        </p:nvSpPr>
        <p:spPr>
          <a:xfrm>
            <a:off x="1581075" y="35240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75" name="Shape 275"/>
          <p:cNvSpPr txBox="1"/>
          <p:nvPr/>
        </p:nvSpPr>
        <p:spPr>
          <a:xfrm>
            <a:off x="1581050" y="43775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76" name="Shape 276"/>
          <p:cNvSpPr txBox="1"/>
          <p:nvPr/>
        </p:nvSpPr>
        <p:spPr>
          <a:xfrm>
            <a:off x="2070400" y="166700"/>
            <a:ext cx="3301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Generated by 1-gram</a:t>
            </a:r>
            <a:endParaRPr b="1" sz="2400"/>
          </a:p>
        </p:txBody>
      </p:sp>
      <p:sp>
        <p:nvSpPr>
          <p:cNvPr id="277" name="Shape 277"/>
          <p:cNvSpPr/>
          <p:nvPr/>
        </p:nvSpPr>
        <p:spPr>
          <a:xfrm>
            <a:off x="3550750" y="641600"/>
            <a:ext cx="340800" cy="35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081713" y="1715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081713" y="2568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081713" y="34223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081713" y="4275850"/>
            <a:ext cx="621600" cy="5991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7222125" y="26592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</a:t>
            </a:r>
            <a:endParaRPr b="1" sz="1800"/>
          </a:p>
        </p:txBody>
      </p:sp>
      <p:sp>
        <p:nvSpPr>
          <p:cNvPr id="282" name="Shape 282"/>
          <p:cNvSpPr txBox="1"/>
          <p:nvPr/>
        </p:nvSpPr>
        <p:spPr>
          <a:xfrm>
            <a:off x="7222125" y="18057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83" name="Shape 283"/>
          <p:cNvSpPr txBox="1"/>
          <p:nvPr/>
        </p:nvSpPr>
        <p:spPr>
          <a:xfrm>
            <a:off x="7222125" y="35240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84" name="Shape 284"/>
          <p:cNvSpPr txBox="1"/>
          <p:nvPr/>
        </p:nvSpPr>
        <p:spPr>
          <a:xfrm>
            <a:off x="7222125" y="4388850"/>
            <a:ext cx="3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0</a:t>
            </a:r>
            <a:endParaRPr b="1" sz="1800"/>
          </a:p>
        </p:txBody>
      </p:sp>
      <p:sp>
        <p:nvSpPr>
          <p:cNvPr id="285" name="Shape 285"/>
          <p:cNvSpPr/>
          <p:nvPr/>
        </p:nvSpPr>
        <p:spPr>
          <a:xfrm>
            <a:off x="6196975" y="3153625"/>
            <a:ext cx="621600" cy="2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122413" y="2763775"/>
            <a:ext cx="770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Loss</a:t>
            </a:r>
            <a:endParaRPr b="1" sz="1800"/>
          </a:p>
        </p:txBody>
      </p:sp>
      <p:sp>
        <p:nvSpPr>
          <p:cNvPr id="287" name="Shape 287"/>
          <p:cNvSpPr/>
          <p:nvPr/>
        </p:nvSpPr>
        <p:spPr>
          <a:xfrm>
            <a:off x="1119125" y="169575"/>
            <a:ext cx="5516700" cy="141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3108675" y="322275"/>
            <a:ext cx="859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0000"/>
                </a:solidFill>
              </a:rPr>
              <a:t>Text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082125" y="163925"/>
            <a:ext cx="1441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</a:rPr>
              <a:t>Training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FF"/>
                </a:solidFill>
              </a:rPr>
              <a:t>Samples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80875" y="226100"/>
            <a:ext cx="1684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Skip-gram</a:t>
            </a:r>
            <a:endParaRPr b="1" sz="2400"/>
          </a:p>
        </p:txBody>
      </p:sp>
      <p:sp>
        <p:nvSpPr>
          <p:cNvPr id="295" name="Shape 295"/>
          <p:cNvSpPr/>
          <p:nvPr/>
        </p:nvSpPr>
        <p:spPr>
          <a:xfrm>
            <a:off x="1944350" y="1266075"/>
            <a:ext cx="8025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1938075" y="1243525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Birds  fly  across  oceans.</a:t>
            </a:r>
            <a:endParaRPr b="1" sz="2000"/>
          </a:p>
        </p:txBody>
      </p:sp>
      <p:sp>
        <p:nvSpPr>
          <p:cNvPr id="297" name="Shape 297"/>
          <p:cNvSpPr/>
          <p:nvPr/>
        </p:nvSpPr>
        <p:spPr>
          <a:xfrm>
            <a:off x="2780875" y="1266075"/>
            <a:ext cx="350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165300" y="1266075"/>
            <a:ext cx="9720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6260925" y="1147375"/>
            <a:ext cx="1865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Birds</a:t>
            </a:r>
            <a:r>
              <a:rPr b="1" lang="zh-TW" sz="1800"/>
              <a:t>, fly)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Birds</a:t>
            </a:r>
            <a:r>
              <a:rPr b="1" lang="zh-TW" sz="1800"/>
              <a:t>, across)</a:t>
            </a:r>
            <a:endParaRPr b="1" sz="1800"/>
          </a:p>
        </p:txBody>
      </p:sp>
      <p:sp>
        <p:nvSpPr>
          <p:cNvPr id="300" name="Shape 300"/>
          <p:cNvSpPr/>
          <p:nvPr/>
        </p:nvSpPr>
        <p:spPr>
          <a:xfrm>
            <a:off x="2780875" y="2210000"/>
            <a:ext cx="3504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938075" y="2210000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000">
                <a:solidFill>
                  <a:schemeClr val="dk1"/>
                </a:solidFill>
              </a:rPr>
              <a:t>Birds  fly  across  oceans.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02" name="Shape 302"/>
          <p:cNvSpPr/>
          <p:nvPr/>
        </p:nvSpPr>
        <p:spPr>
          <a:xfrm>
            <a:off x="1944350" y="2210000"/>
            <a:ext cx="8025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192825" y="2210000"/>
            <a:ext cx="944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198775" y="2210000"/>
            <a:ext cx="9720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6238275" y="2057300"/>
            <a:ext cx="19104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fly</a:t>
            </a:r>
            <a:r>
              <a:rPr b="1" lang="zh-TW" sz="1800"/>
              <a:t>, Birds)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fly</a:t>
            </a:r>
            <a:r>
              <a:rPr b="1" lang="zh-TW" sz="1800"/>
              <a:t>, across)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fly</a:t>
            </a:r>
            <a:r>
              <a:rPr b="1" lang="zh-TW" sz="1800"/>
              <a:t>, oceans)</a:t>
            </a:r>
            <a:endParaRPr b="1" sz="1800"/>
          </a:p>
        </p:txBody>
      </p:sp>
      <p:sp>
        <p:nvSpPr>
          <p:cNvPr id="306" name="Shape 306"/>
          <p:cNvSpPr/>
          <p:nvPr/>
        </p:nvSpPr>
        <p:spPr>
          <a:xfrm>
            <a:off x="1944350" y="3267025"/>
            <a:ext cx="8025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780875" y="3267025"/>
            <a:ext cx="350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192825" y="3267025"/>
            <a:ext cx="9444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1938075" y="3267025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Birds  fly  across  oceans.</a:t>
            </a:r>
            <a:endParaRPr b="1" sz="2000"/>
          </a:p>
        </p:txBody>
      </p:sp>
      <p:sp>
        <p:nvSpPr>
          <p:cNvPr id="310" name="Shape 310"/>
          <p:cNvSpPr/>
          <p:nvPr/>
        </p:nvSpPr>
        <p:spPr>
          <a:xfrm>
            <a:off x="4198775" y="3267025"/>
            <a:ext cx="9720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6238275" y="3086125"/>
            <a:ext cx="2260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across</a:t>
            </a:r>
            <a:r>
              <a:rPr b="1" lang="zh-TW" sz="1800"/>
              <a:t>, Birds)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across</a:t>
            </a:r>
            <a:r>
              <a:rPr b="1" lang="zh-TW" sz="1800"/>
              <a:t>, fly)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across</a:t>
            </a:r>
            <a:r>
              <a:rPr b="1" lang="zh-TW" sz="1800"/>
              <a:t>, oceans)</a:t>
            </a:r>
            <a:endParaRPr b="1" sz="1800"/>
          </a:p>
        </p:txBody>
      </p:sp>
      <p:sp>
        <p:nvSpPr>
          <p:cNvPr id="312" name="Shape 312"/>
          <p:cNvSpPr/>
          <p:nvPr/>
        </p:nvSpPr>
        <p:spPr>
          <a:xfrm>
            <a:off x="4198775" y="4210950"/>
            <a:ext cx="972000" cy="4182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1938075" y="4210950"/>
            <a:ext cx="3368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Birds  fly  across  oceans.</a:t>
            </a:r>
            <a:endParaRPr b="1" sz="2000"/>
          </a:p>
        </p:txBody>
      </p:sp>
      <p:sp>
        <p:nvSpPr>
          <p:cNvPr id="314" name="Shape 314"/>
          <p:cNvSpPr/>
          <p:nvPr/>
        </p:nvSpPr>
        <p:spPr>
          <a:xfrm>
            <a:off x="3192825" y="4210950"/>
            <a:ext cx="944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780875" y="4210950"/>
            <a:ext cx="350400" cy="41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6238275" y="4171350"/>
            <a:ext cx="2108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oceans</a:t>
            </a:r>
            <a:r>
              <a:rPr b="1" lang="zh-TW" sz="1800"/>
              <a:t>, fly)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FF0000"/>
                </a:solidFill>
              </a:rPr>
              <a:t>oceans</a:t>
            </a:r>
            <a:r>
              <a:rPr b="1" lang="zh-TW" sz="1800"/>
              <a:t>, across)</a:t>
            </a:r>
            <a:endParaRPr b="1" sz="1800"/>
          </a:p>
        </p:txBody>
      </p:sp>
      <p:sp>
        <p:nvSpPr>
          <p:cNvPr id="317" name="Shape 317"/>
          <p:cNvSpPr txBox="1"/>
          <p:nvPr/>
        </p:nvSpPr>
        <p:spPr>
          <a:xfrm>
            <a:off x="7444475" y="367375"/>
            <a:ext cx="186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(</a:t>
            </a:r>
            <a:r>
              <a:rPr b="1" i="1" lang="zh-TW" sz="1800">
                <a:solidFill>
                  <a:srgbClr val="FF0000"/>
                </a:solidFill>
              </a:rPr>
              <a:t>Input</a:t>
            </a:r>
            <a:r>
              <a:rPr b="1" i="1" lang="zh-TW" sz="1800"/>
              <a:t>, Output)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