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E634593-F8F2-4238-A161-A09767144BE0}">
  <a:tblStyle styleId="{EE634593-F8F2-4238-A161-A09767144BE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假設樣本空間omega，在A事件下，B事件發生的機率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那</a:t>
            </a:r>
            <a:r>
              <a:rPr lang="zh-TW"/>
              <a:t>貝葉斯最終的目的是什麼，因為現實中所發生的事情通常都是事後機率，事情發生了，我們再來研究為什麼會發生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例如說你已經受傷了，那導致你受傷的所有樣本中，機率最大的是哪一個事件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如果是條件機率的話，會假設成你去跑步的前提下，受傷的機率是多少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posterior prob </a:t>
            </a:r>
            <a:r>
              <a:rPr lang="zh-TW"/>
              <a:t>事後機率，這是我們最關心的，也是貝葉斯定理最後最想要的結果，找出A1,A2,A3中哪一個事後機率值最大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likelihood prob概似機率，其實這就是條件機率，在某一個事件下，K發生的機率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prior prob事前機率，事前機率就是我們對於K發生前，對所有事件的分佈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prob of data資料機率，這表示我們受傷的機率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那貝葉斯的優點在於考慮K在不同場景時的機率，例如說你在大街上看見一名長髮的背影，你不知道他是男是女(這裡只考慮是男是女)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你可能猜測他是女的，因為根據兩性的先驗知識，大部分有長髮的都是女性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可是如果你是在男廁看到這一名長髮背影，就馬上推翻你的原本的認知，這是因為先決的條件不同，就會有不同的機率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17.png"/><Relationship Id="rId7" Type="http://schemas.openxmlformats.org/officeDocument/2006/relationships/image" Target="../media/image10.png"/><Relationship Id="rId8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Relationship Id="rId5" Type="http://schemas.openxmlformats.org/officeDocument/2006/relationships/image" Target="../media/image5.png"/><Relationship Id="rId6" Type="http://schemas.openxmlformats.org/officeDocument/2006/relationships/image" Target="../media/image4.png"/><Relationship Id="rId7" Type="http://schemas.openxmlformats.org/officeDocument/2006/relationships/image" Target="../media/image10.png"/><Relationship Id="rId8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4.png"/><Relationship Id="rId5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6.png"/><Relationship Id="rId6" Type="http://schemas.openxmlformats.org/officeDocument/2006/relationships/image" Target="../media/image8.png"/><Relationship Id="rId7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2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3.png"/><Relationship Id="rId4" Type="http://schemas.openxmlformats.org/officeDocument/2006/relationships/image" Target="../media/image19.png"/><Relationship Id="rId5" Type="http://schemas.openxmlformats.org/officeDocument/2006/relationships/hyperlink" Target="https://keras-cn.readthedocs.io/en/latest/for_beginners/keras_linux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/>
        </p:nvSpPr>
        <p:spPr>
          <a:xfrm>
            <a:off x="3059550" y="1938750"/>
            <a:ext cx="29205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600"/>
              <a:t>Naive Bayes</a:t>
            </a:r>
            <a:endParaRPr b="1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/>
        </p:nvSpPr>
        <p:spPr>
          <a:xfrm>
            <a:off x="226100" y="214800"/>
            <a:ext cx="3594900" cy="5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/>
              <a:t>Conditional Probability</a:t>
            </a:r>
            <a:endParaRPr b="1" sz="2400"/>
          </a:p>
        </p:txBody>
      </p:sp>
      <p:pic>
        <p:nvPicPr>
          <p:cNvPr id="60" name="Shape 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6600" y="1418500"/>
            <a:ext cx="3203175" cy="838922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Shape 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2863" y="3310275"/>
            <a:ext cx="3820875" cy="51435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/>
          <p:nvPr/>
        </p:nvSpPr>
        <p:spPr>
          <a:xfrm>
            <a:off x="4602675" y="1164350"/>
            <a:ext cx="2984400" cy="14244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Shape 63"/>
          <p:cNvSpPr/>
          <p:nvPr/>
        </p:nvSpPr>
        <p:spPr>
          <a:xfrm>
            <a:off x="4944538" y="1430000"/>
            <a:ext cx="1458300" cy="893100"/>
          </a:xfrm>
          <a:prstGeom prst="ellipse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4" name="Shape 6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06425" y="1215025"/>
            <a:ext cx="419100" cy="36195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Shape 65"/>
          <p:cNvSpPr/>
          <p:nvPr/>
        </p:nvSpPr>
        <p:spPr>
          <a:xfrm>
            <a:off x="5786913" y="1430000"/>
            <a:ext cx="1458300" cy="8931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6" name="Shape 6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52675" y="1229313"/>
            <a:ext cx="428625" cy="3333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7" name="Shape 67"/>
          <p:cNvCxnSpPr>
            <a:stCxn id="65" idx="1"/>
          </p:cNvCxnSpPr>
          <p:nvPr/>
        </p:nvCxnSpPr>
        <p:spPr>
          <a:xfrm>
            <a:off x="6000476" y="1560791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8" name="Shape 6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88775" y="853075"/>
            <a:ext cx="428625" cy="36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Shape 6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628150" y="3094800"/>
            <a:ext cx="933450" cy="409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0" name="Shape 70"/>
          <p:cNvCxnSpPr>
            <a:stCxn id="69" idx="0"/>
          </p:cNvCxnSpPr>
          <p:nvPr/>
        </p:nvCxnSpPr>
        <p:spPr>
          <a:xfrm rot="10800000">
            <a:off x="6081675" y="1899000"/>
            <a:ext cx="13200" cy="1195800"/>
          </a:xfrm>
          <a:prstGeom prst="straightConnector1">
            <a:avLst/>
          </a:prstGeom>
          <a:noFill/>
          <a:ln cap="flat" cmpd="sng" w="19050">
            <a:solidFill>
              <a:srgbClr val="38761D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71" name="Shape 71"/>
          <p:cNvSpPr/>
          <p:nvPr/>
        </p:nvSpPr>
        <p:spPr>
          <a:xfrm>
            <a:off x="2523900" y="2472900"/>
            <a:ext cx="358800" cy="6219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/>
        </p:nvSpPr>
        <p:spPr>
          <a:xfrm>
            <a:off x="923513" y="1011388"/>
            <a:ext cx="2882700" cy="15570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7" name="Shape 77"/>
          <p:cNvCxnSpPr/>
          <p:nvPr/>
        </p:nvCxnSpPr>
        <p:spPr>
          <a:xfrm>
            <a:off x="1900102" y="1036062"/>
            <a:ext cx="208800" cy="741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" name="Shape 78"/>
          <p:cNvCxnSpPr/>
          <p:nvPr/>
        </p:nvCxnSpPr>
        <p:spPr>
          <a:xfrm flipH="1" rot="10800000">
            <a:off x="1929588" y="1764863"/>
            <a:ext cx="168600" cy="783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" name="Shape 79"/>
          <p:cNvCxnSpPr>
            <a:stCxn id="76" idx="3"/>
          </p:cNvCxnSpPr>
          <p:nvPr/>
        </p:nvCxnSpPr>
        <p:spPr>
          <a:xfrm flipH="1">
            <a:off x="2087513" y="1789888"/>
            <a:ext cx="1718700" cy="1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80" name="Shape 80"/>
          <p:cNvPicPr preferRelativeResize="0"/>
          <p:nvPr/>
        </p:nvPicPr>
        <p:blipFill rotWithShape="1">
          <a:blip r:embed="rId3">
            <a:alphaModFix/>
          </a:blip>
          <a:srcRect b="0" l="4594" r="4603" t="0"/>
          <a:stretch/>
        </p:blipFill>
        <p:spPr>
          <a:xfrm>
            <a:off x="1011517" y="1122220"/>
            <a:ext cx="436225" cy="395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Shape 81"/>
          <p:cNvPicPr preferRelativeResize="0"/>
          <p:nvPr/>
        </p:nvPicPr>
        <p:blipFill rotWithShape="1">
          <a:blip r:embed="rId4">
            <a:alphaModFix/>
          </a:blip>
          <a:srcRect b="1200" l="0" r="0" t="1190"/>
          <a:stretch/>
        </p:blipFill>
        <p:spPr>
          <a:xfrm>
            <a:off x="3282471" y="1137837"/>
            <a:ext cx="446140" cy="364386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Shape 82"/>
          <p:cNvPicPr preferRelativeResize="0"/>
          <p:nvPr/>
        </p:nvPicPr>
        <p:blipFill rotWithShape="1">
          <a:blip r:embed="rId5">
            <a:alphaModFix/>
          </a:blip>
          <a:srcRect b="0" l="3677" r="3686" t="0"/>
          <a:stretch/>
        </p:blipFill>
        <p:spPr>
          <a:xfrm>
            <a:off x="3302300" y="2089900"/>
            <a:ext cx="406483" cy="374797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Shape 83"/>
          <p:cNvSpPr/>
          <p:nvPr/>
        </p:nvSpPr>
        <p:spPr>
          <a:xfrm>
            <a:off x="1602621" y="1369626"/>
            <a:ext cx="991500" cy="8403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 txBox="1"/>
          <p:nvPr/>
        </p:nvSpPr>
        <p:spPr>
          <a:xfrm>
            <a:off x="1689204" y="1613574"/>
            <a:ext cx="630600" cy="2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0000"/>
                </a:solidFill>
              </a:rPr>
              <a:t>K</a:t>
            </a:r>
            <a:endParaRPr sz="1800">
              <a:solidFill>
                <a:srgbClr val="FF0000"/>
              </a:solidFill>
            </a:endParaRPr>
          </a:p>
        </p:txBody>
      </p:sp>
      <p:pic>
        <p:nvPicPr>
          <p:cNvPr id="85" name="Shape 85"/>
          <p:cNvPicPr preferRelativeResize="0"/>
          <p:nvPr/>
        </p:nvPicPr>
        <p:blipFill rotWithShape="1">
          <a:blip r:embed="rId6">
            <a:alphaModFix/>
          </a:blip>
          <a:srcRect b="5332" l="0" r="0" t="5341"/>
          <a:stretch/>
        </p:blipFill>
        <p:spPr>
          <a:xfrm>
            <a:off x="4370888" y="850513"/>
            <a:ext cx="3448050" cy="35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Shape 8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5638" y="884613"/>
            <a:ext cx="428625" cy="3619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Shape 87"/>
          <p:cNvSpPr txBox="1"/>
          <p:nvPr/>
        </p:nvSpPr>
        <p:spPr>
          <a:xfrm>
            <a:off x="4370888" y="337963"/>
            <a:ext cx="757500" cy="4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i="1" lang="zh-TW" sz="2400"/>
              <a:t>Jog</a:t>
            </a:r>
            <a:endParaRPr i="1" sz="2400"/>
          </a:p>
        </p:txBody>
      </p:sp>
      <p:sp>
        <p:nvSpPr>
          <p:cNvPr id="88" name="Shape 88"/>
          <p:cNvSpPr txBox="1"/>
          <p:nvPr/>
        </p:nvSpPr>
        <p:spPr>
          <a:xfrm>
            <a:off x="5337213" y="337975"/>
            <a:ext cx="893400" cy="4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zh-TW" sz="2400"/>
              <a:t>Gym</a:t>
            </a:r>
            <a:endParaRPr i="1" sz="2400"/>
          </a:p>
        </p:txBody>
      </p:sp>
      <p:sp>
        <p:nvSpPr>
          <p:cNvPr id="89" name="Shape 89"/>
          <p:cNvSpPr txBox="1"/>
          <p:nvPr/>
        </p:nvSpPr>
        <p:spPr>
          <a:xfrm>
            <a:off x="6382913" y="337988"/>
            <a:ext cx="944400" cy="4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zh-TW" sz="2400"/>
              <a:t>Swim</a:t>
            </a:r>
            <a:endParaRPr i="1" sz="2400"/>
          </a:p>
        </p:txBody>
      </p:sp>
      <p:sp>
        <p:nvSpPr>
          <p:cNvPr id="90" name="Shape 90"/>
          <p:cNvSpPr txBox="1"/>
          <p:nvPr/>
        </p:nvSpPr>
        <p:spPr>
          <a:xfrm>
            <a:off x="4370884" y="1326863"/>
            <a:ext cx="2346000" cy="4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FF0000"/>
                </a:solidFill>
              </a:rPr>
              <a:t>K</a:t>
            </a:r>
            <a:r>
              <a:rPr lang="zh-TW" sz="2400">
                <a:solidFill>
                  <a:srgbClr val="FF0000"/>
                </a:solidFill>
              </a:rPr>
              <a:t>：Injured</a:t>
            </a:r>
            <a:endParaRPr sz="2400">
              <a:solidFill>
                <a:srgbClr val="FF0000"/>
              </a:solidFill>
            </a:endParaRPr>
          </a:p>
        </p:txBody>
      </p:sp>
      <p:pic>
        <p:nvPicPr>
          <p:cNvPr id="91" name="Shape 9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40638" y="3164838"/>
            <a:ext cx="4989300" cy="129752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Shape 92"/>
          <p:cNvSpPr txBox="1"/>
          <p:nvPr/>
        </p:nvSpPr>
        <p:spPr>
          <a:xfrm>
            <a:off x="395650" y="206475"/>
            <a:ext cx="2498400" cy="5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/>
              <a:t>Bayes Theorem</a:t>
            </a:r>
            <a:endParaRPr b="1" sz="2400"/>
          </a:p>
        </p:txBody>
      </p:sp>
      <p:graphicFrame>
        <p:nvGraphicFramePr>
          <p:cNvPr id="93" name="Shape 93"/>
          <p:cNvGraphicFramePr/>
          <p:nvPr/>
        </p:nvGraphicFramePr>
        <p:xfrm>
          <a:off x="6377200" y="1764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{EE634593-F8F2-4238-A161-A09767144BE0}</a:tableStyleId>
              </a:tblPr>
              <a:tblGrid>
                <a:gridCol w="1302950"/>
                <a:gridCol w="1302950"/>
              </a:tblGrid>
              <a:tr h="59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0000FF"/>
                          </a:solidFill>
                        </a:rPr>
                        <a:t>Type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0000"/>
                          </a:solidFill>
                        </a:rPr>
                        <a:t>K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Jog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/>
                        <a:t>Yes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Jog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No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Gym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No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Gym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/>
                        <a:t>Yes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Swim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No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56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Swim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/>
                        <a:t>Yes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56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Swim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/>
                        <a:t>Yes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9165" y="3771763"/>
            <a:ext cx="3770997" cy="40957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Shape 99"/>
          <p:cNvSpPr txBox="1"/>
          <p:nvPr/>
        </p:nvSpPr>
        <p:spPr>
          <a:xfrm>
            <a:off x="1363838" y="3705213"/>
            <a:ext cx="2814900" cy="5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000"/>
              <a:t> </a:t>
            </a:r>
            <a:r>
              <a:rPr b="1" lang="zh-TW" sz="2000"/>
              <a:t>Find Maximum from</a:t>
            </a:r>
            <a:endParaRPr b="1" sz="2000"/>
          </a:p>
        </p:txBody>
      </p:sp>
      <p:sp>
        <p:nvSpPr>
          <p:cNvPr id="100" name="Shape 100"/>
          <p:cNvSpPr txBox="1"/>
          <p:nvPr/>
        </p:nvSpPr>
        <p:spPr>
          <a:xfrm>
            <a:off x="237400" y="169575"/>
            <a:ext cx="12210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/>
              <a:t>Target</a:t>
            </a:r>
            <a:endParaRPr b="1" sz="2400"/>
          </a:p>
        </p:txBody>
      </p:sp>
      <p:pic>
        <p:nvPicPr>
          <p:cNvPr id="101" name="Shape 1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61100" y="300210"/>
            <a:ext cx="3905875" cy="182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Shape 102"/>
          <p:cNvSpPr txBox="1"/>
          <p:nvPr/>
        </p:nvSpPr>
        <p:spPr>
          <a:xfrm>
            <a:off x="4847350" y="4247925"/>
            <a:ext cx="2094600" cy="5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zh-TW" sz="2400" u="sng">
                <a:solidFill>
                  <a:srgbClr val="FF0000"/>
                </a:solidFill>
              </a:rPr>
              <a:t>Independent</a:t>
            </a:r>
            <a:endParaRPr b="1" i="1" sz="2400" u="sng">
              <a:solidFill>
                <a:srgbClr val="FF0000"/>
              </a:solidFill>
            </a:endParaRPr>
          </a:p>
        </p:txBody>
      </p:sp>
      <p:pic>
        <p:nvPicPr>
          <p:cNvPr id="103" name="Shape 103"/>
          <p:cNvPicPr preferRelativeResize="0"/>
          <p:nvPr/>
        </p:nvPicPr>
        <p:blipFill rotWithShape="1">
          <a:blip r:embed="rId5">
            <a:alphaModFix/>
          </a:blip>
          <a:srcRect b="7242" l="0" r="0" t="7250"/>
          <a:stretch/>
        </p:blipFill>
        <p:spPr>
          <a:xfrm>
            <a:off x="2519188" y="2302325"/>
            <a:ext cx="4189726" cy="94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Shape 108"/>
          <p:cNvPicPr preferRelativeResize="0"/>
          <p:nvPr/>
        </p:nvPicPr>
        <p:blipFill rotWithShape="1">
          <a:blip r:embed="rId3">
            <a:alphaModFix/>
          </a:blip>
          <a:srcRect b="7242" l="0" r="0" t="7250"/>
          <a:stretch/>
        </p:blipFill>
        <p:spPr>
          <a:xfrm>
            <a:off x="3387425" y="1022850"/>
            <a:ext cx="4189726" cy="94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Shape 1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46025" y="222897"/>
            <a:ext cx="1724025" cy="40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Shape 1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53000" y="2472213"/>
            <a:ext cx="1952625" cy="41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Shape 11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14363" y="222900"/>
            <a:ext cx="2057450" cy="34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Shape 11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3950" y="1293872"/>
            <a:ext cx="2133600" cy="400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3" name="Shape 113"/>
          <p:cNvCxnSpPr/>
          <p:nvPr/>
        </p:nvCxnSpPr>
        <p:spPr>
          <a:xfrm flipH="1" rot="10800000">
            <a:off x="2717888" y="1489112"/>
            <a:ext cx="559200" cy="96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14" name="Shape 114"/>
          <p:cNvCxnSpPr>
            <a:stCxn id="111" idx="2"/>
          </p:cNvCxnSpPr>
          <p:nvPr/>
        </p:nvCxnSpPr>
        <p:spPr>
          <a:xfrm>
            <a:off x="4043088" y="571475"/>
            <a:ext cx="1509900" cy="5286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15" name="Shape 115"/>
          <p:cNvCxnSpPr>
            <a:stCxn id="109" idx="2"/>
          </p:cNvCxnSpPr>
          <p:nvPr/>
        </p:nvCxnSpPr>
        <p:spPr>
          <a:xfrm flipH="1">
            <a:off x="7237138" y="632472"/>
            <a:ext cx="570900" cy="4755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16" name="Shape 116"/>
          <p:cNvCxnSpPr>
            <a:stCxn id="110" idx="0"/>
          </p:cNvCxnSpPr>
          <p:nvPr/>
        </p:nvCxnSpPr>
        <p:spPr>
          <a:xfrm rot="10800000">
            <a:off x="6522713" y="1964913"/>
            <a:ext cx="6600" cy="5073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dash"/>
            <a:round/>
            <a:headEnd len="med" w="med" type="none"/>
            <a:tailEnd len="med" w="med" type="triangle"/>
          </a:ln>
        </p:spPr>
      </p:cxnSp>
      <p:pic>
        <p:nvPicPr>
          <p:cNvPr id="117" name="Shape 1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497813" y="3060872"/>
            <a:ext cx="2133600" cy="400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Shape 118"/>
          <p:cNvSpPr txBox="1"/>
          <p:nvPr/>
        </p:nvSpPr>
        <p:spPr>
          <a:xfrm>
            <a:off x="3705700" y="3086075"/>
            <a:ext cx="35316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：K</a:t>
            </a:r>
            <a:r>
              <a:rPr b="1" lang="zh-TW"/>
              <a:t>發生狀況下，A集合中所有事件的機率</a:t>
            </a:r>
            <a:endParaRPr b="1"/>
          </a:p>
        </p:txBody>
      </p:sp>
      <p:pic>
        <p:nvPicPr>
          <p:cNvPr id="119" name="Shape 1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83975" y="3505175"/>
            <a:ext cx="2321725" cy="400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Shape 120"/>
          <p:cNvSpPr txBox="1"/>
          <p:nvPr/>
        </p:nvSpPr>
        <p:spPr>
          <a:xfrm>
            <a:off x="3705700" y="3495650"/>
            <a:ext cx="41022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：在A</a:t>
            </a:r>
            <a:r>
              <a:rPr b="1" lang="zh-TW"/>
              <a:t>集合中某個事件下，K發生的機率(by data)</a:t>
            </a:r>
            <a:endParaRPr b="1"/>
          </a:p>
        </p:txBody>
      </p:sp>
      <p:pic>
        <p:nvPicPr>
          <p:cNvPr id="121" name="Shape 1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82825" y="3949472"/>
            <a:ext cx="1724025" cy="40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Shape 122"/>
          <p:cNvSpPr txBox="1"/>
          <p:nvPr/>
        </p:nvSpPr>
        <p:spPr>
          <a:xfrm>
            <a:off x="3705700" y="3944725"/>
            <a:ext cx="31887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：在K</a:t>
            </a:r>
            <a:r>
              <a:rPr b="1" lang="zh-TW"/>
              <a:t>發生前，所有事件分佈(by data)</a:t>
            </a:r>
            <a:endParaRPr b="1"/>
          </a:p>
        </p:txBody>
      </p:sp>
      <p:pic>
        <p:nvPicPr>
          <p:cNvPr id="123" name="Shape 1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68525" y="4403288"/>
            <a:ext cx="1952625" cy="419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Shape 124"/>
          <p:cNvSpPr txBox="1"/>
          <p:nvPr/>
        </p:nvSpPr>
        <p:spPr>
          <a:xfrm>
            <a:off x="3705700" y="4403325"/>
            <a:ext cx="30549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：在</a:t>
            </a:r>
            <a:r>
              <a:rPr b="1" lang="zh-TW"/>
              <a:t>資料中，K發生的機率(by data)</a:t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/>
        </p:nvSpPr>
        <p:spPr>
          <a:xfrm>
            <a:off x="2193050" y="1435425"/>
            <a:ext cx="5402700" cy="6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/>
              <a:t>EMAIL</a:t>
            </a:r>
            <a:r>
              <a:rPr b="1" lang="zh-TW" sz="2400"/>
              <a:t>：P(SPAM | </a:t>
            </a:r>
            <a:r>
              <a:rPr b="1" lang="zh-TW" sz="2400">
                <a:solidFill>
                  <a:srgbClr val="FF0000"/>
                </a:solidFill>
              </a:rPr>
              <a:t>STRING</a:t>
            </a:r>
            <a:r>
              <a:rPr b="1" lang="zh-TW" sz="2400"/>
              <a:t>)</a:t>
            </a:r>
            <a:endParaRPr b="1" sz="2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/>
              <a:t>STRING：Thrump, Obama</a:t>
            </a:r>
            <a:endParaRPr sz="2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/>
              <a:t>TEXT CLASSIFICATION</a:t>
            </a:r>
            <a:r>
              <a:rPr b="1" lang="zh-TW" sz="2400"/>
              <a:t>：</a:t>
            </a:r>
            <a:endParaRPr b="1" sz="2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/>
              <a:t>P(POSITIVE | </a:t>
            </a:r>
            <a:r>
              <a:rPr b="1" lang="zh-TW" sz="2400">
                <a:solidFill>
                  <a:srgbClr val="FF0000"/>
                </a:solidFill>
              </a:rPr>
              <a:t>STRING</a:t>
            </a:r>
            <a:r>
              <a:rPr b="1" lang="zh-TW" sz="2400"/>
              <a:t>)</a:t>
            </a:r>
            <a:endParaRPr b="1" sz="2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/>
              <a:t>STRING：Thrump, Obama</a:t>
            </a:r>
            <a:endParaRPr sz="2400"/>
          </a:p>
        </p:txBody>
      </p:sp>
      <p:sp>
        <p:nvSpPr>
          <p:cNvPr id="130" name="Shape 130"/>
          <p:cNvSpPr txBox="1"/>
          <p:nvPr/>
        </p:nvSpPr>
        <p:spPr>
          <a:xfrm>
            <a:off x="143550" y="251200"/>
            <a:ext cx="2607600" cy="5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/>
              <a:t>Application</a:t>
            </a:r>
            <a:endParaRPr b="1" sz="3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/>
        </p:nvSpPr>
        <p:spPr>
          <a:xfrm>
            <a:off x="2916000" y="1938750"/>
            <a:ext cx="33120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600"/>
              <a:t>SUNNY BANK</a:t>
            </a:r>
            <a:endParaRPr b="1"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Shape 140"/>
          <p:cNvPicPr preferRelativeResize="0"/>
          <p:nvPr/>
        </p:nvPicPr>
        <p:blipFill rotWithShape="1">
          <a:blip r:embed="rId3">
            <a:alphaModFix/>
          </a:blip>
          <a:srcRect b="149" l="0" r="0" t="139"/>
          <a:stretch/>
        </p:blipFill>
        <p:spPr>
          <a:xfrm>
            <a:off x="2889738" y="185375"/>
            <a:ext cx="4273175" cy="11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Shape 1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403" y="1238050"/>
            <a:ext cx="1492400" cy="261875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Shape 142"/>
          <p:cNvSpPr/>
          <p:nvPr/>
        </p:nvSpPr>
        <p:spPr>
          <a:xfrm>
            <a:off x="4825638" y="1361850"/>
            <a:ext cx="401400" cy="5835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 txBox="1"/>
          <p:nvPr/>
        </p:nvSpPr>
        <p:spPr>
          <a:xfrm>
            <a:off x="2512800" y="1945350"/>
            <a:ext cx="1288800" cy="4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/>
              <a:t>GBBBMM</a:t>
            </a:r>
            <a:endParaRPr b="1" sz="1800"/>
          </a:p>
        </p:txBody>
      </p:sp>
      <p:sp>
        <p:nvSpPr>
          <p:cNvPr id="144" name="Shape 144"/>
          <p:cNvSpPr txBox="1"/>
          <p:nvPr/>
        </p:nvSpPr>
        <p:spPr>
          <a:xfrm>
            <a:off x="4297600" y="1945338"/>
            <a:ext cx="1770900" cy="4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/>
              <a:t>[1, 2, 2, 2, 0, 0]</a:t>
            </a:r>
            <a:endParaRPr b="1" sz="1800"/>
          </a:p>
        </p:txBody>
      </p:sp>
      <p:cxnSp>
        <p:nvCxnSpPr>
          <p:cNvPr id="145" name="Shape 145"/>
          <p:cNvCxnSpPr>
            <a:stCxn id="143" idx="3"/>
            <a:endCxn id="144" idx="1"/>
          </p:cNvCxnSpPr>
          <p:nvPr/>
        </p:nvCxnSpPr>
        <p:spPr>
          <a:xfrm>
            <a:off x="3801600" y="2152050"/>
            <a:ext cx="495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6" name="Shape 146"/>
          <p:cNvSpPr txBox="1"/>
          <p:nvPr/>
        </p:nvSpPr>
        <p:spPr>
          <a:xfrm>
            <a:off x="6503700" y="1945350"/>
            <a:ext cx="2115900" cy="4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/>
              <a:t>[.25, .5, .5, .5, 0, 0]</a:t>
            </a:r>
            <a:endParaRPr b="1" sz="1800"/>
          </a:p>
        </p:txBody>
      </p:sp>
      <p:cxnSp>
        <p:nvCxnSpPr>
          <p:cNvPr id="147" name="Shape 147"/>
          <p:cNvCxnSpPr>
            <a:stCxn id="144" idx="3"/>
            <a:endCxn id="146" idx="1"/>
          </p:cNvCxnSpPr>
          <p:nvPr/>
        </p:nvCxnSpPr>
        <p:spPr>
          <a:xfrm>
            <a:off x="6068500" y="2152038"/>
            <a:ext cx="435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8" name="Shape 148"/>
          <p:cNvSpPr/>
          <p:nvPr/>
        </p:nvSpPr>
        <p:spPr>
          <a:xfrm>
            <a:off x="2247850" y="121600"/>
            <a:ext cx="6371700" cy="2425800"/>
          </a:xfrm>
          <a:prstGeom prst="rect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/>
          <p:nvPr/>
        </p:nvSpPr>
        <p:spPr>
          <a:xfrm>
            <a:off x="971100" y="515251"/>
            <a:ext cx="1240275" cy="676375"/>
          </a:xfrm>
          <a:custGeom>
            <a:pathLst>
              <a:path extrusionOk="0" h="27055" w="49611">
                <a:moveTo>
                  <a:pt x="0" y="27055"/>
                </a:moveTo>
                <a:cubicBezTo>
                  <a:pt x="2270" y="23002"/>
                  <a:pt x="5350" y="7195"/>
                  <a:pt x="13618" y="2736"/>
                </a:cubicBezTo>
                <a:cubicBezTo>
                  <a:pt x="21887" y="-1722"/>
                  <a:pt x="43612" y="709"/>
                  <a:pt x="49611" y="304"/>
                </a:cubicBezTo>
              </a:path>
            </a:pathLst>
          </a:cu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150" name="Shape 150"/>
          <p:cNvSpPr/>
          <p:nvPr/>
        </p:nvSpPr>
        <p:spPr>
          <a:xfrm>
            <a:off x="581975" y="1228100"/>
            <a:ext cx="814800" cy="2618700"/>
          </a:xfrm>
          <a:prstGeom prst="rect">
            <a:avLst/>
          </a:prstGeom>
          <a:noFill/>
          <a:ln cap="flat" cmpd="sng" w="19050">
            <a:solidFill>
              <a:srgbClr val="FF99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Shape 1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01623" y="3361300"/>
            <a:ext cx="2649475" cy="116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Shape 152"/>
          <p:cNvSpPr/>
          <p:nvPr/>
        </p:nvSpPr>
        <p:spPr>
          <a:xfrm>
            <a:off x="1724975" y="1240225"/>
            <a:ext cx="291900" cy="2618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 txBox="1"/>
          <p:nvPr/>
        </p:nvSpPr>
        <p:spPr>
          <a:xfrm>
            <a:off x="3609725" y="3015575"/>
            <a:ext cx="2649600" cy="4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/>
              <a:t>      M	G	  B	    P</a:t>
            </a:r>
            <a:endParaRPr b="1" sz="1800"/>
          </a:p>
        </p:txBody>
      </p:sp>
      <p:sp>
        <p:nvSpPr>
          <p:cNvPr id="154" name="Shape 154"/>
          <p:cNvSpPr/>
          <p:nvPr/>
        </p:nvSpPr>
        <p:spPr>
          <a:xfrm>
            <a:off x="3475975" y="3027725"/>
            <a:ext cx="2875200" cy="1495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/>
          <p:nvPr/>
        </p:nvSpPr>
        <p:spPr>
          <a:xfrm>
            <a:off x="1883050" y="3878900"/>
            <a:ext cx="1580750" cy="580225"/>
          </a:xfrm>
          <a:custGeom>
            <a:pathLst>
              <a:path extrusionOk="0" h="23209" w="63230">
                <a:moveTo>
                  <a:pt x="0" y="0"/>
                </a:moveTo>
                <a:cubicBezTo>
                  <a:pt x="1784" y="3486"/>
                  <a:pt x="163" y="17104"/>
                  <a:pt x="10701" y="20914"/>
                </a:cubicBezTo>
                <a:cubicBezTo>
                  <a:pt x="21239" y="24724"/>
                  <a:pt x="54475" y="22536"/>
                  <a:pt x="63230" y="22860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Shape 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0550" y="55150"/>
            <a:ext cx="6822901" cy="362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Shape 1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9925" y="3684350"/>
            <a:ext cx="8024150" cy="69025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Shape 162"/>
          <p:cNvSpPr txBox="1"/>
          <p:nvPr/>
        </p:nvSpPr>
        <p:spPr>
          <a:xfrm>
            <a:off x="741900" y="4572000"/>
            <a:ext cx="7660200" cy="4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u="sng">
                <a:solidFill>
                  <a:schemeClr val="hlink"/>
                </a:solidFill>
                <a:hlinkClick r:id="rId5"/>
              </a:rPr>
              <a:t>https://keras-cn.readthedocs.io/en/latest/for_beginners/keras_linux/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