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E16DEE8-7BB9-4A14-A7EB-9975C94E0F84}">
  <a:tblStyle styleId="{7E16DEE8-7BB9-4A14-A7EB-9975C94E0F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Autoencoder</a:t>
            </a:r>
            <a:r>
              <a:rPr lang="zh-TW"/>
              <a:t>是一種unsupervised learning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unsupervised learning的意思是說我們的training data是沒有label的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那autoencoder的目的是</a:t>
            </a:r>
            <a:r>
              <a:rPr lang="zh-TW"/>
              <a:t>學到training data的重要的成分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所</a:t>
            </a:r>
            <a:r>
              <a:rPr lang="zh-TW"/>
              <a:t>以說autoencoder</a:t>
            </a:r>
            <a:r>
              <a:rPr lang="zh-TW"/>
              <a:t>可以視為一種降維的方法，他是利用神經網路幫助我們降維，把重要的成分拿出來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拿mnist手寫辨識資料集做舉例，一張圖片input進去通過fully connected neural network之後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得到了這個code，那這個code就是我剛剛說的重要成分，可以代表這張圖片的重要成分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那對於神經網路來說有了input，還必須有output，因為有output我才能計算loss才能backpropagation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那autoencoder就拿原本的圖片當作output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如果神經網路的predict結果跟原來的圖片很像的話，那就代表神經網路學到了training data的重要成分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那autoencoder可以拆成兩個部分，encoder跟decoder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那這張圖是我覺得對auto-encoder解釋的最完整的一張圖，其實就是個普通的DNN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一開始input是一張28x28的images，然後將圖片拉平成784維的vector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然後通過3層hidden layer，得到embedding code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這個embedding code會看你前一層的hidden layer來決定你的embedding code是幾維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如果你這層hidden layer的unit設置為2的話，這個embedding code就是一個二維座標系，就可以視覺化了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不過通常不會將hidden layer的unit設為2，太小了，所以在decoder的時候會損失一些資訊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那等一下我會實作這個將hidden layer的unit設置為2的話，圖片看起來會是怎麼樣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那decoder的部分就是將embedding code還原成原來的大小，這樣才能計算loss然後backpropagation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3156450" y="1651650"/>
            <a:ext cx="28311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zh-TW" sz="2400"/>
              <a:t>Auto-encoder</a:t>
            </a:r>
            <a:endParaRPr b="1"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zh-TW" sz="2400"/>
              <a:t>Demo</a:t>
            </a:r>
            <a:endParaRPr b="1"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zh-TW" sz="2400"/>
              <a:t>CPBL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1755438" y="1013775"/>
            <a:ext cx="6047400" cy="160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0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215200" y="154300"/>
            <a:ext cx="219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Auto-encoder</a:t>
            </a:r>
            <a:endParaRPr b="1" sz="2400"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887" y="1260925"/>
            <a:ext cx="1172850" cy="1178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/>
          <p:nvPr/>
        </p:nvSpPr>
        <p:spPr>
          <a:xfrm>
            <a:off x="4294038" y="1659075"/>
            <a:ext cx="581100" cy="31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1766188" y="1562550"/>
            <a:ext cx="968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28 x 28</a:t>
            </a:r>
            <a:endParaRPr b="1" sz="1800"/>
          </a:p>
        </p:txBody>
      </p:sp>
      <p:sp>
        <p:nvSpPr>
          <p:cNvPr id="64" name="Shape 64"/>
          <p:cNvSpPr txBox="1"/>
          <p:nvPr/>
        </p:nvSpPr>
        <p:spPr>
          <a:xfrm>
            <a:off x="5068438" y="1497975"/>
            <a:ext cx="1754100" cy="634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FC</a:t>
            </a:r>
            <a:endParaRPr b="1" sz="16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Neural Network</a:t>
            </a:r>
            <a:endParaRPr b="1" sz="1600"/>
          </a:p>
        </p:txBody>
      </p:sp>
      <p:sp>
        <p:nvSpPr>
          <p:cNvPr id="65" name="Shape 65"/>
          <p:cNvSpPr txBox="1"/>
          <p:nvPr/>
        </p:nvSpPr>
        <p:spPr>
          <a:xfrm>
            <a:off x="8147163" y="1415325"/>
            <a:ext cx="581100" cy="23559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8066463" y="3900950"/>
            <a:ext cx="7425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code</a:t>
            </a:r>
            <a:endParaRPr b="1" sz="1800"/>
          </a:p>
        </p:txBody>
      </p:sp>
      <p:sp>
        <p:nvSpPr>
          <p:cNvPr id="67" name="Shape 67"/>
          <p:cNvSpPr txBox="1"/>
          <p:nvPr/>
        </p:nvSpPr>
        <p:spPr>
          <a:xfrm>
            <a:off x="215200" y="1612200"/>
            <a:ext cx="14808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Encoder</a:t>
            </a:r>
            <a:endParaRPr b="1" sz="2400"/>
          </a:p>
        </p:txBody>
      </p:sp>
      <p:sp>
        <p:nvSpPr>
          <p:cNvPr id="68" name="Shape 68"/>
          <p:cNvSpPr/>
          <p:nvPr/>
        </p:nvSpPr>
        <p:spPr>
          <a:xfrm>
            <a:off x="7015838" y="1659075"/>
            <a:ext cx="581100" cy="31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755438" y="2876375"/>
            <a:ext cx="6047400" cy="1603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0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887" y="3123525"/>
            <a:ext cx="1172850" cy="11781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/>
          <p:nvPr/>
        </p:nvSpPr>
        <p:spPr>
          <a:xfrm rot="10800000">
            <a:off x="4294038" y="3521675"/>
            <a:ext cx="581100" cy="31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1766188" y="3425150"/>
            <a:ext cx="968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28 x 28</a:t>
            </a:r>
            <a:endParaRPr b="1" sz="1800"/>
          </a:p>
        </p:txBody>
      </p:sp>
      <p:sp>
        <p:nvSpPr>
          <p:cNvPr id="73" name="Shape 73"/>
          <p:cNvSpPr txBox="1"/>
          <p:nvPr/>
        </p:nvSpPr>
        <p:spPr>
          <a:xfrm>
            <a:off x="5068438" y="3360575"/>
            <a:ext cx="1754100" cy="634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FC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Neural Network</a:t>
            </a:r>
            <a:endParaRPr b="1" sz="1600"/>
          </a:p>
        </p:txBody>
      </p:sp>
      <p:sp>
        <p:nvSpPr>
          <p:cNvPr id="74" name="Shape 74"/>
          <p:cNvSpPr/>
          <p:nvPr/>
        </p:nvSpPr>
        <p:spPr>
          <a:xfrm rot="10800000">
            <a:off x="7015838" y="3521675"/>
            <a:ext cx="581100" cy="31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215200" y="3425150"/>
            <a:ext cx="14808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De</a:t>
            </a:r>
            <a:r>
              <a:rPr b="1" lang="zh-TW" sz="2400"/>
              <a:t>coder</a:t>
            </a:r>
            <a:endParaRPr b="1" sz="2400"/>
          </a:p>
        </p:txBody>
      </p:sp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4450" y="3045875"/>
            <a:ext cx="551496" cy="4758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4450" y="1260925"/>
            <a:ext cx="420275" cy="376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0650" y="3045875"/>
            <a:ext cx="551496" cy="4758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9" name="Shape 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6275" y="1260925"/>
            <a:ext cx="420275" cy="3765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579050" y="982100"/>
            <a:ext cx="454200" cy="2793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515600" y="3911500"/>
            <a:ext cx="5811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784</a:t>
            </a:r>
            <a:endParaRPr b="1" sz="1800"/>
          </a:p>
        </p:txBody>
      </p:sp>
      <p:sp>
        <p:nvSpPr>
          <p:cNvPr id="91" name="Shape 91"/>
          <p:cNvSpPr txBox="1"/>
          <p:nvPr/>
        </p:nvSpPr>
        <p:spPr>
          <a:xfrm>
            <a:off x="397400" y="351950"/>
            <a:ext cx="8175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Input</a:t>
            </a:r>
            <a:endParaRPr b="1" sz="1800"/>
          </a:p>
        </p:txBody>
      </p:sp>
      <p:sp>
        <p:nvSpPr>
          <p:cNvPr id="92" name="Shape 92"/>
          <p:cNvSpPr/>
          <p:nvPr/>
        </p:nvSpPr>
        <p:spPr>
          <a:xfrm>
            <a:off x="1288688" y="2113200"/>
            <a:ext cx="581100" cy="31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125250" y="1234850"/>
            <a:ext cx="336000" cy="2287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2002700" y="3673275"/>
            <a:ext cx="5811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256</a:t>
            </a:r>
            <a:endParaRPr b="1" sz="1800"/>
          </a:p>
        </p:txBody>
      </p:sp>
      <p:sp>
        <p:nvSpPr>
          <p:cNvPr id="95" name="Shape 95"/>
          <p:cNvSpPr txBox="1"/>
          <p:nvPr/>
        </p:nvSpPr>
        <p:spPr>
          <a:xfrm>
            <a:off x="2021300" y="698125"/>
            <a:ext cx="5439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H1</a:t>
            </a:r>
            <a:endParaRPr b="1" sz="1800"/>
          </a:p>
        </p:txBody>
      </p:sp>
      <p:sp>
        <p:nvSpPr>
          <p:cNvPr id="96" name="Shape 96"/>
          <p:cNvSpPr/>
          <p:nvPr/>
        </p:nvSpPr>
        <p:spPr>
          <a:xfrm>
            <a:off x="2716688" y="2113200"/>
            <a:ext cx="581100" cy="31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613700" y="1355550"/>
            <a:ext cx="336000" cy="1921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3521375" y="3401950"/>
            <a:ext cx="5811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128</a:t>
            </a:r>
            <a:endParaRPr b="1" sz="1800"/>
          </a:p>
        </p:txBody>
      </p:sp>
      <p:sp>
        <p:nvSpPr>
          <p:cNvPr id="99" name="Shape 99"/>
          <p:cNvSpPr txBox="1"/>
          <p:nvPr/>
        </p:nvSpPr>
        <p:spPr>
          <a:xfrm>
            <a:off x="3553250" y="912750"/>
            <a:ext cx="5811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H2</a:t>
            </a:r>
            <a:endParaRPr b="1" sz="1800"/>
          </a:p>
        </p:txBody>
      </p:sp>
      <p:sp>
        <p:nvSpPr>
          <p:cNvPr id="100" name="Shape 100"/>
          <p:cNvSpPr/>
          <p:nvPr/>
        </p:nvSpPr>
        <p:spPr>
          <a:xfrm>
            <a:off x="4265588" y="2182550"/>
            <a:ext cx="581100" cy="31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5162600" y="1670400"/>
            <a:ext cx="336000" cy="1291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5102150" y="3105575"/>
            <a:ext cx="4542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64</a:t>
            </a:r>
            <a:endParaRPr b="1" sz="1800"/>
          </a:p>
        </p:txBody>
      </p:sp>
      <p:sp>
        <p:nvSpPr>
          <p:cNvPr id="103" name="Shape 103"/>
          <p:cNvSpPr txBox="1"/>
          <p:nvPr/>
        </p:nvSpPr>
        <p:spPr>
          <a:xfrm>
            <a:off x="5102150" y="1141000"/>
            <a:ext cx="5439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H3</a:t>
            </a:r>
            <a:endParaRPr b="1" sz="1800"/>
          </a:p>
        </p:txBody>
      </p:sp>
      <p:sp>
        <p:nvSpPr>
          <p:cNvPr id="104" name="Shape 104"/>
          <p:cNvSpPr/>
          <p:nvPr/>
        </p:nvSpPr>
        <p:spPr>
          <a:xfrm>
            <a:off x="6393650" y="1830800"/>
            <a:ext cx="336000" cy="860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5655563" y="2222450"/>
            <a:ext cx="581100" cy="31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6393650" y="2834250"/>
            <a:ext cx="336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8</a:t>
            </a:r>
            <a:endParaRPr b="1" sz="1800"/>
          </a:p>
        </p:txBody>
      </p:sp>
      <p:sp>
        <p:nvSpPr>
          <p:cNvPr id="107" name="Shape 107"/>
          <p:cNvSpPr txBox="1"/>
          <p:nvPr/>
        </p:nvSpPr>
        <p:spPr>
          <a:xfrm>
            <a:off x="6289700" y="1304775"/>
            <a:ext cx="5439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H4</a:t>
            </a:r>
            <a:endParaRPr b="1" sz="1800"/>
          </a:p>
        </p:txBody>
      </p:sp>
      <p:sp>
        <p:nvSpPr>
          <p:cNvPr id="108" name="Shape 108"/>
          <p:cNvSpPr/>
          <p:nvPr/>
        </p:nvSpPr>
        <p:spPr>
          <a:xfrm>
            <a:off x="7704200" y="2031425"/>
            <a:ext cx="336000" cy="569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966113" y="2247825"/>
            <a:ext cx="581100" cy="31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7704200" y="2690900"/>
            <a:ext cx="336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2</a:t>
            </a:r>
            <a:endParaRPr b="1" sz="1800"/>
          </a:p>
        </p:txBody>
      </p:sp>
      <p:sp>
        <p:nvSpPr>
          <p:cNvPr id="111" name="Shape 111"/>
          <p:cNvSpPr txBox="1"/>
          <p:nvPr/>
        </p:nvSpPr>
        <p:spPr>
          <a:xfrm>
            <a:off x="7624700" y="1583800"/>
            <a:ext cx="5439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H5</a:t>
            </a:r>
            <a:endParaRPr b="1" sz="1800"/>
          </a:p>
        </p:txBody>
      </p:sp>
      <p:sp>
        <p:nvSpPr>
          <p:cNvPr id="112" name="Shape 112"/>
          <p:cNvSpPr/>
          <p:nvPr/>
        </p:nvSpPr>
        <p:spPr>
          <a:xfrm>
            <a:off x="8197163" y="2222450"/>
            <a:ext cx="581100" cy="31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1273575" y="1095650"/>
            <a:ext cx="454200" cy="2793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1210125" y="4025050"/>
            <a:ext cx="5811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784</a:t>
            </a:r>
            <a:endParaRPr b="1" sz="1800"/>
          </a:p>
        </p:txBody>
      </p:sp>
      <p:sp>
        <p:nvSpPr>
          <p:cNvPr id="119" name="Shape 119"/>
          <p:cNvSpPr txBox="1"/>
          <p:nvPr/>
        </p:nvSpPr>
        <p:spPr>
          <a:xfrm>
            <a:off x="1091925" y="465500"/>
            <a:ext cx="8175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Input</a:t>
            </a:r>
            <a:endParaRPr b="1" sz="1800"/>
          </a:p>
        </p:txBody>
      </p:sp>
      <p:sp>
        <p:nvSpPr>
          <p:cNvPr id="120" name="Shape 120"/>
          <p:cNvSpPr/>
          <p:nvPr/>
        </p:nvSpPr>
        <p:spPr>
          <a:xfrm>
            <a:off x="1983213" y="2226750"/>
            <a:ext cx="581100" cy="31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2819775" y="1348400"/>
            <a:ext cx="336000" cy="2287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2697225" y="3786825"/>
            <a:ext cx="5811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256</a:t>
            </a:r>
            <a:endParaRPr b="1" sz="1800"/>
          </a:p>
        </p:txBody>
      </p:sp>
      <p:sp>
        <p:nvSpPr>
          <p:cNvPr id="123" name="Shape 123"/>
          <p:cNvSpPr txBox="1"/>
          <p:nvPr/>
        </p:nvSpPr>
        <p:spPr>
          <a:xfrm>
            <a:off x="2715825" y="811675"/>
            <a:ext cx="5439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H1</a:t>
            </a:r>
            <a:endParaRPr b="1" sz="1800"/>
          </a:p>
        </p:txBody>
      </p:sp>
      <p:sp>
        <p:nvSpPr>
          <p:cNvPr id="124" name="Shape 124"/>
          <p:cNvSpPr/>
          <p:nvPr/>
        </p:nvSpPr>
        <p:spPr>
          <a:xfrm>
            <a:off x="3411213" y="2226750"/>
            <a:ext cx="581100" cy="31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4308225" y="1737199"/>
            <a:ext cx="336000" cy="1653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4215900" y="3515500"/>
            <a:ext cx="5811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128</a:t>
            </a:r>
            <a:endParaRPr b="1" sz="1800"/>
          </a:p>
        </p:txBody>
      </p:sp>
      <p:sp>
        <p:nvSpPr>
          <p:cNvPr id="127" name="Shape 127"/>
          <p:cNvSpPr txBox="1"/>
          <p:nvPr/>
        </p:nvSpPr>
        <p:spPr>
          <a:xfrm>
            <a:off x="4247775" y="1026300"/>
            <a:ext cx="5811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H2</a:t>
            </a:r>
            <a:endParaRPr b="1" sz="1800"/>
          </a:p>
        </p:txBody>
      </p:sp>
      <p:sp>
        <p:nvSpPr>
          <p:cNvPr id="128" name="Shape 128"/>
          <p:cNvSpPr/>
          <p:nvPr/>
        </p:nvSpPr>
        <p:spPr>
          <a:xfrm>
            <a:off x="4960113" y="2198400"/>
            <a:ext cx="581100" cy="31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5796675" y="1320050"/>
            <a:ext cx="336000" cy="2287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5674125" y="3758475"/>
            <a:ext cx="5811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256</a:t>
            </a:r>
            <a:endParaRPr b="1" sz="1800"/>
          </a:p>
        </p:txBody>
      </p:sp>
      <p:sp>
        <p:nvSpPr>
          <p:cNvPr id="131" name="Shape 131"/>
          <p:cNvSpPr txBox="1"/>
          <p:nvPr/>
        </p:nvSpPr>
        <p:spPr>
          <a:xfrm>
            <a:off x="5692725" y="783325"/>
            <a:ext cx="5439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H3</a:t>
            </a:r>
            <a:endParaRPr b="1" sz="1800"/>
          </a:p>
        </p:txBody>
      </p:sp>
      <p:sp>
        <p:nvSpPr>
          <p:cNvPr id="132" name="Shape 132"/>
          <p:cNvSpPr/>
          <p:nvPr/>
        </p:nvSpPr>
        <p:spPr>
          <a:xfrm>
            <a:off x="7288125" y="1027525"/>
            <a:ext cx="454200" cy="2793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7224675" y="3956925"/>
            <a:ext cx="5811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784</a:t>
            </a:r>
            <a:endParaRPr b="1" sz="1800"/>
          </a:p>
        </p:txBody>
      </p:sp>
      <p:sp>
        <p:nvSpPr>
          <p:cNvPr id="134" name="Shape 134"/>
          <p:cNvSpPr/>
          <p:nvPr/>
        </p:nvSpPr>
        <p:spPr>
          <a:xfrm>
            <a:off x="6388113" y="2226750"/>
            <a:ext cx="581100" cy="31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7106475" y="448625"/>
            <a:ext cx="9456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Logits</a:t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3364200" y="726725"/>
            <a:ext cx="47574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(example, timesteps, features)</a:t>
            </a:r>
            <a:endParaRPr b="1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(  	  1481,			9,		 126)</a:t>
            </a:r>
            <a:endParaRPr b="1" sz="2400"/>
          </a:p>
        </p:txBody>
      </p:sp>
      <p:sp>
        <p:nvSpPr>
          <p:cNvPr id="141" name="Shape 141"/>
          <p:cNvSpPr txBox="1"/>
          <p:nvPr/>
        </p:nvSpPr>
        <p:spPr>
          <a:xfrm>
            <a:off x="158950" y="102200"/>
            <a:ext cx="26343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CPBL - Method1</a:t>
            </a:r>
            <a:endParaRPr b="1" sz="2400"/>
          </a:p>
        </p:txBody>
      </p:sp>
      <p:sp>
        <p:nvSpPr>
          <p:cNvPr id="142" name="Shape 142"/>
          <p:cNvSpPr txBox="1"/>
          <p:nvPr/>
        </p:nvSpPr>
        <p:spPr>
          <a:xfrm>
            <a:off x="3589400" y="1567000"/>
            <a:ext cx="12603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Games</a:t>
            </a:r>
            <a:endParaRPr b="1" sz="2400"/>
          </a:p>
        </p:txBody>
      </p:sp>
      <p:sp>
        <p:nvSpPr>
          <p:cNvPr id="143" name="Shape 143"/>
          <p:cNvSpPr txBox="1"/>
          <p:nvPr/>
        </p:nvSpPr>
        <p:spPr>
          <a:xfrm>
            <a:off x="5112750" y="1567000"/>
            <a:ext cx="12603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Batters</a:t>
            </a:r>
            <a:endParaRPr b="1" sz="2400"/>
          </a:p>
        </p:txBody>
      </p:sp>
      <p:sp>
        <p:nvSpPr>
          <p:cNvPr id="144" name="Shape 144"/>
          <p:cNvSpPr txBox="1"/>
          <p:nvPr/>
        </p:nvSpPr>
        <p:spPr>
          <a:xfrm>
            <a:off x="6517900" y="1567000"/>
            <a:ext cx="16821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Keywords</a:t>
            </a:r>
            <a:endParaRPr b="1" sz="2400"/>
          </a:p>
        </p:txBody>
      </p:sp>
      <p:graphicFrame>
        <p:nvGraphicFramePr>
          <p:cNvPr id="145" name="Shape 145"/>
          <p:cNvGraphicFramePr/>
          <p:nvPr/>
        </p:nvGraphicFramePr>
        <p:xfrm>
          <a:off x="194625" y="22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{7E16DEE8-7BB9-4A14-A7EB-9975C94E0F84}</a:tableStyleId>
              </a:tblPr>
              <a:tblGrid>
                <a:gridCol w="1459125"/>
                <a:gridCol w="1459125"/>
                <a:gridCol w="1459125"/>
                <a:gridCol w="1459125"/>
                <a:gridCol w="1459125"/>
                <a:gridCol w="1459125"/>
              </a:tblGrid>
              <a:tr h="3621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Games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Batters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Keyword_1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Keyword_2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Keyword_3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Post_cond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1上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B1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一壘安打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無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無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1上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B2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一出局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無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無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1001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1上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B3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二出局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無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無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1002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1上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B4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三出局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無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無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0003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無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無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無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1上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B9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無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無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無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6" name="Shape 146"/>
          <p:cNvSpPr txBox="1"/>
          <p:nvPr/>
        </p:nvSpPr>
        <p:spPr>
          <a:xfrm>
            <a:off x="3112875" y="158900"/>
            <a:ext cx="5327100" cy="465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Padding to same batter length for each Games</a:t>
            </a:r>
            <a:endParaRPr b="1" sz="1800"/>
          </a:p>
        </p:txBody>
      </p:sp>
      <p:sp>
        <p:nvSpPr>
          <p:cNvPr id="147" name="Shape 147"/>
          <p:cNvSpPr txBox="1"/>
          <p:nvPr/>
        </p:nvSpPr>
        <p:spPr>
          <a:xfrm>
            <a:off x="545000" y="681200"/>
            <a:ext cx="14760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</a:rPr>
              <a:t>(static_rnn)</a:t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" name="Shape 152"/>
          <p:cNvGraphicFramePr/>
          <p:nvPr/>
        </p:nvGraphicFramePr>
        <p:xfrm>
          <a:off x="952475" y="14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{7E16DEE8-7BB9-4A14-A7EB-9975C94E0F84}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4477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/>
                        <a:t>3</a:t>
                      </a:r>
                      <a:endParaRPr b="1"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/>
                        <a:t>4</a:t>
                      </a:r>
                      <a:endParaRPr b="1"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/>
                        <a:t>5</a:t>
                      </a:r>
                      <a:endParaRPr b="1"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/>
                        <a:t>6</a:t>
                      </a:r>
                      <a:endParaRPr b="1"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/>
                        <a:t>7</a:t>
                      </a:r>
                      <a:endParaRPr b="1"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/>
                        <a:t>8</a:t>
                      </a:r>
                      <a:endParaRPr b="1"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/>
                        <a:t>9</a:t>
                      </a:r>
                      <a:endParaRPr b="1"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804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438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167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3" name="Shape 153"/>
          <p:cNvGraphicFramePr/>
          <p:nvPr/>
        </p:nvGraphicFramePr>
        <p:xfrm>
          <a:off x="2859975" y="111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{7E16DEE8-7BB9-4A14-A7EB-9975C94E0F84}</a:tableStyleId>
              </a:tblPr>
              <a:tblGrid>
                <a:gridCol w="1712025"/>
                <a:gridCol w="1712025"/>
              </a:tblGrid>
              <a:tr h="3827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Post_cond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Pred_post_cond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0003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7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1001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0003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7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1002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0003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7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0003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0003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7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7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7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0" y="0"/>
            <a:ext cx="26343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CPBL - Method2</a:t>
            </a:r>
            <a:endParaRPr b="1" sz="2400"/>
          </a:p>
        </p:txBody>
      </p:sp>
      <p:sp>
        <p:nvSpPr>
          <p:cNvPr id="159" name="Shape 159"/>
          <p:cNvSpPr txBox="1"/>
          <p:nvPr/>
        </p:nvSpPr>
        <p:spPr>
          <a:xfrm>
            <a:off x="403050" y="499525"/>
            <a:ext cx="18282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</a:rPr>
              <a:t>(dynamic_rnn)</a:t>
            </a:r>
            <a:endParaRPr b="1" sz="1800"/>
          </a:p>
        </p:txBody>
      </p:sp>
      <p:sp>
        <p:nvSpPr>
          <p:cNvPr id="160" name="Shape 160"/>
          <p:cNvSpPr/>
          <p:nvPr/>
        </p:nvSpPr>
        <p:spPr>
          <a:xfrm>
            <a:off x="2335575" y="4053500"/>
            <a:ext cx="397500" cy="103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T1</a:t>
            </a:r>
            <a:endParaRPr b="1"/>
          </a:p>
        </p:txBody>
      </p:sp>
      <p:sp>
        <p:nvSpPr>
          <p:cNvPr id="161" name="Shape 161"/>
          <p:cNvSpPr/>
          <p:nvPr/>
        </p:nvSpPr>
        <p:spPr>
          <a:xfrm>
            <a:off x="3541125" y="4053500"/>
            <a:ext cx="397500" cy="103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T2</a:t>
            </a:r>
            <a:endParaRPr b="1"/>
          </a:p>
        </p:txBody>
      </p:sp>
      <p:sp>
        <p:nvSpPr>
          <p:cNvPr id="162" name="Shape 162"/>
          <p:cNvSpPr/>
          <p:nvPr/>
        </p:nvSpPr>
        <p:spPr>
          <a:xfrm>
            <a:off x="4746675" y="4053500"/>
            <a:ext cx="397500" cy="103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T3</a:t>
            </a:r>
            <a:endParaRPr b="1"/>
          </a:p>
        </p:txBody>
      </p:sp>
      <p:sp>
        <p:nvSpPr>
          <p:cNvPr id="163" name="Shape 163"/>
          <p:cNvSpPr/>
          <p:nvPr/>
        </p:nvSpPr>
        <p:spPr>
          <a:xfrm>
            <a:off x="5952225" y="4053500"/>
            <a:ext cx="397500" cy="103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T4</a:t>
            </a:r>
            <a:endParaRPr b="1"/>
          </a:p>
        </p:txBody>
      </p:sp>
      <p:sp>
        <p:nvSpPr>
          <p:cNvPr id="164" name="Shape 164"/>
          <p:cNvSpPr txBox="1"/>
          <p:nvPr/>
        </p:nvSpPr>
        <p:spPr>
          <a:xfrm>
            <a:off x="6591150" y="4411100"/>
            <a:ext cx="704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…</a:t>
            </a:r>
            <a:r>
              <a:rPr b="1" lang="zh-TW" sz="1800"/>
              <a:t>...</a:t>
            </a:r>
            <a:endParaRPr b="1" sz="1800"/>
          </a:p>
        </p:txBody>
      </p:sp>
      <p:sp>
        <p:nvSpPr>
          <p:cNvPr id="165" name="Shape 165"/>
          <p:cNvSpPr/>
          <p:nvPr/>
        </p:nvSpPr>
        <p:spPr>
          <a:xfrm>
            <a:off x="7440325" y="4053500"/>
            <a:ext cx="397500" cy="103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T9</a:t>
            </a:r>
            <a:endParaRPr b="1"/>
          </a:p>
        </p:txBody>
      </p:sp>
      <p:sp>
        <p:nvSpPr>
          <p:cNvPr id="166" name="Shape 166"/>
          <p:cNvSpPr/>
          <p:nvPr/>
        </p:nvSpPr>
        <p:spPr>
          <a:xfrm>
            <a:off x="2094225" y="2875450"/>
            <a:ext cx="880200" cy="83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LSTM</a:t>
            </a:r>
            <a:endParaRPr b="1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cell</a:t>
            </a:r>
            <a:endParaRPr b="1"/>
          </a:p>
        </p:txBody>
      </p:sp>
      <p:sp>
        <p:nvSpPr>
          <p:cNvPr id="167" name="Shape 167"/>
          <p:cNvSpPr/>
          <p:nvPr/>
        </p:nvSpPr>
        <p:spPr>
          <a:xfrm>
            <a:off x="3299775" y="2875450"/>
            <a:ext cx="880200" cy="83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LSTM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cell</a:t>
            </a:r>
            <a:endParaRPr b="1"/>
          </a:p>
        </p:txBody>
      </p:sp>
      <p:sp>
        <p:nvSpPr>
          <p:cNvPr id="168" name="Shape 168"/>
          <p:cNvSpPr/>
          <p:nvPr/>
        </p:nvSpPr>
        <p:spPr>
          <a:xfrm>
            <a:off x="4505325" y="2875450"/>
            <a:ext cx="880200" cy="83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LSTM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cell</a:t>
            </a:r>
            <a:endParaRPr b="1"/>
          </a:p>
        </p:txBody>
      </p:sp>
      <p:sp>
        <p:nvSpPr>
          <p:cNvPr id="169" name="Shape 169"/>
          <p:cNvSpPr/>
          <p:nvPr/>
        </p:nvSpPr>
        <p:spPr>
          <a:xfrm>
            <a:off x="5710875" y="2875450"/>
            <a:ext cx="880200" cy="83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LSTM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cell</a:t>
            </a:r>
            <a:endParaRPr b="1"/>
          </a:p>
        </p:txBody>
      </p:sp>
      <p:sp>
        <p:nvSpPr>
          <p:cNvPr id="170" name="Shape 170"/>
          <p:cNvSpPr/>
          <p:nvPr/>
        </p:nvSpPr>
        <p:spPr>
          <a:xfrm>
            <a:off x="7198975" y="2875450"/>
            <a:ext cx="880200" cy="83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LSTM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cell</a:t>
            </a:r>
            <a:endParaRPr b="1"/>
          </a:p>
        </p:txBody>
      </p:sp>
      <p:cxnSp>
        <p:nvCxnSpPr>
          <p:cNvPr id="171" name="Shape 171"/>
          <p:cNvCxnSpPr>
            <a:stCxn id="160" idx="0"/>
            <a:endCxn id="166" idx="2"/>
          </p:cNvCxnSpPr>
          <p:nvPr/>
        </p:nvCxnSpPr>
        <p:spPr>
          <a:xfrm rot="10800000">
            <a:off x="2534325" y="3710000"/>
            <a:ext cx="0" cy="34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Shape 172"/>
          <p:cNvCxnSpPr/>
          <p:nvPr/>
        </p:nvCxnSpPr>
        <p:spPr>
          <a:xfrm rot="10800000">
            <a:off x="3739875" y="3710000"/>
            <a:ext cx="0" cy="34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Shape 173"/>
          <p:cNvCxnSpPr/>
          <p:nvPr/>
        </p:nvCxnSpPr>
        <p:spPr>
          <a:xfrm rot="10800000">
            <a:off x="4945425" y="3710000"/>
            <a:ext cx="0" cy="34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Shape 174"/>
          <p:cNvCxnSpPr/>
          <p:nvPr/>
        </p:nvCxnSpPr>
        <p:spPr>
          <a:xfrm rot="10800000">
            <a:off x="6150975" y="3710000"/>
            <a:ext cx="0" cy="34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Shape 175"/>
          <p:cNvCxnSpPr/>
          <p:nvPr/>
        </p:nvCxnSpPr>
        <p:spPr>
          <a:xfrm rot="10800000">
            <a:off x="7639075" y="3710000"/>
            <a:ext cx="0" cy="34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Shape 176"/>
          <p:cNvCxnSpPr/>
          <p:nvPr/>
        </p:nvCxnSpPr>
        <p:spPr>
          <a:xfrm rot="10800000">
            <a:off x="2534325" y="2513538"/>
            <a:ext cx="0" cy="34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Shape 177"/>
          <p:cNvCxnSpPr>
            <a:stCxn id="166" idx="3"/>
            <a:endCxn id="167" idx="1"/>
          </p:cNvCxnSpPr>
          <p:nvPr/>
        </p:nvCxnSpPr>
        <p:spPr>
          <a:xfrm>
            <a:off x="2974425" y="3292750"/>
            <a:ext cx="325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Shape 178"/>
          <p:cNvCxnSpPr/>
          <p:nvPr/>
        </p:nvCxnSpPr>
        <p:spPr>
          <a:xfrm>
            <a:off x="4179900" y="3292750"/>
            <a:ext cx="325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Shape 179"/>
          <p:cNvCxnSpPr/>
          <p:nvPr/>
        </p:nvCxnSpPr>
        <p:spPr>
          <a:xfrm>
            <a:off x="5385525" y="3292750"/>
            <a:ext cx="325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Shape 180"/>
          <p:cNvSpPr txBox="1"/>
          <p:nvPr/>
        </p:nvSpPr>
        <p:spPr>
          <a:xfrm>
            <a:off x="6591150" y="3133750"/>
            <a:ext cx="704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…...</a:t>
            </a:r>
            <a:endParaRPr b="1" sz="1800"/>
          </a:p>
        </p:txBody>
      </p:sp>
      <p:cxnSp>
        <p:nvCxnSpPr>
          <p:cNvPr id="181" name="Shape 181"/>
          <p:cNvCxnSpPr/>
          <p:nvPr/>
        </p:nvCxnSpPr>
        <p:spPr>
          <a:xfrm rot="10800000">
            <a:off x="3739875" y="2513538"/>
            <a:ext cx="0" cy="34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Shape 182"/>
          <p:cNvCxnSpPr/>
          <p:nvPr/>
        </p:nvCxnSpPr>
        <p:spPr>
          <a:xfrm rot="10800000">
            <a:off x="4945425" y="2513538"/>
            <a:ext cx="0" cy="34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Shape 183"/>
          <p:cNvCxnSpPr/>
          <p:nvPr/>
        </p:nvCxnSpPr>
        <p:spPr>
          <a:xfrm rot="10800000">
            <a:off x="6150975" y="2513538"/>
            <a:ext cx="0" cy="34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Shape 184"/>
          <p:cNvCxnSpPr/>
          <p:nvPr/>
        </p:nvCxnSpPr>
        <p:spPr>
          <a:xfrm rot="10800000">
            <a:off x="7639075" y="2513538"/>
            <a:ext cx="0" cy="34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Shape 185"/>
          <p:cNvSpPr/>
          <p:nvPr/>
        </p:nvSpPr>
        <p:spPr>
          <a:xfrm>
            <a:off x="1968025" y="1986975"/>
            <a:ext cx="6381000" cy="45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[[      l</a:t>
            </a:r>
            <a:r>
              <a:rPr b="1" lang="zh-TW"/>
              <a:t>1</a:t>
            </a:r>
            <a:r>
              <a:rPr b="1" lang="zh-TW"/>
              <a:t>        ],[         l2          ],[        l3         ],[         l4          ]......[        l9        ]]</a:t>
            </a:r>
            <a:endParaRPr b="1"/>
          </a:p>
        </p:txBody>
      </p:sp>
      <p:sp>
        <p:nvSpPr>
          <p:cNvPr id="186" name="Shape 186"/>
          <p:cNvSpPr txBox="1"/>
          <p:nvPr/>
        </p:nvSpPr>
        <p:spPr>
          <a:xfrm>
            <a:off x="258675" y="2946500"/>
            <a:ext cx="15102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126 cells for each LSTM cell</a:t>
            </a:r>
            <a:endParaRPr b="1"/>
          </a:p>
        </p:txBody>
      </p:sp>
      <p:cxnSp>
        <p:nvCxnSpPr>
          <p:cNvPr id="187" name="Shape 187"/>
          <p:cNvCxnSpPr/>
          <p:nvPr/>
        </p:nvCxnSpPr>
        <p:spPr>
          <a:xfrm>
            <a:off x="5531425" y="1975675"/>
            <a:ext cx="0" cy="465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8" name="Shape 188"/>
          <p:cNvSpPr/>
          <p:nvPr/>
        </p:nvSpPr>
        <p:spPr>
          <a:xfrm rot="5400000">
            <a:off x="3567950" y="94742"/>
            <a:ext cx="323400" cy="35049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 rot="5400000">
            <a:off x="6781500" y="478350"/>
            <a:ext cx="323400" cy="27249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/>
        </p:nvSpPr>
        <p:spPr>
          <a:xfrm>
            <a:off x="3262550" y="1317100"/>
            <a:ext cx="9342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0000FF"/>
                </a:solidFill>
              </a:rPr>
              <a:t>useful</a:t>
            </a:r>
            <a:endParaRPr b="1" sz="1800">
              <a:solidFill>
                <a:srgbClr val="0000FF"/>
              </a:solidFill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6407250" y="1317100"/>
            <a:ext cx="10719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0000"/>
                </a:solidFill>
              </a:rPr>
              <a:t>useless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3620625" y="999100"/>
            <a:ext cx="238500" cy="318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3325425" y="227025"/>
            <a:ext cx="828900" cy="66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FC</a:t>
            </a:r>
            <a:endParaRPr b="1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NN</a:t>
            </a:r>
            <a:endParaRPr b="1"/>
          </a:p>
        </p:txBody>
      </p:sp>
      <p:cxnSp>
        <p:nvCxnSpPr>
          <p:cNvPr id="194" name="Shape 194"/>
          <p:cNvCxnSpPr/>
          <p:nvPr/>
        </p:nvCxnSpPr>
        <p:spPr>
          <a:xfrm flipH="1" rot="10800000">
            <a:off x="4154325" y="556275"/>
            <a:ext cx="750600" cy="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Shape 195"/>
          <p:cNvSpPr/>
          <p:nvPr/>
        </p:nvSpPr>
        <p:spPr>
          <a:xfrm>
            <a:off x="5002175" y="340550"/>
            <a:ext cx="3195600" cy="46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[[	A1 	],[	A2 	],[	A3	 ]]</a:t>
            </a:r>
            <a:endParaRPr b="1" sz="1600"/>
          </a:p>
        </p:txBody>
      </p:sp>
      <p:sp>
        <p:nvSpPr>
          <p:cNvPr id="196" name="Shape 196"/>
          <p:cNvSpPr txBox="1"/>
          <p:nvPr/>
        </p:nvSpPr>
        <p:spPr>
          <a:xfrm>
            <a:off x="599325" y="2012575"/>
            <a:ext cx="9342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(9, 126)</a:t>
            </a:r>
            <a:endParaRPr b="1" sz="1600"/>
          </a:p>
        </p:txBody>
      </p:sp>
      <p:sp>
        <p:nvSpPr>
          <p:cNvPr id="197" name="Shape 197"/>
          <p:cNvSpPr txBox="1"/>
          <p:nvPr/>
        </p:nvSpPr>
        <p:spPr>
          <a:xfrm>
            <a:off x="6150975" y="865725"/>
            <a:ext cx="10719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(1, 3, 24)</a:t>
            </a:r>
            <a:endParaRPr b="1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25" y="1094800"/>
            <a:ext cx="2402325" cy="23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