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support vector machine，是</a:t>
            </a:r>
            <a:r>
              <a:rPr lang="zh-TW"/>
              <a:t>機器學習中一個強大的演算法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相較於其他傳統機器學習方法來說，svm背後有著扎實且嚴謹的數學理論證明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對於任何連續可微n次函數，我們都可以透過泰勒展開式來表示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泰勒展開式證明，二項式定理以及自然指數的展開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</a:t>
            </a:r>
            <a:r>
              <a:rPr lang="zh-TW"/>
              <a:t>討論margin之前，我要先提一下單位向量這個東西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單位向量簡單來說，就是長度為1的向量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例如說我向量(3,4)的單位向量是多少，也就是說我要將(3,4)的變成長度為1的向量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那我就得到了(3,4)的單位向量為(⅗,⅘)，那這個單位向量會將向量劃分為u的長度倍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接下來得到單位向量，我想要知道另一個向量在這個向量上的投影長度，就稱為x2x1在u上的正投影長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正投影長的公式就是向量與單位向量做內積，就能得到正投影長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如果我們單純只要最小化w的二次函數其實很簡單，就對w微分為0就好了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可是我們想要最小化margin，這是在有decision boundary的條件下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所以說像這種有約束條件的最佳化問題，就需要lagrange multiplier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我們的目標函數是w的二次函數，而約束項是w的線性函數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9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4058850" y="2313150"/>
            <a:ext cx="1062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SVM</a:t>
            </a:r>
            <a:endParaRPr sz="3000"/>
          </a:p>
        </p:txBody>
      </p:sp>
      <p:sp>
        <p:nvSpPr>
          <p:cNvPr id="87" name="Shape 87"/>
          <p:cNvSpPr txBox="1"/>
          <p:nvPr/>
        </p:nvSpPr>
        <p:spPr>
          <a:xfrm>
            <a:off x="7381800" y="4702500"/>
            <a:ext cx="1762200" cy="4410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4560000" dist="57150">
              <a:srgbClr val="434343">
                <a:alpha val="54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Kang-Wen Wei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200575" y="610925"/>
            <a:ext cx="2489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Kernel function</a:t>
            </a:r>
            <a:endParaRPr b="1" sz="2400"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825" y="563725"/>
            <a:ext cx="42957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688" y="1944850"/>
            <a:ext cx="7260618" cy="28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6961250" y="1392250"/>
            <a:ext cx="885000" cy="3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961250" y="711575"/>
            <a:ext cx="448500" cy="3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055625" y="1105013"/>
            <a:ext cx="153300" cy="212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3560875" y="657425"/>
            <a:ext cx="1232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Minimize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200575" y="610925"/>
            <a:ext cx="2489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Kernel function</a:t>
            </a:r>
            <a:endParaRPr b="1" sz="2400"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50" y="1867138"/>
            <a:ext cx="29527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0" y="2571750"/>
            <a:ext cx="50006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25" y="3171575"/>
            <a:ext cx="69437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660725" y="599125"/>
            <a:ext cx="1109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Demo</a:t>
            </a:r>
            <a:endParaRPr b="1" sz="2400"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0" y="860325"/>
            <a:ext cx="6858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75" y="624950"/>
            <a:ext cx="5000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660725" y="599125"/>
            <a:ext cx="1109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Demo</a:t>
            </a:r>
            <a:endParaRPr b="1" sz="2400"/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450" y="1330400"/>
            <a:ext cx="7586550" cy="37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7692725" y="1271400"/>
            <a:ext cx="11562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degree = 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660725" y="599125"/>
            <a:ext cx="1109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Demo</a:t>
            </a:r>
            <a:endParaRPr b="1" sz="2400"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25" y="846650"/>
            <a:ext cx="6858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825" y="1456400"/>
            <a:ext cx="7374175" cy="368708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7704525" y="1350200"/>
            <a:ext cx="1215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gamma=100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25" y="1306350"/>
            <a:ext cx="69437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452175" y="757400"/>
            <a:ext cx="1605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513775" y="587825"/>
            <a:ext cx="1781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RBF proof</a:t>
            </a:r>
            <a:endParaRPr b="1" sz="2400"/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725" y="2019875"/>
            <a:ext cx="1647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175" y="1916788"/>
            <a:ext cx="3274175" cy="6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4092238" y="2168075"/>
            <a:ext cx="5136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175" y="3017925"/>
            <a:ext cx="452119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825" y="3633174"/>
            <a:ext cx="5664650" cy="6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/>
          <p:nvPr/>
        </p:nvSpPr>
        <p:spPr>
          <a:xfrm>
            <a:off x="5369600" y="3685225"/>
            <a:ext cx="1243500" cy="59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276375" y="599125"/>
            <a:ext cx="2165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Tayler Series</a:t>
            </a:r>
            <a:endParaRPr b="1" sz="2400"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225" y="751450"/>
            <a:ext cx="5533675" cy="5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775" y="1862625"/>
            <a:ext cx="5001526" cy="22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513775" y="587825"/>
            <a:ext cx="1781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RBF proof</a:t>
            </a:r>
            <a:endParaRPr b="1" sz="2400"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425" y="536725"/>
            <a:ext cx="597217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3843500" y="2961750"/>
            <a:ext cx="1639200" cy="51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895100" y="1208700"/>
            <a:ext cx="53538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SVM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Linear SVM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TW" sz="2400"/>
              <a:t>Decision boundary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TW" sz="2400"/>
              <a:t>Vector projection on Margin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TW" sz="2400"/>
              <a:t>Lagrange multiplier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Kernel function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Demo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rbf proof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327825" y="599125"/>
            <a:ext cx="1890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Linear SVM</a:t>
            </a:r>
            <a:endParaRPr b="1" sz="2400"/>
          </a:p>
        </p:txBody>
      </p:sp>
      <p:cxnSp>
        <p:nvCxnSpPr>
          <p:cNvPr id="98" name="Shape 98"/>
          <p:cNvCxnSpPr/>
          <p:nvPr/>
        </p:nvCxnSpPr>
        <p:spPr>
          <a:xfrm flipH="1" rot="10800000">
            <a:off x="836425" y="1946325"/>
            <a:ext cx="5700" cy="17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842125" y="3687225"/>
            <a:ext cx="1967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Shape 100"/>
          <p:cNvSpPr/>
          <p:nvPr/>
        </p:nvSpPr>
        <p:spPr>
          <a:xfrm>
            <a:off x="1113350" y="2228950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31700" y="2059375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926725" y="2703675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384550" y="2505850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892925" y="320112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401950" y="270367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514575" y="330297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 flipH="1" rot="10800000">
            <a:off x="926725" y="2282575"/>
            <a:ext cx="1729500" cy="14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/>
          <p:nvPr/>
        </p:nvCxnSpPr>
        <p:spPr>
          <a:xfrm flipH="1" rot="10800000">
            <a:off x="3622750" y="1943325"/>
            <a:ext cx="5700" cy="17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Shape 109"/>
          <p:cNvCxnSpPr/>
          <p:nvPr/>
        </p:nvCxnSpPr>
        <p:spPr>
          <a:xfrm>
            <a:off x="3628450" y="3684225"/>
            <a:ext cx="1967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Shape 110"/>
          <p:cNvSpPr/>
          <p:nvPr/>
        </p:nvSpPr>
        <p:spPr>
          <a:xfrm>
            <a:off x="3899675" y="2225950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318025" y="2056375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713050" y="2700675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70875" y="2505850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679250" y="319812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188275" y="270067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300900" y="329997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/>
          <p:nvPr/>
        </p:nvCxnSpPr>
        <p:spPr>
          <a:xfrm flipH="1" rot="10800000">
            <a:off x="4527275" y="1923600"/>
            <a:ext cx="147000" cy="175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6334775" y="1943325"/>
            <a:ext cx="5700" cy="17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Shape 119"/>
          <p:cNvCxnSpPr/>
          <p:nvPr/>
        </p:nvCxnSpPr>
        <p:spPr>
          <a:xfrm>
            <a:off x="6340475" y="3684225"/>
            <a:ext cx="1967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Shape 120"/>
          <p:cNvSpPr/>
          <p:nvPr/>
        </p:nvSpPr>
        <p:spPr>
          <a:xfrm>
            <a:off x="6611700" y="2225950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7030050" y="2056375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425075" y="2700675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935500" y="2505850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391275" y="319812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900300" y="270067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012925" y="329997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flipH="1" rot="10800000">
            <a:off x="6334775" y="2644238"/>
            <a:ext cx="1966800" cy="36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/>
        </p:nvSpPr>
        <p:spPr>
          <a:xfrm>
            <a:off x="3334200" y="1143350"/>
            <a:ext cx="247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Which is better ?</a:t>
            </a:r>
            <a:endParaRPr sz="2400"/>
          </a:p>
        </p:txBody>
      </p:sp>
      <p:sp>
        <p:nvSpPr>
          <p:cNvPr id="129" name="Shape 129"/>
          <p:cNvSpPr/>
          <p:nvPr/>
        </p:nvSpPr>
        <p:spPr>
          <a:xfrm>
            <a:off x="2452725" y="300332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226850" y="3000325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945525" y="3000313"/>
            <a:ext cx="271200" cy="2262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707525" y="2059375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586175" y="3003325"/>
            <a:ext cx="271200" cy="2262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80950" y="3953125"/>
            <a:ext cx="25929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Tolerate more noise !</a:t>
            </a:r>
            <a:endParaRPr b="1" i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352" y="955250"/>
            <a:ext cx="4319450" cy="40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0" y="610925"/>
            <a:ext cx="29379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Decision boundary</a:t>
            </a:r>
            <a:endParaRPr b="1" sz="2400"/>
          </a:p>
        </p:txBody>
      </p:sp>
      <p:sp>
        <p:nvSpPr>
          <p:cNvPr id="141" name="Shape 141"/>
          <p:cNvSpPr/>
          <p:nvPr/>
        </p:nvSpPr>
        <p:spPr>
          <a:xfrm rot="2481971">
            <a:off x="4969123" y="1776374"/>
            <a:ext cx="224250" cy="80195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>
            <a:stCxn id="141" idx="0"/>
          </p:cNvCxnSpPr>
          <p:nvPr/>
        </p:nvCxnSpPr>
        <p:spPr>
          <a:xfrm flipH="1" rot="10800000">
            <a:off x="5346448" y="1463200"/>
            <a:ext cx="413100" cy="41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5535175" y="1038700"/>
            <a:ext cx="943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  <a:highlight>
                  <a:srgbClr val="FFFFFF"/>
                </a:highlight>
              </a:rPr>
              <a:t>Margin</a:t>
            </a:r>
            <a:endParaRPr b="1" sz="1800">
              <a:solidFill>
                <a:srgbClr val="FF9900"/>
              </a:solidFill>
              <a:highlight>
                <a:srgbClr val="FFFFFF"/>
              </a:highlight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706150" y="1323200"/>
            <a:ext cx="23136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8761D"/>
                </a:solidFill>
              </a:rPr>
              <a:t>Decision boundary</a:t>
            </a:r>
            <a:endParaRPr sz="2000">
              <a:solidFill>
                <a:srgbClr val="38761D"/>
              </a:solidFill>
            </a:endParaRPr>
          </a:p>
        </p:txBody>
      </p:sp>
      <p:cxnSp>
        <p:nvCxnSpPr>
          <p:cNvPr id="145" name="Shape 145"/>
          <p:cNvCxnSpPr/>
          <p:nvPr/>
        </p:nvCxnSpPr>
        <p:spPr>
          <a:xfrm>
            <a:off x="3090925" y="1637300"/>
            <a:ext cx="1110000" cy="3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425" y="1842875"/>
            <a:ext cx="1543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150" y="2362313"/>
            <a:ext cx="28384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51900" y="3318700"/>
            <a:ext cx="38490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 sz="2400"/>
              <a:t>Find decision boundary</a:t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 sz="2400"/>
              <a:t>Maximum margin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0" y="610925"/>
            <a:ext cx="3728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Find </a:t>
            </a:r>
            <a:r>
              <a:rPr b="1" lang="zh-TW" sz="2400"/>
              <a:t>Decision boundary</a:t>
            </a:r>
            <a:endParaRPr b="1" sz="24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75" y="1897350"/>
            <a:ext cx="1543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525" y="1609025"/>
            <a:ext cx="6036225" cy="23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351750" y="610925"/>
            <a:ext cx="1891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Unit vector</a:t>
            </a:r>
            <a:endParaRPr b="1" sz="2400"/>
          </a:p>
        </p:txBody>
      </p:sp>
      <p:cxnSp>
        <p:nvCxnSpPr>
          <p:cNvPr id="161" name="Shape 161"/>
          <p:cNvCxnSpPr/>
          <p:nvPr/>
        </p:nvCxnSpPr>
        <p:spPr>
          <a:xfrm flipH="1" rot="10800000">
            <a:off x="756592" y="1828330"/>
            <a:ext cx="6900" cy="197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Shape 162"/>
          <p:cNvCxnSpPr/>
          <p:nvPr/>
        </p:nvCxnSpPr>
        <p:spPr>
          <a:xfrm>
            <a:off x="763406" y="3805030"/>
            <a:ext cx="1891200" cy="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Shape 163"/>
          <p:cNvCxnSpPr/>
          <p:nvPr/>
        </p:nvCxnSpPr>
        <p:spPr>
          <a:xfrm flipH="1" rot="10800000">
            <a:off x="773477" y="2136789"/>
            <a:ext cx="1212900" cy="16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1986405" y="3744595"/>
            <a:ext cx="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1137741" y="3744595"/>
            <a:ext cx="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674738" y="2203960"/>
            <a:ext cx="1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661200" y="2618172"/>
            <a:ext cx="1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661200" y="2967550"/>
            <a:ext cx="1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661200" y="3379548"/>
            <a:ext cx="1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1562073" y="3744595"/>
            <a:ext cx="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350" y="1689125"/>
            <a:ext cx="1209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27" y="4105525"/>
            <a:ext cx="1891200" cy="740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 flipH="1" rot="10800000">
            <a:off x="5011400" y="3441619"/>
            <a:ext cx="22713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Shape 174"/>
          <p:cNvCxnSpPr/>
          <p:nvPr/>
        </p:nvCxnSpPr>
        <p:spPr>
          <a:xfrm>
            <a:off x="971850" y="3362025"/>
            <a:ext cx="1659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1214400" y="3073725"/>
            <a:ext cx="1659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1396175" y="2807350"/>
            <a:ext cx="1659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1626050" y="2491650"/>
            <a:ext cx="1659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825" y="3232013"/>
            <a:ext cx="1209675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>
            <a:off x="5548250" y="3382763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5960225" y="3382763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71100" y="3382763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6807750" y="3382763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4973150" y="1801663"/>
            <a:ext cx="18612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375" y="2220188"/>
            <a:ext cx="13430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1225" y="1556638"/>
            <a:ext cx="13144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2502" y="4281963"/>
            <a:ext cx="422910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Shape 187"/>
          <p:cNvCxnSpPr>
            <a:stCxn id="184" idx="3"/>
          </p:cNvCxnSpPr>
          <p:nvPr/>
        </p:nvCxnSpPr>
        <p:spPr>
          <a:xfrm>
            <a:off x="5011400" y="2424975"/>
            <a:ext cx="3000" cy="10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6806250" y="1908988"/>
            <a:ext cx="1500" cy="13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 txBox="1"/>
          <p:nvPr/>
        </p:nvSpPr>
        <p:spPr>
          <a:xfrm>
            <a:off x="4670550" y="610925"/>
            <a:ext cx="2764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Vector projection</a:t>
            </a:r>
            <a:endParaRPr b="1" sz="2400"/>
          </a:p>
        </p:txBody>
      </p:sp>
      <p:cxnSp>
        <p:nvCxnSpPr>
          <p:cNvPr id="190" name="Shape 190"/>
          <p:cNvCxnSpPr/>
          <p:nvPr/>
        </p:nvCxnSpPr>
        <p:spPr>
          <a:xfrm>
            <a:off x="6548275" y="3091250"/>
            <a:ext cx="25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6548275" y="3091238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/>
          <p:nvPr/>
        </p:nvCxnSpPr>
        <p:spPr>
          <a:xfrm flipH="1" rot="10800000">
            <a:off x="5014450" y="2868425"/>
            <a:ext cx="17934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3" name="Shape 193"/>
          <p:cNvSpPr/>
          <p:nvPr/>
        </p:nvSpPr>
        <p:spPr>
          <a:xfrm>
            <a:off x="5811475" y="2431200"/>
            <a:ext cx="197700" cy="40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141575" y="610925"/>
            <a:ext cx="2784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Maximum margin</a:t>
            </a:r>
            <a:endParaRPr b="1" sz="2400"/>
          </a:p>
        </p:txBody>
      </p:sp>
      <p:cxnSp>
        <p:nvCxnSpPr>
          <p:cNvPr id="199" name="Shape 199"/>
          <p:cNvCxnSpPr/>
          <p:nvPr/>
        </p:nvCxnSpPr>
        <p:spPr>
          <a:xfrm>
            <a:off x="359888" y="2462272"/>
            <a:ext cx="3372000" cy="185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0" name="Shape 200"/>
          <p:cNvCxnSpPr/>
          <p:nvPr/>
        </p:nvCxnSpPr>
        <p:spPr>
          <a:xfrm>
            <a:off x="975818" y="1663625"/>
            <a:ext cx="3372000" cy="185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1" name="Shape 201"/>
          <p:cNvSpPr/>
          <p:nvPr/>
        </p:nvSpPr>
        <p:spPr>
          <a:xfrm>
            <a:off x="2207455" y="3821038"/>
            <a:ext cx="345900" cy="263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2207455" y="1842047"/>
            <a:ext cx="345900" cy="263700"/>
          </a:xfrm>
          <a:prstGeom prst="mathMinus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/>
          <p:nvPr/>
        </p:nvCxnSpPr>
        <p:spPr>
          <a:xfrm flipH="1">
            <a:off x="1127800" y="2049750"/>
            <a:ext cx="556800" cy="825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>
            <a:stCxn id="202" idx="1"/>
            <a:endCxn id="201" idx="3"/>
          </p:cNvCxnSpPr>
          <p:nvPr/>
        </p:nvCxnSpPr>
        <p:spPr>
          <a:xfrm>
            <a:off x="2380405" y="2004909"/>
            <a:ext cx="0" cy="18510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>
            <a:stCxn id="201" idx="2"/>
          </p:cNvCxnSpPr>
          <p:nvPr/>
        </p:nvCxnSpPr>
        <p:spPr>
          <a:xfrm rot="10800000">
            <a:off x="886804" y="3218788"/>
            <a:ext cx="1366500" cy="73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>
            <a:stCxn id="202" idx="2"/>
          </p:cNvCxnSpPr>
          <p:nvPr/>
        </p:nvCxnSpPr>
        <p:spPr>
          <a:xfrm rot="10800000">
            <a:off x="1850104" y="1761197"/>
            <a:ext cx="403200" cy="21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flipH="1">
            <a:off x="884975" y="2890675"/>
            <a:ext cx="224100" cy="354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flipH="1">
            <a:off x="1684600" y="1805200"/>
            <a:ext cx="156000" cy="239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816" y="749344"/>
            <a:ext cx="3192550" cy="29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451" y="4084750"/>
            <a:ext cx="476800" cy="4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850" y="1495825"/>
            <a:ext cx="476800" cy="40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6825" y="2105750"/>
            <a:ext cx="403200" cy="36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13"/>
          <p:cNvCxnSpPr/>
          <p:nvPr/>
        </p:nvCxnSpPr>
        <p:spPr>
          <a:xfrm>
            <a:off x="1026500" y="3044075"/>
            <a:ext cx="200700" cy="1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 flipH="1">
            <a:off x="1120900" y="3161975"/>
            <a:ext cx="10140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1250" y="3856150"/>
            <a:ext cx="5022750" cy="66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 flipH="1">
            <a:off x="1865150" y="1761140"/>
            <a:ext cx="3000" cy="19806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7" name="Shape 217"/>
          <p:cNvSpPr/>
          <p:nvPr/>
        </p:nvSpPr>
        <p:spPr>
          <a:xfrm>
            <a:off x="1955650" y="2701750"/>
            <a:ext cx="345900" cy="21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141575" y="610925"/>
            <a:ext cx="30795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Lagrange multiplier</a:t>
            </a:r>
            <a:endParaRPr b="1" sz="2400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675" y="1183825"/>
            <a:ext cx="24098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675" y="1250489"/>
            <a:ext cx="1409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800" y="1240977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1700" y="1183825"/>
            <a:ext cx="1562100" cy="48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hape 227"/>
          <p:cNvCxnSpPr/>
          <p:nvPr/>
        </p:nvCxnSpPr>
        <p:spPr>
          <a:xfrm rot="10800000">
            <a:off x="1821688" y="2305075"/>
            <a:ext cx="0" cy="15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Shape 228"/>
          <p:cNvCxnSpPr/>
          <p:nvPr/>
        </p:nvCxnSpPr>
        <p:spPr>
          <a:xfrm>
            <a:off x="787300" y="3831175"/>
            <a:ext cx="206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Shape 229"/>
          <p:cNvSpPr/>
          <p:nvPr/>
        </p:nvSpPr>
        <p:spPr>
          <a:xfrm>
            <a:off x="1086000" y="2689425"/>
            <a:ext cx="1413050" cy="1132100"/>
          </a:xfrm>
          <a:custGeom>
            <a:pathLst>
              <a:path extrusionOk="0" h="45284" w="56522">
                <a:moveTo>
                  <a:pt x="0" y="0"/>
                </a:moveTo>
                <a:cubicBezTo>
                  <a:pt x="1583" y="5049"/>
                  <a:pt x="4598" y="22760"/>
                  <a:pt x="9496" y="30296"/>
                </a:cubicBezTo>
                <a:cubicBezTo>
                  <a:pt x="14395" y="37832"/>
                  <a:pt x="22759" y="45746"/>
                  <a:pt x="29391" y="45218"/>
                </a:cubicBezTo>
                <a:cubicBezTo>
                  <a:pt x="36023" y="44691"/>
                  <a:pt x="44765" y="34441"/>
                  <a:pt x="49287" y="27131"/>
                </a:cubicBezTo>
                <a:cubicBezTo>
                  <a:pt x="53809" y="19821"/>
                  <a:pt x="55316" y="5653"/>
                  <a:pt x="56522" y="13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0" name="Shape 2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550" y="3936975"/>
            <a:ext cx="26765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2225" y="4550913"/>
            <a:ext cx="17811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412950" y="2052950"/>
            <a:ext cx="2808000" cy="296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3688" y="1957413"/>
            <a:ext cx="12382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86950" y="1952650"/>
            <a:ext cx="12287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86950" y="2654800"/>
            <a:ext cx="3238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141575" y="610925"/>
            <a:ext cx="30795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Lagrange multiplier</a:t>
            </a:r>
            <a:endParaRPr b="1" sz="240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13" y="1766975"/>
            <a:ext cx="4052000" cy="26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812" y="1766975"/>
            <a:ext cx="43719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4992488" y="2867075"/>
            <a:ext cx="3539700" cy="62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107588" y="2077320"/>
            <a:ext cx="873100" cy="946825"/>
          </a:xfrm>
          <a:custGeom>
            <a:pathLst>
              <a:path extrusionOk="0" h="37873" w="34924">
                <a:moveTo>
                  <a:pt x="34924" y="35366"/>
                </a:moveTo>
                <a:cubicBezTo>
                  <a:pt x="31306" y="35366"/>
                  <a:pt x="17227" y="40715"/>
                  <a:pt x="13215" y="35366"/>
                </a:cubicBezTo>
                <a:cubicBezTo>
                  <a:pt x="9204" y="30017"/>
                  <a:pt x="13058" y="9016"/>
                  <a:pt x="10855" y="3274"/>
                </a:cubicBezTo>
                <a:cubicBezTo>
                  <a:pt x="8653" y="-2468"/>
                  <a:pt x="1809" y="1307"/>
                  <a:pt x="0" y="914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