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120d68e1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120d68e1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12c14d3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12c14d3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12c14d7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12c14d7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2c14d3f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2c14d3f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20d68e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20d68e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20d68e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20d68e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20d68e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20d68e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20d68e1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120d68e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120d68e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120d68e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120d68e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120d68e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120d68e1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120d68e1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785550" y="1987050"/>
            <a:ext cx="1572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seq2seq</a:t>
            </a:r>
            <a:endParaRPr b="1"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7881300" y="4677900"/>
            <a:ext cx="1262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1800"/>
              <a:t>Wen Wei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/>
          <p:nvPr/>
        </p:nvSpPr>
        <p:spPr>
          <a:xfrm>
            <a:off x="474725" y="3290625"/>
            <a:ext cx="67407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326050" y="699250"/>
            <a:ext cx="67407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326050" y="1135775"/>
            <a:ext cx="67407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115450" y="29975"/>
            <a:ext cx="3641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Decoder Input method2</a:t>
            </a:r>
            <a:endParaRPr b="1" sz="2400"/>
          </a:p>
        </p:txBody>
      </p:sp>
      <p:sp>
        <p:nvSpPr>
          <p:cNvPr id="313" name="Google Shape;313;p22"/>
          <p:cNvSpPr/>
          <p:nvPr/>
        </p:nvSpPr>
        <p:spPr>
          <a:xfrm rot="-5400000">
            <a:off x="1918669" y="2760463"/>
            <a:ext cx="6798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6351542" y="1919608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D0</a:t>
            </a:r>
            <a:endParaRPr b="1"/>
          </a:p>
        </p:txBody>
      </p:sp>
      <p:sp>
        <p:nvSpPr>
          <p:cNvPr id="315" name="Google Shape;315;p22"/>
          <p:cNvSpPr/>
          <p:nvPr/>
        </p:nvSpPr>
        <p:spPr>
          <a:xfrm rot="10800000">
            <a:off x="5789860" y="2152676"/>
            <a:ext cx="5595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4923145" y="1919608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D1</a:t>
            </a:r>
            <a:endParaRPr b="1"/>
          </a:p>
        </p:txBody>
      </p:sp>
      <p:sp>
        <p:nvSpPr>
          <p:cNvPr id="317" name="Google Shape;317;p22"/>
          <p:cNvSpPr/>
          <p:nvPr/>
        </p:nvSpPr>
        <p:spPr>
          <a:xfrm rot="10800000">
            <a:off x="4361463" y="2152676"/>
            <a:ext cx="5595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2567702" y="2095696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319" name="Google Shape;319;p22"/>
          <p:cNvSpPr/>
          <p:nvPr/>
        </p:nvSpPr>
        <p:spPr>
          <a:xfrm rot="10800000">
            <a:off x="1168076" y="2152676"/>
            <a:ext cx="6552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300775" y="1919613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Dk</a:t>
            </a:r>
            <a:endParaRPr b="1"/>
          </a:p>
        </p:txBody>
      </p:sp>
      <p:sp>
        <p:nvSpPr>
          <p:cNvPr id="321" name="Google Shape;321;p22"/>
          <p:cNvSpPr/>
          <p:nvPr/>
        </p:nvSpPr>
        <p:spPr>
          <a:xfrm rot="-5400000">
            <a:off x="6580955" y="15915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 rot="-5400000">
            <a:off x="5152557" y="15915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 rot="-5400000">
            <a:off x="524337" y="1570104"/>
            <a:ext cx="4056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6585020" y="113068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看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5126449" y="113068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我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26" name="Google Shape;326;p22"/>
          <p:cNvSpPr/>
          <p:nvPr/>
        </p:nvSpPr>
        <p:spPr>
          <a:xfrm rot="-5400000">
            <a:off x="387244" y="2760463"/>
            <a:ext cx="6798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 rot="-5400000">
            <a:off x="5015250" y="2781913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 rot="-5400000">
            <a:off x="6443650" y="2781913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 flipH="1">
            <a:off x="7217750" y="2095688"/>
            <a:ext cx="559500" cy="869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1826575" y="1919738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Dk</a:t>
            </a:r>
            <a:endParaRPr b="1"/>
          </a:p>
        </p:txBody>
      </p:sp>
      <p:sp>
        <p:nvSpPr>
          <p:cNvPr id="331" name="Google Shape;331;p22"/>
          <p:cNvSpPr txBox="1"/>
          <p:nvPr/>
        </p:nvSpPr>
        <p:spPr>
          <a:xfrm>
            <a:off x="6381925" y="3264063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&lt;SOS&gt;</a:t>
            </a:r>
            <a:endParaRPr b="1" sz="1600"/>
          </a:p>
        </p:txBody>
      </p:sp>
      <p:sp>
        <p:nvSpPr>
          <p:cNvPr id="332" name="Google Shape;332;p22"/>
          <p:cNvSpPr/>
          <p:nvPr/>
        </p:nvSpPr>
        <p:spPr>
          <a:xfrm rot="-5400000">
            <a:off x="2055782" y="15915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300775" y="1130700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9900"/>
                </a:solidFill>
              </a:rPr>
              <a:t>&lt;PAD&gt;</a:t>
            </a:r>
            <a:endParaRPr b="1" sz="1600">
              <a:solidFill>
                <a:srgbClr val="FF9900"/>
              </a:solidFill>
            </a:endParaRPr>
          </a:p>
        </p:txBody>
      </p:sp>
      <p:sp>
        <p:nvSpPr>
          <p:cNvPr id="334" name="Google Shape;334;p22"/>
          <p:cNvSpPr txBox="1"/>
          <p:nvPr/>
        </p:nvSpPr>
        <p:spPr>
          <a:xfrm>
            <a:off x="2405275" y="4373675"/>
            <a:ext cx="2601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9900"/>
                </a:solidFill>
              </a:rPr>
              <a:t>Source_1：舉頭望明月</a:t>
            </a:r>
            <a:endParaRPr sz="1800">
              <a:solidFill>
                <a:srgbClr val="FF99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Source_2：床前明月光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5006575" y="4601175"/>
            <a:ext cx="14835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6490192" y="4425083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RNN</a:t>
            </a:r>
            <a:endParaRPr b="1"/>
          </a:p>
        </p:txBody>
      </p:sp>
      <p:sp>
        <p:nvSpPr>
          <p:cNvPr id="337" name="Google Shape;337;p22"/>
          <p:cNvSpPr/>
          <p:nvPr/>
        </p:nvSpPr>
        <p:spPr>
          <a:xfrm flipH="1" rot="5400000">
            <a:off x="7059350" y="4010100"/>
            <a:ext cx="1100700" cy="511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7239075" y="3009725"/>
            <a:ext cx="1033800" cy="67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sp>
        <p:nvSpPr>
          <p:cNvPr id="339" name="Google Shape;339;p22"/>
          <p:cNvSpPr txBox="1"/>
          <p:nvPr/>
        </p:nvSpPr>
        <p:spPr>
          <a:xfrm>
            <a:off x="6585020" y="72858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低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40" name="Google Shape;340;p22"/>
          <p:cNvSpPr txBox="1"/>
          <p:nvPr/>
        </p:nvSpPr>
        <p:spPr>
          <a:xfrm>
            <a:off x="5126449" y="72858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頭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300775" y="728600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FF"/>
                </a:solidFill>
              </a:rPr>
              <a:t>&lt;EOS&gt;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2029699" y="72858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啦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5239625" y="4425075"/>
            <a:ext cx="864000" cy="64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Embed</a:t>
            </a:r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1826575" y="1109075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9900"/>
                </a:solidFill>
              </a:rPr>
              <a:t>&lt;EOS&gt;</a:t>
            </a:r>
            <a:endParaRPr b="1" sz="1600">
              <a:solidFill>
                <a:srgbClr val="FF9900"/>
              </a:solidFill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2567702" y="1034271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…...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2567689" y="642271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…...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47" name="Google Shape;347;p22"/>
          <p:cNvSpPr txBox="1"/>
          <p:nvPr/>
        </p:nvSpPr>
        <p:spPr>
          <a:xfrm>
            <a:off x="5126245" y="3202025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看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3731424" y="3222650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我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5126245" y="367643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低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350" name="Google Shape;350;p22"/>
          <p:cNvSpPr txBox="1"/>
          <p:nvPr/>
        </p:nvSpPr>
        <p:spPr>
          <a:xfrm>
            <a:off x="3731424" y="370896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頭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3528332" y="1919608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D2</a:t>
            </a:r>
            <a:endParaRPr b="1"/>
          </a:p>
        </p:txBody>
      </p:sp>
      <p:sp>
        <p:nvSpPr>
          <p:cNvPr id="352" name="Google Shape;352;p22"/>
          <p:cNvSpPr/>
          <p:nvPr/>
        </p:nvSpPr>
        <p:spPr>
          <a:xfrm rot="-5400000">
            <a:off x="3620325" y="2781913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 rot="-5400000">
            <a:off x="3757545" y="1591554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3731462" y="113068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吃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3731449" y="747400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吃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2029699" y="3222738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當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498224" y="370896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啦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2029699" y="370896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當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498225" y="3725675"/>
            <a:ext cx="6740700" cy="39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 txBox="1"/>
          <p:nvPr/>
        </p:nvSpPr>
        <p:spPr>
          <a:xfrm>
            <a:off x="2592102" y="3222734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…...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2633214" y="3676446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…...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6381925" y="3731063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&lt;SOS&gt;</a:t>
            </a:r>
            <a:endParaRPr b="1" sz="1600"/>
          </a:p>
        </p:txBody>
      </p:sp>
      <p:sp>
        <p:nvSpPr>
          <p:cNvPr id="363" name="Google Shape;363;p22"/>
          <p:cNvSpPr/>
          <p:nvPr/>
        </p:nvSpPr>
        <p:spPr>
          <a:xfrm>
            <a:off x="498225" y="2838350"/>
            <a:ext cx="6410700" cy="295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Embedding layer</a:t>
            </a:r>
            <a:endParaRPr b="1" sz="1600"/>
          </a:p>
        </p:txBody>
      </p:sp>
      <p:sp>
        <p:nvSpPr>
          <p:cNvPr id="364" name="Google Shape;364;p22"/>
          <p:cNvSpPr txBox="1"/>
          <p:nvPr/>
        </p:nvSpPr>
        <p:spPr>
          <a:xfrm>
            <a:off x="408700" y="3263913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9900"/>
                </a:solidFill>
              </a:rPr>
              <a:t>&lt;EOS&gt;</a:t>
            </a:r>
            <a:endParaRPr b="1" sz="16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/>
        </p:nvSpPr>
        <p:spPr>
          <a:xfrm>
            <a:off x="65050" y="75275"/>
            <a:ext cx="1033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Demo</a:t>
            </a:r>
            <a:endParaRPr b="1" sz="2400"/>
          </a:p>
        </p:txBody>
      </p:sp>
      <p:sp>
        <p:nvSpPr>
          <p:cNvPr id="370" name="Google Shape;370;p23"/>
          <p:cNvSpPr/>
          <p:nvPr/>
        </p:nvSpPr>
        <p:spPr>
          <a:xfrm>
            <a:off x="1215947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E0</a:t>
            </a:r>
            <a:endParaRPr b="1"/>
          </a:p>
        </p:txBody>
      </p:sp>
      <p:sp>
        <p:nvSpPr>
          <p:cNvPr id="371" name="Google Shape;371;p23"/>
          <p:cNvSpPr/>
          <p:nvPr/>
        </p:nvSpPr>
        <p:spPr>
          <a:xfrm>
            <a:off x="2780019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E1</a:t>
            </a:r>
            <a:endParaRPr b="1"/>
          </a:p>
        </p:txBody>
      </p:sp>
      <p:sp>
        <p:nvSpPr>
          <p:cNvPr id="372" name="Google Shape;372;p23"/>
          <p:cNvSpPr/>
          <p:nvPr/>
        </p:nvSpPr>
        <p:spPr>
          <a:xfrm>
            <a:off x="5985542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En-1</a:t>
            </a:r>
            <a:endParaRPr b="1"/>
          </a:p>
        </p:txBody>
      </p:sp>
      <p:sp>
        <p:nvSpPr>
          <p:cNvPr id="373" name="Google Shape;373;p23"/>
          <p:cNvSpPr/>
          <p:nvPr/>
        </p:nvSpPr>
        <p:spPr>
          <a:xfrm>
            <a:off x="608437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2154097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3718168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 rot="-5400000">
            <a:off x="1469858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 rot="-5400000">
            <a:off x="3033930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 rot="-5400000">
            <a:off x="6239453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6923691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7549613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En</a:t>
            </a:r>
            <a:endParaRPr b="1"/>
          </a:p>
        </p:txBody>
      </p:sp>
      <p:sp>
        <p:nvSpPr>
          <p:cNvPr id="381" name="Google Shape;381;p23"/>
          <p:cNvSpPr/>
          <p:nvPr/>
        </p:nvSpPr>
        <p:spPr>
          <a:xfrm rot="-5400000">
            <a:off x="7803524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5359620" y="3559668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4325678" y="3397366"/>
            <a:ext cx="1033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384" name="Google Shape;384;p23"/>
          <p:cNvSpPr/>
          <p:nvPr/>
        </p:nvSpPr>
        <p:spPr>
          <a:xfrm>
            <a:off x="1335050" y="4752950"/>
            <a:ext cx="6890700" cy="37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Source_sequence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1148750" y="4439750"/>
            <a:ext cx="7213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2018  1  CA  0.0  CB  18.8  ECHO  0.0  EV68  25.0  EV71  12.5	  …..   tp_samples 27.1</a:t>
            </a:r>
            <a:endParaRPr b="1"/>
          </a:p>
        </p:txBody>
      </p:sp>
      <p:sp>
        <p:nvSpPr>
          <p:cNvPr id="386" name="Google Shape;386;p23"/>
          <p:cNvSpPr/>
          <p:nvPr/>
        </p:nvSpPr>
        <p:spPr>
          <a:xfrm rot="-5400000">
            <a:off x="7803524" y="2920004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7501776" y="2297501"/>
            <a:ext cx="1033800" cy="5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sp>
        <p:nvSpPr>
          <p:cNvPr id="388" name="Google Shape;388;p23"/>
          <p:cNvSpPr/>
          <p:nvPr/>
        </p:nvSpPr>
        <p:spPr>
          <a:xfrm flipH="1">
            <a:off x="7309625" y="1586100"/>
            <a:ext cx="789300" cy="686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6371525" y="13465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D0</a:t>
            </a:r>
            <a:endParaRPr b="1"/>
          </a:p>
        </p:txBody>
      </p:sp>
      <p:sp>
        <p:nvSpPr>
          <p:cNvPr id="390" name="Google Shape;390;p23"/>
          <p:cNvSpPr/>
          <p:nvPr/>
        </p:nvSpPr>
        <p:spPr>
          <a:xfrm rot="10800000">
            <a:off x="5761657" y="1593543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4821175" y="13465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D1</a:t>
            </a:r>
            <a:endParaRPr b="1"/>
          </a:p>
        </p:txBody>
      </p:sp>
      <p:sp>
        <p:nvSpPr>
          <p:cNvPr id="392" name="Google Shape;392;p23"/>
          <p:cNvSpPr/>
          <p:nvPr/>
        </p:nvSpPr>
        <p:spPr>
          <a:xfrm rot="10800000">
            <a:off x="4211307" y="1593543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 txBox="1"/>
          <p:nvPr/>
        </p:nvSpPr>
        <p:spPr>
          <a:xfrm>
            <a:off x="3175141" y="1533241"/>
            <a:ext cx="1033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394" name="Google Shape;394;p23"/>
          <p:cNvSpPr/>
          <p:nvPr/>
        </p:nvSpPr>
        <p:spPr>
          <a:xfrm rot="10800000">
            <a:off x="2660957" y="1593543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1720475" y="13465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Dk</a:t>
            </a:r>
            <a:endParaRPr b="1"/>
          </a:p>
        </p:txBody>
      </p:sp>
      <p:sp>
        <p:nvSpPr>
          <p:cNvPr id="396" name="Google Shape;396;p23"/>
          <p:cNvSpPr/>
          <p:nvPr/>
        </p:nvSpPr>
        <p:spPr>
          <a:xfrm rot="-5400000">
            <a:off x="6625496" y="9955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"/>
          <p:cNvSpPr/>
          <p:nvPr/>
        </p:nvSpPr>
        <p:spPr>
          <a:xfrm rot="-5400000">
            <a:off x="5075146" y="9955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 rot="-5400000">
            <a:off x="2037296" y="9955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"/>
          <p:cNvSpPr txBox="1"/>
          <p:nvPr/>
        </p:nvSpPr>
        <p:spPr>
          <a:xfrm>
            <a:off x="5041838" y="509875"/>
            <a:ext cx="496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400" name="Google Shape;400;p23"/>
          <p:cNvSpPr/>
          <p:nvPr/>
        </p:nvSpPr>
        <p:spPr>
          <a:xfrm>
            <a:off x="1979438" y="188975"/>
            <a:ext cx="5071200" cy="37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        </a:t>
            </a:r>
            <a:r>
              <a:rPr b="1" lang="zh-TW" sz="1800">
                <a:solidFill>
                  <a:srgbClr val="FF9900"/>
                </a:solidFill>
              </a:rPr>
              <a:t>Target_sequence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401" name="Google Shape;401;p23"/>
          <p:cNvSpPr/>
          <p:nvPr/>
        </p:nvSpPr>
        <p:spPr>
          <a:xfrm rot="-5400000">
            <a:off x="6625471" y="21124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3"/>
          <p:cNvSpPr/>
          <p:nvPr/>
        </p:nvSpPr>
        <p:spPr>
          <a:xfrm rot="-5400000">
            <a:off x="5075121" y="210507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"/>
          <p:cNvSpPr/>
          <p:nvPr/>
        </p:nvSpPr>
        <p:spPr>
          <a:xfrm rot="-5400000">
            <a:off x="2037296" y="21124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"/>
          <p:cNvSpPr txBox="1"/>
          <p:nvPr/>
        </p:nvSpPr>
        <p:spPr>
          <a:xfrm>
            <a:off x="0" y="582338"/>
            <a:ext cx="88887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2018 年 第 一 週 合約 實驗室 社區 腸病毒 陽性率 為 27.1% ， 陽性 檢體 中 CB 陽性 檢體 數約 佔 18.8% ，.....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"/>
          <p:cNvSpPr txBox="1"/>
          <p:nvPr/>
        </p:nvSpPr>
        <p:spPr>
          <a:xfrm>
            <a:off x="65050" y="75275"/>
            <a:ext cx="1033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Demo</a:t>
            </a:r>
            <a:endParaRPr b="1" sz="2400"/>
          </a:p>
        </p:txBody>
      </p:sp>
      <p:pic>
        <p:nvPicPr>
          <p:cNvPr id="410" name="Google Shape;4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225"/>
            <a:ext cx="8839201" cy="1886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800" y="3065673"/>
            <a:ext cx="8839196" cy="178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785650" y="1901850"/>
            <a:ext cx="3572700" cy="1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RNNs of </a:t>
            </a:r>
            <a:r>
              <a:rPr b="1" lang="zh-TW" sz="2400"/>
              <a:t>Limitation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Seq2seq structure</a:t>
            </a:r>
            <a:endParaRPr b="1"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TW" sz="2400"/>
              <a:t>Demo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31200" y="124200"/>
            <a:ext cx="2954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Sentiment classification</a:t>
            </a:r>
            <a:endParaRPr b="1" sz="1800"/>
          </a:p>
        </p:txBody>
      </p:sp>
      <p:sp>
        <p:nvSpPr>
          <p:cNvPr id="66" name="Google Shape;66;p15"/>
          <p:cNvSpPr/>
          <p:nvPr/>
        </p:nvSpPr>
        <p:spPr>
          <a:xfrm>
            <a:off x="2497975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H0</a:t>
            </a:r>
            <a:endParaRPr b="1"/>
          </a:p>
        </p:txBody>
      </p:sp>
      <p:sp>
        <p:nvSpPr>
          <p:cNvPr id="67" name="Google Shape;67;p15"/>
          <p:cNvSpPr/>
          <p:nvPr/>
        </p:nvSpPr>
        <p:spPr>
          <a:xfrm>
            <a:off x="4016450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H1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>
            <a:off x="5534925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H2</a:t>
            </a:r>
            <a:endParaRPr b="1"/>
          </a:p>
        </p:txBody>
      </p:sp>
      <p:sp>
        <p:nvSpPr>
          <p:cNvPr id="69" name="Google Shape;69;p15"/>
          <p:cNvSpPr/>
          <p:nvPr/>
        </p:nvSpPr>
        <p:spPr>
          <a:xfrm>
            <a:off x="1908175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3408775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927250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rot="-5400000">
            <a:off x="2658475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-5400000">
            <a:off x="4176950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-5400000">
            <a:off x="5695425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rot="-5400000">
            <a:off x="2658475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-5400000">
            <a:off x="4176950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 rot="-5400000">
            <a:off x="5695425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721175" y="3648025"/>
            <a:ext cx="46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我</a:t>
            </a:r>
            <a:endParaRPr b="1" sz="1800"/>
          </a:p>
        </p:txBody>
      </p:sp>
      <p:sp>
        <p:nvSpPr>
          <p:cNvPr id="79" name="Google Shape;79;p15"/>
          <p:cNvSpPr txBox="1"/>
          <p:nvPr/>
        </p:nvSpPr>
        <p:spPr>
          <a:xfrm>
            <a:off x="4119050" y="3648025"/>
            <a:ext cx="705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肚子</a:t>
            </a:r>
            <a:endParaRPr b="1" sz="1800"/>
          </a:p>
        </p:txBody>
      </p:sp>
      <p:sp>
        <p:nvSpPr>
          <p:cNvPr id="80" name="Google Shape;80;p15"/>
          <p:cNvSpPr/>
          <p:nvPr/>
        </p:nvSpPr>
        <p:spPr>
          <a:xfrm>
            <a:off x="6445725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0" y="2312913"/>
            <a:ext cx="1890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Initail_hidden_state</a:t>
            </a:r>
            <a:endParaRPr b="1"/>
          </a:p>
        </p:txBody>
      </p:sp>
      <p:sp>
        <p:nvSpPr>
          <p:cNvPr id="82" name="Google Shape;82;p15"/>
          <p:cNvSpPr/>
          <p:nvPr/>
        </p:nvSpPr>
        <p:spPr>
          <a:xfrm>
            <a:off x="7053400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H2</a:t>
            </a:r>
            <a:endParaRPr b="1"/>
          </a:p>
        </p:txBody>
      </p:sp>
      <p:sp>
        <p:nvSpPr>
          <p:cNvPr id="83" name="Google Shape;83;p15"/>
          <p:cNvSpPr/>
          <p:nvPr/>
        </p:nvSpPr>
        <p:spPr>
          <a:xfrm rot="-5400000">
            <a:off x="7213900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-5400000">
            <a:off x="7213900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276600" y="3648025"/>
            <a:ext cx="46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了</a:t>
            </a:r>
            <a:endParaRPr b="1" sz="1800"/>
          </a:p>
        </p:txBody>
      </p:sp>
      <p:sp>
        <p:nvSpPr>
          <p:cNvPr id="86" name="Google Shape;86;p15"/>
          <p:cNvSpPr txBox="1"/>
          <p:nvPr/>
        </p:nvSpPr>
        <p:spPr>
          <a:xfrm>
            <a:off x="7156000" y="915975"/>
            <a:ext cx="705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負面</a:t>
            </a:r>
            <a:endParaRPr b="1" sz="1800"/>
          </a:p>
        </p:txBody>
      </p:sp>
      <p:sp>
        <p:nvSpPr>
          <p:cNvPr id="87" name="Google Shape;87;p15"/>
          <p:cNvSpPr/>
          <p:nvPr/>
        </p:nvSpPr>
        <p:spPr>
          <a:xfrm>
            <a:off x="7964200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758125" y="3648025"/>
            <a:ext cx="46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餓</a:t>
            </a:r>
            <a:endParaRPr b="1" sz="1800"/>
          </a:p>
        </p:txBody>
      </p:sp>
      <p:sp>
        <p:nvSpPr>
          <p:cNvPr id="89" name="Google Shape;89;p15"/>
          <p:cNvSpPr txBox="1"/>
          <p:nvPr/>
        </p:nvSpPr>
        <p:spPr>
          <a:xfrm>
            <a:off x="4187750" y="4450100"/>
            <a:ext cx="2068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Many-to-one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2497975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H0</a:t>
            </a:r>
            <a:endParaRPr b="1"/>
          </a:p>
        </p:txBody>
      </p:sp>
      <p:sp>
        <p:nvSpPr>
          <p:cNvPr id="95" name="Google Shape;95;p16"/>
          <p:cNvSpPr/>
          <p:nvPr/>
        </p:nvSpPr>
        <p:spPr>
          <a:xfrm>
            <a:off x="4016450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H1</a:t>
            </a:r>
            <a:endParaRPr b="1"/>
          </a:p>
        </p:txBody>
      </p:sp>
      <p:sp>
        <p:nvSpPr>
          <p:cNvPr id="96" name="Google Shape;96;p16"/>
          <p:cNvSpPr/>
          <p:nvPr/>
        </p:nvSpPr>
        <p:spPr>
          <a:xfrm>
            <a:off x="5534925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H2</a:t>
            </a:r>
            <a:endParaRPr b="1"/>
          </a:p>
        </p:txBody>
      </p:sp>
      <p:sp>
        <p:nvSpPr>
          <p:cNvPr id="97" name="Google Shape;97;p16"/>
          <p:cNvSpPr/>
          <p:nvPr/>
        </p:nvSpPr>
        <p:spPr>
          <a:xfrm>
            <a:off x="1908175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408775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27250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 rot="-5400000">
            <a:off x="2658475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-5400000">
            <a:off x="4176950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5695425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rot="-5400000">
            <a:off x="2658475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5400000">
            <a:off x="4176950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-5400000">
            <a:off x="5695425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721175" y="3648025"/>
            <a:ext cx="46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我</a:t>
            </a:r>
            <a:endParaRPr b="1" sz="1800"/>
          </a:p>
        </p:txBody>
      </p:sp>
      <p:sp>
        <p:nvSpPr>
          <p:cNvPr id="107" name="Google Shape;107;p16"/>
          <p:cNvSpPr txBox="1"/>
          <p:nvPr/>
        </p:nvSpPr>
        <p:spPr>
          <a:xfrm>
            <a:off x="4119050" y="3648025"/>
            <a:ext cx="705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肚子</a:t>
            </a:r>
            <a:endParaRPr b="1" sz="1800"/>
          </a:p>
        </p:txBody>
      </p:sp>
      <p:sp>
        <p:nvSpPr>
          <p:cNvPr id="108" name="Google Shape;108;p16"/>
          <p:cNvSpPr txBox="1"/>
          <p:nvPr/>
        </p:nvSpPr>
        <p:spPr>
          <a:xfrm>
            <a:off x="5758125" y="3648025"/>
            <a:ext cx="46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餓</a:t>
            </a:r>
            <a:endParaRPr b="1" sz="1800"/>
          </a:p>
        </p:txBody>
      </p:sp>
      <p:sp>
        <p:nvSpPr>
          <p:cNvPr id="109" name="Google Shape;109;p16"/>
          <p:cNvSpPr/>
          <p:nvPr/>
        </p:nvSpPr>
        <p:spPr>
          <a:xfrm>
            <a:off x="6445725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2312913"/>
            <a:ext cx="1890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Initail_hidden_state</a:t>
            </a:r>
            <a:endParaRPr b="1"/>
          </a:p>
        </p:txBody>
      </p:sp>
      <p:sp>
        <p:nvSpPr>
          <p:cNvPr id="111" name="Google Shape;111;p16"/>
          <p:cNvSpPr/>
          <p:nvPr/>
        </p:nvSpPr>
        <p:spPr>
          <a:xfrm>
            <a:off x="7053400" y="203360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H2</a:t>
            </a:r>
            <a:endParaRPr b="1"/>
          </a:p>
        </p:txBody>
      </p:sp>
      <p:sp>
        <p:nvSpPr>
          <p:cNvPr id="112" name="Google Shape;112;p16"/>
          <p:cNvSpPr/>
          <p:nvPr/>
        </p:nvSpPr>
        <p:spPr>
          <a:xfrm rot="-5400000">
            <a:off x="7213900" y="31382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 rot="-5400000">
            <a:off x="7213900" y="16067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7276600" y="3648025"/>
            <a:ext cx="4644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了</a:t>
            </a:r>
            <a:endParaRPr b="1" sz="1800"/>
          </a:p>
        </p:txBody>
      </p:sp>
      <p:sp>
        <p:nvSpPr>
          <p:cNvPr id="115" name="Google Shape;115;p16"/>
          <p:cNvSpPr txBox="1"/>
          <p:nvPr/>
        </p:nvSpPr>
        <p:spPr>
          <a:xfrm>
            <a:off x="131200" y="124200"/>
            <a:ext cx="2686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Part of speech tagging</a:t>
            </a:r>
            <a:endParaRPr b="1" sz="1800"/>
          </a:p>
        </p:txBody>
      </p:sp>
      <p:sp>
        <p:nvSpPr>
          <p:cNvPr id="116" name="Google Shape;116;p16"/>
          <p:cNvSpPr txBox="1"/>
          <p:nvPr/>
        </p:nvSpPr>
        <p:spPr>
          <a:xfrm>
            <a:off x="2648750" y="781400"/>
            <a:ext cx="705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代詞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r</a:t>
            </a:r>
            <a:endParaRPr b="1" sz="1800"/>
          </a:p>
        </p:txBody>
      </p:sp>
      <p:sp>
        <p:nvSpPr>
          <p:cNvPr id="117" name="Google Shape;117;p16"/>
          <p:cNvSpPr txBox="1"/>
          <p:nvPr/>
        </p:nvSpPr>
        <p:spPr>
          <a:xfrm>
            <a:off x="4172150" y="781400"/>
            <a:ext cx="652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名詞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n</a:t>
            </a:r>
            <a:endParaRPr b="1" sz="1800"/>
          </a:p>
        </p:txBody>
      </p:sp>
      <p:sp>
        <p:nvSpPr>
          <p:cNvPr id="118" name="Google Shape;118;p16"/>
          <p:cNvSpPr txBox="1"/>
          <p:nvPr/>
        </p:nvSpPr>
        <p:spPr>
          <a:xfrm>
            <a:off x="5642450" y="781400"/>
            <a:ext cx="652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動詞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v</a:t>
            </a:r>
            <a:endParaRPr b="1"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7156000" y="781400"/>
            <a:ext cx="7056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助詞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u</a:t>
            </a:r>
            <a:endParaRPr b="1" sz="1800"/>
          </a:p>
        </p:txBody>
      </p:sp>
      <p:sp>
        <p:nvSpPr>
          <p:cNvPr id="120" name="Google Shape;120;p16"/>
          <p:cNvSpPr/>
          <p:nvPr/>
        </p:nvSpPr>
        <p:spPr>
          <a:xfrm>
            <a:off x="7964200" y="23724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4187750" y="4450100"/>
            <a:ext cx="2258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Many-to-Many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1336988" y="219925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H0</a:t>
            </a:r>
            <a:endParaRPr b="1"/>
          </a:p>
        </p:txBody>
      </p:sp>
      <p:sp>
        <p:nvSpPr>
          <p:cNvPr id="127" name="Google Shape;127;p17"/>
          <p:cNvSpPr/>
          <p:nvPr/>
        </p:nvSpPr>
        <p:spPr>
          <a:xfrm>
            <a:off x="2855463" y="219925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H1</a:t>
            </a:r>
            <a:endParaRPr b="1"/>
          </a:p>
        </p:txBody>
      </p:sp>
      <p:sp>
        <p:nvSpPr>
          <p:cNvPr id="128" name="Google Shape;128;p17"/>
          <p:cNvSpPr/>
          <p:nvPr/>
        </p:nvSpPr>
        <p:spPr>
          <a:xfrm>
            <a:off x="5967538" y="219925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Hn-1</a:t>
            </a:r>
            <a:endParaRPr b="1"/>
          </a:p>
        </p:txBody>
      </p:sp>
      <p:sp>
        <p:nvSpPr>
          <p:cNvPr id="129" name="Google Shape;129;p17"/>
          <p:cNvSpPr/>
          <p:nvPr/>
        </p:nvSpPr>
        <p:spPr>
          <a:xfrm>
            <a:off x="747188" y="25381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2247788" y="25381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3766263" y="25381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 rot="-5400000">
            <a:off x="1497488" y="17723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rot="-5400000">
            <a:off x="3015963" y="17723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 rot="-5400000">
            <a:off x="6128038" y="17723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-5400000">
            <a:off x="1497488" y="33038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-5400000">
            <a:off x="3015963" y="33038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rot="-5400000">
            <a:off x="6128038" y="33038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6878338" y="253810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486013" y="2199250"/>
            <a:ext cx="910800" cy="94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Hn</a:t>
            </a:r>
            <a:endParaRPr b="1"/>
          </a:p>
        </p:txBody>
      </p:sp>
      <p:sp>
        <p:nvSpPr>
          <p:cNvPr id="140" name="Google Shape;140;p17"/>
          <p:cNvSpPr/>
          <p:nvPr/>
        </p:nvSpPr>
        <p:spPr>
          <a:xfrm rot="-5400000">
            <a:off x="7646513" y="33038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 rot="-5400000">
            <a:off x="7646513" y="1772350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359863" y="2595025"/>
            <a:ext cx="589800" cy="26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4356063" y="2372500"/>
            <a:ext cx="1003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</a:t>
            </a:r>
            <a:r>
              <a:rPr b="1" lang="zh-TW" sz="1800"/>
              <a:t>...</a:t>
            </a:r>
            <a:endParaRPr b="1" sz="1800"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454" y="3790000"/>
            <a:ext cx="5143108" cy="5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463" y="1006925"/>
            <a:ext cx="5143100" cy="543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261650" y="181450"/>
            <a:ext cx="1738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Limitation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1446771" y="559208"/>
            <a:ext cx="1041600" cy="8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H0</a:t>
            </a:r>
            <a:endParaRPr b="1"/>
          </a:p>
        </p:txBody>
      </p:sp>
      <p:sp>
        <p:nvSpPr>
          <p:cNvPr id="152" name="Google Shape;152;p18"/>
          <p:cNvSpPr/>
          <p:nvPr/>
        </p:nvSpPr>
        <p:spPr>
          <a:xfrm>
            <a:off x="3183109" y="559208"/>
            <a:ext cx="1041600" cy="8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H1</a:t>
            </a:r>
            <a:endParaRPr b="1"/>
          </a:p>
        </p:txBody>
      </p:sp>
      <p:sp>
        <p:nvSpPr>
          <p:cNvPr id="153" name="Google Shape;153;p18"/>
          <p:cNvSpPr/>
          <p:nvPr/>
        </p:nvSpPr>
        <p:spPr>
          <a:xfrm>
            <a:off x="4919447" y="559208"/>
            <a:ext cx="1041600" cy="8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H2</a:t>
            </a:r>
            <a:endParaRPr b="1"/>
          </a:p>
        </p:txBody>
      </p:sp>
      <p:sp>
        <p:nvSpPr>
          <p:cNvPr id="154" name="Google Shape;154;p18"/>
          <p:cNvSpPr/>
          <p:nvPr/>
        </p:nvSpPr>
        <p:spPr>
          <a:xfrm>
            <a:off x="772350" y="880573"/>
            <a:ext cx="6744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2488248" y="880573"/>
            <a:ext cx="6744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224586" y="880573"/>
            <a:ext cx="6744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 rot="-5400000">
            <a:off x="1687871" y="128708"/>
            <a:ext cx="559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 rot="-5400000">
            <a:off x="3424209" y="128708"/>
            <a:ext cx="559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 rot="-5400000">
            <a:off x="5160547" y="128708"/>
            <a:ext cx="559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 rot="-5400000">
            <a:off x="1410371" y="1858400"/>
            <a:ext cx="1114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960924" y="880573"/>
            <a:ext cx="6744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6655785" y="559208"/>
            <a:ext cx="1041600" cy="8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H2</a:t>
            </a:r>
            <a:endParaRPr b="1"/>
          </a:p>
        </p:txBody>
      </p:sp>
      <p:sp>
        <p:nvSpPr>
          <p:cNvPr id="163" name="Google Shape;163;p18"/>
          <p:cNvSpPr/>
          <p:nvPr/>
        </p:nvSpPr>
        <p:spPr>
          <a:xfrm rot="-5400000">
            <a:off x="6896884" y="128708"/>
            <a:ext cx="559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7697261" y="880573"/>
            <a:ext cx="6744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rot="-5400000">
            <a:off x="3146709" y="1858400"/>
            <a:ext cx="1114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rot="-5400000">
            <a:off x="4883047" y="1858400"/>
            <a:ext cx="1114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 rot="-5400000">
            <a:off x="6666724" y="1858400"/>
            <a:ext cx="11142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446786" y="1840069"/>
            <a:ext cx="6249900" cy="333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E</a:t>
            </a:r>
            <a:r>
              <a:rPr b="1" lang="zh-TW" sz="1600"/>
              <a:t>mbedding layer</a:t>
            </a:r>
            <a:endParaRPr b="1" sz="1600"/>
          </a:p>
        </p:txBody>
      </p:sp>
      <p:sp>
        <p:nvSpPr>
          <p:cNvPr id="169" name="Google Shape;169;p18"/>
          <p:cNvSpPr txBox="1"/>
          <p:nvPr/>
        </p:nvSpPr>
        <p:spPr>
          <a:xfrm flipH="1">
            <a:off x="855750" y="2939150"/>
            <a:ext cx="786300" cy="167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子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餓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&lt;PAD&gt;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&lt;PAD&gt;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 flipH="1">
            <a:off x="1642050" y="2939150"/>
            <a:ext cx="405900" cy="167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已經快餓死了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245750" y="3611825"/>
            <a:ext cx="486300" cy="25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 flipH="1">
            <a:off x="2840225" y="2805575"/>
            <a:ext cx="854400" cy="22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&lt;PAD&gt;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肚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子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餓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了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已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死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701500" y="2867225"/>
            <a:ext cx="1907400" cy="2121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8"/>
          <p:cNvCxnSpPr/>
          <p:nvPr/>
        </p:nvCxnSpPr>
        <p:spPr>
          <a:xfrm>
            <a:off x="3703150" y="3723350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3703150" y="3951575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3703150" y="4179800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3703150" y="4376975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3703150" y="4574150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8"/>
          <p:cNvCxnSpPr/>
          <p:nvPr/>
        </p:nvCxnSpPr>
        <p:spPr>
          <a:xfrm>
            <a:off x="3703150" y="4802375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3703150" y="3495125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8"/>
          <p:cNvCxnSpPr/>
          <p:nvPr/>
        </p:nvCxnSpPr>
        <p:spPr>
          <a:xfrm>
            <a:off x="3703150" y="3266900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3703150" y="3069725"/>
            <a:ext cx="19041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3984400" y="2867225"/>
            <a:ext cx="0" cy="2121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4256425" y="2867225"/>
            <a:ext cx="0" cy="2121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8"/>
          <p:cNvCxnSpPr/>
          <p:nvPr/>
        </p:nvCxnSpPr>
        <p:spPr>
          <a:xfrm>
            <a:off x="4992125" y="2867225"/>
            <a:ext cx="0" cy="2121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5289250" y="2867225"/>
            <a:ext cx="0" cy="2121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8"/>
          <p:cNvSpPr txBox="1"/>
          <p:nvPr/>
        </p:nvSpPr>
        <p:spPr>
          <a:xfrm>
            <a:off x="4299625" y="3544325"/>
            <a:ext cx="674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188" name="Google Shape;188;p18"/>
          <p:cNvSpPr txBox="1"/>
          <p:nvPr/>
        </p:nvSpPr>
        <p:spPr>
          <a:xfrm>
            <a:off x="5727825" y="3537325"/>
            <a:ext cx="33615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Sequence_vocab_length：10</a:t>
            </a:r>
            <a:endParaRPr b="1" sz="1800"/>
          </a:p>
        </p:txBody>
      </p:sp>
      <p:sp>
        <p:nvSpPr>
          <p:cNvPr id="189" name="Google Shape;189;p18"/>
          <p:cNvSpPr txBox="1"/>
          <p:nvPr/>
        </p:nvSpPr>
        <p:spPr>
          <a:xfrm>
            <a:off x="3101500" y="2441663"/>
            <a:ext cx="3107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Embedding_layer_size</a:t>
            </a:r>
            <a:r>
              <a:rPr b="1" lang="zh-TW" sz="1800"/>
              <a:t>：n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1215947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</a:t>
            </a:r>
            <a:r>
              <a:rPr b="1" lang="zh-TW"/>
              <a:t>0</a:t>
            </a:r>
            <a:endParaRPr b="1"/>
          </a:p>
        </p:txBody>
      </p:sp>
      <p:sp>
        <p:nvSpPr>
          <p:cNvPr id="195" name="Google Shape;195;p19"/>
          <p:cNvSpPr/>
          <p:nvPr/>
        </p:nvSpPr>
        <p:spPr>
          <a:xfrm>
            <a:off x="2780019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</a:t>
            </a:r>
            <a:r>
              <a:rPr b="1" lang="zh-TW"/>
              <a:t>1</a:t>
            </a:r>
            <a:endParaRPr b="1"/>
          </a:p>
        </p:txBody>
      </p:sp>
      <p:sp>
        <p:nvSpPr>
          <p:cNvPr id="196" name="Google Shape;196;p19"/>
          <p:cNvSpPr/>
          <p:nvPr/>
        </p:nvSpPr>
        <p:spPr>
          <a:xfrm>
            <a:off x="5985542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</a:t>
            </a:r>
            <a:r>
              <a:rPr b="1" lang="zh-TW"/>
              <a:t>n-1</a:t>
            </a:r>
            <a:endParaRPr b="1"/>
          </a:p>
        </p:txBody>
      </p:sp>
      <p:sp>
        <p:nvSpPr>
          <p:cNvPr id="197" name="Google Shape;197;p19"/>
          <p:cNvSpPr/>
          <p:nvPr/>
        </p:nvSpPr>
        <p:spPr>
          <a:xfrm>
            <a:off x="608437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154097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3718168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 rot="-5400000">
            <a:off x="1469858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-5400000">
            <a:off x="3033930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-5400000">
            <a:off x="6239453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6923691" y="3518149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7549613" y="3271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</a:t>
            </a:r>
            <a:r>
              <a:rPr b="1" lang="zh-TW"/>
              <a:t>n</a:t>
            </a:r>
            <a:endParaRPr b="1"/>
          </a:p>
        </p:txBody>
      </p:sp>
      <p:sp>
        <p:nvSpPr>
          <p:cNvPr id="205" name="Google Shape;205;p19"/>
          <p:cNvSpPr/>
          <p:nvPr/>
        </p:nvSpPr>
        <p:spPr>
          <a:xfrm rot="-5400000">
            <a:off x="7803524" y="403702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 rot="-5400000">
            <a:off x="7803524" y="2920004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5359620" y="3559668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4325678" y="3397366"/>
            <a:ext cx="1033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209" name="Google Shape;209;p19"/>
          <p:cNvSpPr txBox="1"/>
          <p:nvPr/>
        </p:nvSpPr>
        <p:spPr>
          <a:xfrm>
            <a:off x="82350" y="88325"/>
            <a:ext cx="1466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seq2seq</a:t>
            </a:r>
            <a:endParaRPr b="1" sz="2400"/>
          </a:p>
        </p:txBody>
      </p:sp>
      <p:sp>
        <p:nvSpPr>
          <p:cNvPr id="210" name="Google Shape;210;p19"/>
          <p:cNvSpPr/>
          <p:nvPr/>
        </p:nvSpPr>
        <p:spPr>
          <a:xfrm>
            <a:off x="7501776" y="2297501"/>
            <a:ext cx="1033800" cy="5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sp>
        <p:nvSpPr>
          <p:cNvPr id="211" name="Google Shape;211;p19"/>
          <p:cNvSpPr txBox="1"/>
          <p:nvPr/>
        </p:nvSpPr>
        <p:spPr>
          <a:xfrm>
            <a:off x="5247300" y="2758325"/>
            <a:ext cx="17904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context vector</a:t>
            </a:r>
            <a:endParaRPr b="1" sz="1800"/>
          </a:p>
        </p:txBody>
      </p:sp>
      <p:sp>
        <p:nvSpPr>
          <p:cNvPr id="212" name="Google Shape;212;p19"/>
          <p:cNvSpPr txBox="1"/>
          <p:nvPr/>
        </p:nvSpPr>
        <p:spPr>
          <a:xfrm>
            <a:off x="1417825" y="4450100"/>
            <a:ext cx="496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S0</a:t>
            </a:r>
            <a:endParaRPr b="1" sz="1800"/>
          </a:p>
        </p:txBody>
      </p:sp>
      <p:sp>
        <p:nvSpPr>
          <p:cNvPr id="213" name="Google Shape;213;p19"/>
          <p:cNvSpPr txBox="1"/>
          <p:nvPr/>
        </p:nvSpPr>
        <p:spPr>
          <a:xfrm>
            <a:off x="3000675" y="4450100"/>
            <a:ext cx="496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S1</a:t>
            </a:r>
            <a:endParaRPr b="1" sz="1800"/>
          </a:p>
        </p:txBody>
      </p:sp>
      <p:sp>
        <p:nvSpPr>
          <p:cNvPr id="214" name="Google Shape;214;p19"/>
          <p:cNvSpPr txBox="1"/>
          <p:nvPr/>
        </p:nvSpPr>
        <p:spPr>
          <a:xfrm>
            <a:off x="6095800" y="4450100"/>
            <a:ext cx="71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</a:t>
            </a:r>
            <a:r>
              <a:rPr b="1" lang="zh-TW" sz="1800"/>
              <a:t>n-1</a:t>
            </a:r>
            <a:endParaRPr b="1" sz="1800"/>
          </a:p>
        </p:txBody>
      </p:sp>
      <p:sp>
        <p:nvSpPr>
          <p:cNvPr id="215" name="Google Shape;215;p19"/>
          <p:cNvSpPr txBox="1"/>
          <p:nvPr/>
        </p:nvSpPr>
        <p:spPr>
          <a:xfrm>
            <a:off x="7770275" y="4450100"/>
            <a:ext cx="496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Sn</a:t>
            </a:r>
            <a:endParaRPr b="1" sz="1800"/>
          </a:p>
        </p:txBody>
      </p:sp>
      <p:sp>
        <p:nvSpPr>
          <p:cNvPr id="216" name="Google Shape;216;p19"/>
          <p:cNvSpPr/>
          <p:nvPr/>
        </p:nvSpPr>
        <p:spPr>
          <a:xfrm>
            <a:off x="1397225" y="4506950"/>
            <a:ext cx="6890700" cy="37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Source_sequence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17" name="Google Shape;217;p19"/>
          <p:cNvSpPr/>
          <p:nvPr/>
        </p:nvSpPr>
        <p:spPr>
          <a:xfrm flipH="1">
            <a:off x="7319975" y="1324600"/>
            <a:ext cx="789300" cy="972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6381875" y="1085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D0</a:t>
            </a:r>
            <a:endParaRPr b="1"/>
          </a:p>
        </p:txBody>
      </p:sp>
      <p:sp>
        <p:nvSpPr>
          <p:cNvPr id="219" name="Google Shape;219;p19"/>
          <p:cNvSpPr/>
          <p:nvPr/>
        </p:nvSpPr>
        <p:spPr>
          <a:xfrm rot="10800000">
            <a:off x="5772007" y="1332043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4831525" y="1085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D1</a:t>
            </a:r>
            <a:endParaRPr b="1"/>
          </a:p>
        </p:txBody>
      </p:sp>
      <p:sp>
        <p:nvSpPr>
          <p:cNvPr id="221" name="Google Shape;221;p19"/>
          <p:cNvSpPr/>
          <p:nvPr/>
        </p:nvSpPr>
        <p:spPr>
          <a:xfrm rot="10800000">
            <a:off x="4221657" y="1332043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3185491" y="1271741"/>
            <a:ext cx="1033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223" name="Google Shape;223;p19"/>
          <p:cNvSpPr/>
          <p:nvPr/>
        </p:nvSpPr>
        <p:spPr>
          <a:xfrm rot="10800000">
            <a:off x="2671307" y="1332043"/>
            <a:ext cx="607500" cy="19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1730825" y="1085004"/>
            <a:ext cx="938100" cy="68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Dk</a:t>
            </a:r>
            <a:endParaRPr b="1"/>
          </a:p>
        </p:txBody>
      </p:sp>
      <p:sp>
        <p:nvSpPr>
          <p:cNvPr id="225" name="Google Shape;225;p19"/>
          <p:cNvSpPr/>
          <p:nvPr/>
        </p:nvSpPr>
        <p:spPr>
          <a:xfrm rot="-5400000">
            <a:off x="6635846" y="7340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 rot="-5400000">
            <a:off x="5085496" y="7340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 rot="-5400000">
            <a:off x="2047646" y="7340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6635288" y="248375"/>
            <a:ext cx="496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T0</a:t>
            </a:r>
            <a:endParaRPr b="1" sz="1800"/>
          </a:p>
        </p:txBody>
      </p:sp>
      <p:sp>
        <p:nvSpPr>
          <p:cNvPr id="229" name="Google Shape;229;p19"/>
          <p:cNvSpPr txBox="1"/>
          <p:nvPr/>
        </p:nvSpPr>
        <p:spPr>
          <a:xfrm>
            <a:off x="2014338" y="248375"/>
            <a:ext cx="496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Tk</a:t>
            </a:r>
            <a:endParaRPr b="1" sz="1800"/>
          </a:p>
        </p:txBody>
      </p:sp>
      <p:sp>
        <p:nvSpPr>
          <p:cNvPr id="230" name="Google Shape;230;p19"/>
          <p:cNvSpPr txBox="1"/>
          <p:nvPr/>
        </p:nvSpPr>
        <p:spPr>
          <a:xfrm>
            <a:off x="5052188" y="248375"/>
            <a:ext cx="4968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T1</a:t>
            </a:r>
            <a:endParaRPr b="1" sz="1800"/>
          </a:p>
        </p:txBody>
      </p:sp>
      <p:sp>
        <p:nvSpPr>
          <p:cNvPr id="231" name="Google Shape;231;p19"/>
          <p:cNvSpPr/>
          <p:nvPr/>
        </p:nvSpPr>
        <p:spPr>
          <a:xfrm>
            <a:off x="1989813" y="262550"/>
            <a:ext cx="5071200" cy="37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        </a:t>
            </a:r>
            <a:r>
              <a:rPr b="1" lang="zh-TW" sz="1800">
                <a:solidFill>
                  <a:srgbClr val="FF9900"/>
                </a:solidFill>
              </a:rPr>
              <a:t>Target_sequence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350825" y="1771700"/>
            <a:ext cx="13356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0000"/>
                </a:solidFill>
              </a:rPr>
              <a:t>Initial_state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233" name="Google Shape;233;p19"/>
          <p:cNvCxnSpPr>
            <a:stCxn id="210" idx="1"/>
          </p:cNvCxnSpPr>
          <p:nvPr/>
        </p:nvCxnSpPr>
        <p:spPr>
          <a:xfrm flipH="1">
            <a:off x="6923676" y="2569151"/>
            <a:ext cx="578100" cy="421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" name="Google Shape;234;p19"/>
          <p:cNvSpPr/>
          <p:nvPr/>
        </p:nvSpPr>
        <p:spPr>
          <a:xfrm rot="-5400000">
            <a:off x="6635821" y="18509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-5400000">
            <a:off x="5085471" y="1843575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rot="-5400000">
            <a:off x="2047646" y="1850900"/>
            <a:ext cx="430200" cy="27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527800" y="3156450"/>
            <a:ext cx="8434500" cy="193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743500" y="2653863"/>
            <a:ext cx="1335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200">
                <a:solidFill>
                  <a:srgbClr val="FF0000"/>
                </a:solidFill>
              </a:rPr>
              <a:t>Encoder</a:t>
            </a:r>
            <a:endParaRPr b="1" i="1" sz="2200">
              <a:solidFill>
                <a:srgbClr val="FF0000"/>
              </a:solidFill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1446125" y="134550"/>
            <a:ext cx="5904600" cy="216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7501800" y="359500"/>
            <a:ext cx="1335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200">
                <a:solidFill>
                  <a:srgbClr val="FF0000"/>
                </a:solidFill>
              </a:rPr>
              <a:t>De</a:t>
            </a:r>
            <a:r>
              <a:rPr b="1" i="1" lang="zh-TW" sz="2200">
                <a:solidFill>
                  <a:srgbClr val="FF0000"/>
                </a:solidFill>
              </a:rPr>
              <a:t>coder</a:t>
            </a:r>
            <a:endParaRPr b="1" i="1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/>
        </p:nvSpPr>
        <p:spPr>
          <a:xfrm>
            <a:off x="175925" y="155225"/>
            <a:ext cx="22665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Decoder Input</a:t>
            </a:r>
            <a:endParaRPr b="1" sz="2400"/>
          </a:p>
        </p:txBody>
      </p:sp>
      <p:sp>
        <p:nvSpPr>
          <p:cNvPr id="246" name="Google Shape;246;p20"/>
          <p:cNvSpPr txBox="1"/>
          <p:nvPr/>
        </p:nvSpPr>
        <p:spPr>
          <a:xfrm>
            <a:off x="2034750" y="1048538"/>
            <a:ext cx="171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床前明月光</a:t>
            </a:r>
            <a:endParaRPr sz="1800"/>
          </a:p>
        </p:txBody>
      </p:sp>
      <p:sp>
        <p:nvSpPr>
          <p:cNvPr id="247" name="Google Shape;247;p20"/>
          <p:cNvSpPr txBox="1"/>
          <p:nvPr/>
        </p:nvSpPr>
        <p:spPr>
          <a:xfrm>
            <a:off x="4394951" y="1068816"/>
            <a:ext cx="171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看我吃便當</a:t>
            </a:r>
            <a:endParaRPr sz="1800"/>
          </a:p>
        </p:txBody>
      </p:sp>
      <p:sp>
        <p:nvSpPr>
          <p:cNvPr id="248" name="Google Shape;248;p20"/>
          <p:cNvSpPr/>
          <p:nvPr/>
        </p:nvSpPr>
        <p:spPr>
          <a:xfrm>
            <a:off x="3697957" y="1160336"/>
            <a:ext cx="696900" cy="19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034750" y="1553889"/>
            <a:ext cx="17148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舉頭望明月</a:t>
            </a:r>
            <a:endParaRPr sz="1800"/>
          </a:p>
        </p:txBody>
      </p:sp>
      <p:sp>
        <p:nvSpPr>
          <p:cNvPr id="250" name="Google Shape;250;p20"/>
          <p:cNvSpPr/>
          <p:nvPr/>
        </p:nvSpPr>
        <p:spPr>
          <a:xfrm>
            <a:off x="3697956" y="1665687"/>
            <a:ext cx="696900" cy="19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4394951" y="1574167"/>
            <a:ext cx="1950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低頭吃便當啦</a:t>
            </a:r>
            <a:endParaRPr sz="1800"/>
          </a:p>
        </p:txBody>
      </p:sp>
      <p:sp>
        <p:nvSpPr>
          <p:cNvPr id="252" name="Google Shape;252;p20"/>
          <p:cNvSpPr txBox="1"/>
          <p:nvPr/>
        </p:nvSpPr>
        <p:spPr>
          <a:xfrm>
            <a:off x="2360452" y="662350"/>
            <a:ext cx="1470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Source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4591717" y="682628"/>
            <a:ext cx="1086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Target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2086324" y="703004"/>
            <a:ext cx="1547100" cy="126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2698860" y="1970444"/>
            <a:ext cx="322200" cy="50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2597394" y="2478716"/>
            <a:ext cx="525000" cy="22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床前明月光舉頭望</a:t>
            </a:r>
            <a:endParaRPr sz="1800"/>
          </a:p>
        </p:txBody>
      </p:sp>
      <p:sp>
        <p:nvSpPr>
          <p:cNvPr id="257" name="Google Shape;257;p20"/>
          <p:cNvSpPr/>
          <p:nvPr/>
        </p:nvSpPr>
        <p:spPr>
          <a:xfrm>
            <a:off x="4394950" y="723275"/>
            <a:ext cx="1617900" cy="1267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5269001" y="1990722"/>
            <a:ext cx="322200" cy="50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 txBox="1"/>
          <p:nvPr/>
        </p:nvSpPr>
        <p:spPr>
          <a:xfrm>
            <a:off x="3510405" y="2475771"/>
            <a:ext cx="45096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&lt;SOS&gt;</a:t>
            </a:r>
            <a:r>
              <a:rPr lang="zh-TW" sz="1800"/>
              <a:t>看我吃便當&lt;EOS&gt;&lt;PAD&gt;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&lt;SOS&gt;低頭吃便當    啦    &lt;EOS&gt;</a:t>
            </a:r>
            <a:endParaRPr sz="1800"/>
          </a:p>
        </p:txBody>
      </p:sp>
      <p:sp>
        <p:nvSpPr>
          <p:cNvPr id="260" name="Google Shape;260;p20"/>
          <p:cNvSpPr txBox="1"/>
          <p:nvPr/>
        </p:nvSpPr>
        <p:spPr>
          <a:xfrm>
            <a:off x="3805648" y="3304610"/>
            <a:ext cx="39192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&lt;SOS&gt;：Start Of Sentence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&lt;EOS&gt;：End Of Sentence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&lt;PAD&gt;：Padding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&lt;UNK&gt;：Unknow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/>
          <p:nvPr/>
        </p:nvSpPr>
        <p:spPr>
          <a:xfrm rot="-5400000">
            <a:off x="2984619" y="2941588"/>
            <a:ext cx="6798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6351542" y="2100733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D0</a:t>
            </a:r>
            <a:endParaRPr b="1"/>
          </a:p>
        </p:txBody>
      </p:sp>
      <p:sp>
        <p:nvSpPr>
          <p:cNvPr id="267" name="Google Shape;267;p21"/>
          <p:cNvSpPr/>
          <p:nvPr/>
        </p:nvSpPr>
        <p:spPr>
          <a:xfrm rot="10800000">
            <a:off x="5789860" y="2333801"/>
            <a:ext cx="5595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4923145" y="2100733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D1</a:t>
            </a:r>
            <a:endParaRPr b="1"/>
          </a:p>
        </p:txBody>
      </p:sp>
      <p:sp>
        <p:nvSpPr>
          <p:cNvPr id="269" name="Google Shape;269;p21"/>
          <p:cNvSpPr/>
          <p:nvPr/>
        </p:nvSpPr>
        <p:spPr>
          <a:xfrm rot="10800000">
            <a:off x="4361463" y="2333801"/>
            <a:ext cx="5595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3603214" y="2276971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…...</a:t>
            </a:r>
            <a:endParaRPr b="1" sz="1800"/>
          </a:p>
        </p:txBody>
      </p:sp>
      <p:sp>
        <p:nvSpPr>
          <p:cNvPr id="271" name="Google Shape;271;p21"/>
          <p:cNvSpPr/>
          <p:nvPr/>
        </p:nvSpPr>
        <p:spPr>
          <a:xfrm rot="10800000">
            <a:off x="2234026" y="2333801"/>
            <a:ext cx="6552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1366725" y="2100738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Dk</a:t>
            </a:r>
            <a:endParaRPr b="1"/>
          </a:p>
        </p:txBody>
      </p:sp>
      <p:sp>
        <p:nvSpPr>
          <p:cNvPr id="273" name="Google Shape;273;p21"/>
          <p:cNvSpPr/>
          <p:nvPr/>
        </p:nvSpPr>
        <p:spPr>
          <a:xfrm rot="-5400000">
            <a:off x="6580955" y="1772679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-5400000">
            <a:off x="5152557" y="1772679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-5400000">
            <a:off x="1590287" y="1751229"/>
            <a:ext cx="4056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6585020" y="131181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看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5126449" y="131181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我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278" name="Google Shape;278;p21"/>
          <p:cNvSpPr/>
          <p:nvPr/>
        </p:nvSpPr>
        <p:spPr>
          <a:xfrm rot="-5400000">
            <a:off x="1453194" y="2941588"/>
            <a:ext cx="6798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"/>
          <p:cNvSpPr txBox="1"/>
          <p:nvPr/>
        </p:nvSpPr>
        <p:spPr>
          <a:xfrm>
            <a:off x="115450" y="29975"/>
            <a:ext cx="3641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Decoder Input method1</a:t>
            </a:r>
            <a:endParaRPr b="1" sz="2400"/>
          </a:p>
        </p:txBody>
      </p:sp>
      <p:sp>
        <p:nvSpPr>
          <p:cNvPr id="280" name="Google Shape;280;p21"/>
          <p:cNvSpPr/>
          <p:nvPr/>
        </p:nvSpPr>
        <p:spPr>
          <a:xfrm rot="-5400000">
            <a:off x="5015250" y="2963038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"/>
          <p:cNvSpPr/>
          <p:nvPr/>
        </p:nvSpPr>
        <p:spPr>
          <a:xfrm rot="-5400000">
            <a:off x="6443650" y="2963038"/>
            <a:ext cx="6798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"/>
          <p:cNvSpPr/>
          <p:nvPr/>
        </p:nvSpPr>
        <p:spPr>
          <a:xfrm flipH="1">
            <a:off x="7217750" y="2276813"/>
            <a:ext cx="559500" cy="869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2892525" y="2100863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Dk</a:t>
            </a:r>
            <a:endParaRPr b="1"/>
          </a:p>
        </p:txBody>
      </p:sp>
      <p:sp>
        <p:nvSpPr>
          <p:cNvPr id="284" name="Google Shape;284;p21"/>
          <p:cNvSpPr txBox="1"/>
          <p:nvPr/>
        </p:nvSpPr>
        <p:spPr>
          <a:xfrm>
            <a:off x="6381925" y="3531688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&lt;SOS&gt;</a:t>
            </a:r>
            <a:endParaRPr b="1" sz="1600"/>
          </a:p>
        </p:txBody>
      </p:sp>
      <p:cxnSp>
        <p:nvCxnSpPr>
          <p:cNvPr id="285" name="Google Shape;285;p21"/>
          <p:cNvCxnSpPr>
            <a:stCxn id="273" idx="0"/>
            <a:endCxn id="280" idx="1"/>
          </p:cNvCxnSpPr>
          <p:nvPr/>
        </p:nvCxnSpPr>
        <p:spPr>
          <a:xfrm flipH="1">
            <a:off x="5355005" y="1820379"/>
            <a:ext cx="1303500" cy="1607700"/>
          </a:xfrm>
          <a:prstGeom prst="bentConnector4">
            <a:avLst>
              <a:gd fmla="val 45190" name="adj1"/>
              <a:gd fmla="val 114818" name="adj2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86" name="Google Shape;286;p21"/>
          <p:cNvCxnSpPr/>
          <p:nvPr/>
        </p:nvCxnSpPr>
        <p:spPr>
          <a:xfrm flipH="1">
            <a:off x="1792080" y="1820379"/>
            <a:ext cx="1303500" cy="1607700"/>
          </a:xfrm>
          <a:prstGeom prst="bentConnector4">
            <a:avLst>
              <a:gd fmla="val 45190" name="adj1"/>
              <a:gd fmla="val 114818" name="adj2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87" name="Google Shape;287;p21"/>
          <p:cNvSpPr/>
          <p:nvPr/>
        </p:nvSpPr>
        <p:spPr>
          <a:xfrm rot="-5400000">
            <a:off x="3121732" y="1772679"/>
            <a:ext cx="405600" cy="25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1366725" y="1311825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9900"/>
                </a:solidFill>
              </a:rPr>
              <a:t>&lt;PAD&gt;</a:t>
            </a:r>
            <a:endParaRPr b="1" sz="1600">
              <a:solidFill>
                <a:srgbClr val="FF9900"/>
              </a:solidFill>
            </a:endParaRPr>
          </a:p>
        </p:txBody>
      </p:sp>
      <p:cxnSp>
        <p:nvCxnSpPr>
          <p:cNvPr id="289" name="Google Shape;289;p21"/>
          <p:cNvCxnSpPr/>
          <p:nvPr/>
        </p:nvCxnSpPr>
        <p:spPr>
          <a:xfrm flipH="1">
            <a:off x="3968067" y="1820379"/>
            <a:ext cx="1303500" cy="1607700"/>
          </a:xfrm>
          <a:prstGeom prst="bentConnector4">
            <a:avLst>
              <a:gd fmla="val 45190" name="adj1"/>
              <a:gd fmla="val 114818" name="adj2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90" name="Google Shape;290;p21"/>
          <p:cNvSpPr txBox="1"/>
          <p:nvPr/>
        </p:nvSpPr>
        <p:spPr>
          <a:xfrm>
            <a:off x="2395750" y="4173525"/>
            <a:ext cx="26013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9900"/>
                </a:solidFill>
              </a:rPr>
              <a:t>Source_1</a:t>
            </a:r>
            <a:r>
              <a:rPr lang="zh-TW" sz="1800">
                <a:solidFill>
                  <a:srgbClr val="FF9900"/>
                </a:solidFill>
              </a:rPr>
              <a:t>：舉頭望明月</a:t>
            </a:r>
            <a:endParaRPr sz="1800">
              <a:solidFill>
                <a:srgbClr val="FF99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Source_2：床前明月光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4997050" y="4401025"/>
            <a:ext cx="14835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6480667" y="4224933"/>
            <a:ext cx="864000" cy="64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RNN</a:t>
            </a:r>
            <a:endParaRPr b="1"/>
          </a:p>
        </p:txBody>
      </p:sp>
      <p:sp>
        <p:nvSpPr>
          <p:cNvPr id="293" name="Google Shape;293;p21"/>
          <p:cNvSpPr/>
          <p:nvPr/>
        </p:nvSpPr>
        <p:spPr>
          <a:xfrm flipH="1" rot="5400000">
            <a:off x="7159850" y="3879399"/>
            <a:ext cx="921300" cy="551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1"/>
          <p:cNvSpPr/>
          <p:nvPr/>
        </p:nvSpPr>
        <p:spPr>
          <a:xfrm>
            <a:off x="7239076" y="3146226"/>
            <a:ext cx="1033800" cy="54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</a:t>
            </a:r>
            <a:endParaRPr b="1"/>
          </a:p>
        </p:txBody>
      </p:sp>
      <p:sp>
        <p:nvSpPr>
          <p:cNvPr id="295" name="Google Shape;295;p21"/>
          <p:cNvSpPr txBox="1"/>
          <p:nvPr/>
        </p:nvSpPr>
        <p:spPr>
          <a:xfrm>
            <a:off x="115450" y="1311825"/>
            <a:ext cx="1303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9900"/>
                </a:solidFill>
              </a:rPr>
              <a:t>Target_1：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6585020" y="90971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低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297" name="Google Shape;297;p21"/>
          <p:cNvSpPr txBox="1"/>
          <p:nvPr/>
        </p:nvSpPr>
        <p:spPr>
          <a:xfrm>
            <a:off x="5126449" y="90971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頭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1366725" y="909725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0000FF"/>
                </a:solidFill>
              </a:rPr>
              <a:t>&lt;EOS&gt;</a:t>
            </a:r>
            <a:endParaRPr b="1" sz="1600">
              <a:solidFill>
                <a:srgbClr val="0000FF"/>
              </a:solidFill>
            </a:endParaRPr>
          </a:p>
        </p:txBody>
      </p:sp>
      <p:sp>
        <p:nvSpPr>
          <p:cNvPr id="299" name="Google Shape;299;p21"/>
          <p:cNvSpPr txBox="1"/>
          <p:nvPr/>
        </p:nvSpPr>
        <p:spPr>
          <a:xfrm>
            <a:off x="3095649" y="909713"/>
            <a:ext cx="457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啦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115450" y="909725"/>
            <a:ext cx="13035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Target_2：</a:t>
            </a:r>
            <a:endParaRPr sz="1800"/>
          </a:p>
        </p:txBody>
      </p:sp>
      <p:sp>
        <p:nvSpPr>
          <p:cNvPr id="301" name="Google Shape;301;p21"/>
          <p:cNvSpPr/>
          <p:nvPr/>
        </p:nvSpPr>
        <p:spPr>
          <a:xfrm>
            <a:off x="5230100" y="4224925"/>
            <a:ext cx="864000" cy="6474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Embed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2892525" y="1290200"/>
            <a:ext cx="864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9900"/>
                </a:solidFill>
              </a:rPr>
              <a:t>&lt;EOS&gt;</a:t>
            </a:r>
            <a:endParaRPr b="1" sz="1600">
              <a:solidFill>
                <a:srgbClr val="FF9900"/>
              </a:solidFill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3603214" y="1365046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</a:rPr>
              <a:t>…...</a:t>
            </a:r>
            <a:endParaRPr b="1" sz="1800">
              <a:solidFill>
                <a:srgbClr val="FF9900"/>
              </a:solidFill>
            </a:endParaRPr>
          </a:p>
        </p:txBody>
      </p:sp>
      <p:sp>
        <p:nvSpPr>
          <p:cNvPr id="304" name="Google Shape;304;p21"/>
          <p:cNvSpPr txBox="1"/>
          <p:nvPr/>
        </p:nvSpPr>
        <p:spPr>
          <a:xfrm>
            <a:off x="3603214" y="1017946"/>
            <a:ext cx="9525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FF"/>
                </a:solidFill>
              </a:rPr>
              <a:t>…...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