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6064b9a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6064b9a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6064b9a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6064b9a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e6064b9a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e6064b9a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e6064b9a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e6064b9a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34f87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34f87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6064b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6064b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e6064b9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e6064b9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6064b9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6064b9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6064b9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6064b9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e6064b9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e6064b9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6064b9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6064b9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6064b9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6064b9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6064b9a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6064b9a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0" Type="http://schemas.openxmlformats.org/officeDocument/2006/relationships/image" Target="../media/image22.png"/><Relationship Id="rId9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www.linkedin.com/pulse/deep-learning-sequences-rnn-lstm-manish-tripathi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developer.nvidia.com/discover/ls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01550" y="2062950"/>
            <a:ext cx="59409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BackPropagation Through Time (BPTT)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7301250" y="4691875"/>
            <a:ext cx="1842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Kang Wen-Wei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79125" y="73750"/>
            <a:ext cx="2091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BPTT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(Chain rule)</a:t>
            </a:r>
            <a:endParaRPr b="1" sz="2400"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88" y="2305075"/>
            <a:ext cx="2800350" cy="5143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826" y="288700"/>
            <a:ext cx="4468349" cy="371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2"/>
          <p:cNvSpPr/>
          <p:nvPr/>
        </p:nvSpPr>
        <p:spPr>
          <a:xfrm rot="1655086">
            <a:off x="5600063" y="740419"/>
            <a:ext cx="248780" cy="37169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 rot="8600247">
            <a:off x="7449735" y="775722"/>
            <a:ext cx="248702" cy="37176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0663" y="1192200"/>
            <a:ext cx="5572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5312750" y="1192175"/>
            <a:ext cx="463500" cy="610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257100" y="1262850"/>
            <a:ext cx="995700" cy="452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849250" y="1192163"/>
            <a:ext cx="463500" cy="61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719950" y="1256675"/>
            <a:ext cx="392700" cy="45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rot="8097069">
            <a:off x="5111986" y="1868049"/>
            <a:ext cx="248831" cy="371655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 rot="2576857">
            <a:off x="6547014" y="1853421"/>
            <a:ext cx="248778" cy="37146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900" y="2984450"/>
            <a:ext cx="5695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8900" y="3605300"/>
            <a:ext cx="61341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0675" y="4283300"/>
            <a:ext cx="545690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2170550" y="1435700"/>
            <a:ext cx="463500" cy="3204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542625" y="2177900"/>
            <a:ext cx="1503600" cy="1427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Prepare for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computing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	and</a:t>
            </a:r>
            <a:endParaRPr b="1" sz="18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150" y="2948375"/>
            <a:ext cx="457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88050" y="2967425"/>
            <a:ext cx="3905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79125" y="73750"/>
            <a:ext cx="1967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BPTT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(Chain rule)</a:t>
            </a:r>
            <a:endParaRPr b="1" sz="2400"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898200"/>
            <a:ext cx="59245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295975"/>
            <a:ext cx="877252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6692225" y="357875"/>
            <a:ext cx="1503600" cy="1427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Prepare for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computing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	and</a:t>
            </a:r>
            <a:endParaRPr b="1" sz="18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750" y="1128350"/>
            <a:ext cx="457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7650" y="1147400"/>
            <a:ext cx="3905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3560875" y="993800"/>
            <a:ext cx="2363700" cy="802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3187825" y="648500"/>
            <a:ext cx="3278400" cy="345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State c  will influence next timestep</a:t>
            </a:r>
            <a:endParaRPr b="1" i="1"/>
          </a:p>
        </p:txBody>
      </p:sp>
      <p:sp>
        <p:nvSpPr>
          <p:cNvPr id="199" name="Google Shape;199;p23"/>
          <p:cNvSpPr txBox="1"/>
          <p:nvPr/>
        </p:nvSpPr>
        <p:spPr>
          <a:xfrm>
            <a:off x="2819975" y="3516600"/>
            <a:ext cx="5308200" cy="1245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Output y </a:t>
            </a:r>
            <a:r>
              <a:rPr b="1" i="1" lang="zh-TW"/>
              <a:t>will influence next timestep </a:t>
            </a:r>
            <a:endParaRPr b="1"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from </a:t>
            </a:r>
            <a:endParaRPr b="1"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00"/>
                </a:solidFill>
              </a:rPr>
              <a:t>activation input</a:t>
            </a:r>
            <a:endParaRPr b="1" i="1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to </a:t>
            </a:r>
            <a:endParaRPr b="1"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0000"/>
                </a:solidFill>
              </a:rPr>
              <a:t>output gate !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75" y="2898188"/>
            <a:ext cx="36861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375" y="3629213"/>
            <a:ext cx="3667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500" y="478675"/>
            <a:ext cx="675322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7800" y="4322138"/>
            <a:ext cx="36957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79125" y="73750"/>
            <a:ext cx="1967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BPTT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(Chain rule)</a:t>
            </a:r>
            <a:endParaRPr b="1" sz="2400"/>
          </a:p>
        </p:txBody>
      </p:sp>
      <p:sp>
        <p:nvSpPr>
          <p:cNvPr id="209" name="Google Shape;209;p24"/>
          <p:cNvSpPr txBox="1"/>
          <p:nvPr/>
        </p:nvSpPr>
        <p:spPr>
          <a:xfrm>
            <a:off x="867700" y="1309200"/>
            <a:ext cx="2125200" cy="718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Suppose there’re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two timesteps</a:t>
            </a:r>
            <a:endParaRPr b="1" sz="1800"/>
          </a:p>
        </p:txBody>
      </p:sp>
      <p:sp>
        <p:nvSpPr>
          <p:cNvPr id="210" name="Google Shape;210;p24"/>
          <p:cNvSpPr/>
          <p:nvPr/>
        </p:nvSpPr>
        <p:spPr>
          <a:xfrm rot="10800000">
            <a:off x="3071931" y="1309196"/>
            <a:ext cx="384300" cy="35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2594250" y="3197413"/>
            <a:ext cx="542700" cy="1593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24"/>
          <p:cNvSpPr txBox="1"/>
          <p:nvPr/>
        </p:nvSpPr>
        <p:spPr>
          <a:xfrm>
            <a:off x="409625" y="3817225"/>
            <a:ext cx="2125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As sam</a:t>
            </a:r>
            <a:r>
              <a:rPr b="1" i="1" lang="zh-TW" sz="1800"/>
              <a:t>e as way !</a:t>
            </a:r>
            <a:endParaRPr b="1" i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79125" y="73750"/>
            <a:ext cx="1967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BPTT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(Chain rule)</a:t>
            </a:r>
            <a:endParaRPr b="1" sz="24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900" y="2350225"/>
            <a:ext cx="23145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900" y="3036025"/>
            <a:ext cx="23145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038" y="392425"/>
            <a:ext cx="50196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9900" y="3716200"/>
            <a:ext cx="23717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483525" y="1365725"/>
            <a:ext cx="2588400" cy="443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Just for next timestep</a:t>
            </a:r>
            <a:endParaRPr b="1" sz="1800"/>
          </a:p>
        </p:txBody>
      </p:sp>
      <p:sp>
        <p:nvSpPr>
          <p:cNvPr id="223" name="Google Shape;223;p25"/>
          <p:cNvSpPr/>
          <p:nvPr/>
        </p:nvSpPr>
        <p:spPr>
          <a:xfrm rot="10800000">
            <a:off x="3071931" y="1309196"/>
            <a:ext cx="384300" cy="35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2566796" y="2661675"/>
            <a:ext cx="533100" cy="152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25"/>
          <p:cNvSpPr txBox="1"/>
          <p:nvPr/>
        </p:nvSpPr>
        <p:spPr>
          <a:xfrm>
            <a:off x="420800" y="3252799"/>
            <a:ext cx="20877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As same as way !</a:t>
            </a:r>
            <a:endParaRPr b="1" i="1" sz="1800"/>
          </a:p>
        </p:txBody>
      </p:sp>
      <p:sp>
        <p:nvSpPr>
          <p:cNvPr id="226" name="Google Shape;226;p25"/>
          <p:cNvSpPr txBox="1"/>
          <p:nvPr/>
        </p:nvSpPr>
        <p:spPr>
          <a:xfrm>
            <a:off x="174900" y="4713925"/>
            <a:ext cx="8794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Finally, we got all the gradient, and so can Gradient descent for each Weights !</a:t>
            </a:r>
            <a:endParaRPr b="1" i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/>
        </p:nvSpPr>
        <p:spPr>
          <a:xfrm>
            <a:off x="169550" y="146950"/>
            <a:ext cx="2520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Comparison-BP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2592313"/>
            <a:ext cx="8439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" y="3948800"/>
            <a:ext cx="78581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25" y="1290650"/>
            <a:ext cx="48958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352425" y="803550"/>
            <a:ext cx="927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MLP：</a:t>
            </a:r>
            <a:endParaRPr b="1" sz="1800"/>
          </a:p>
        </p:txBody>
      </p:sp>
      <p:sp>
        <p:nvSpPr>
          <p:cNvPr id="236" name="Google Shape;236;p26"/>
          <p:cNvSpPr txBox="1"/>
          <p:nvPr/>
        </p:nvSpPr>
        <p:spPr>
          <a:xfrm>
            <a:off x="352425" y="2125088"/>
            <a:ext cx="927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RNN</a:t>
            </a:r>
            <a:r>
              <a:rPr b="1" lang="zh-TW" sz="1800"/>
              <a:t>：</a:t>
            </a:r>
            <a:endParaRPr b="1" sz="1800"/>
          </a:p>
        </p:txBody>
      </p:sp>
      <p:sp>
        <p:nvSpPr>
          <p:cNvPr id="237" name="Google Shape;237;p26"/>
          <p:cNvSpPr txBox="1"/>
          <p:nvPr/>
        </p:nvSpPr>
        <p:spPr>
          <a:xfrm>
            <a:off x="352425" y="3575600"/>
            <a:ext cx="1178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LSTMs</a:t>
            </a:r>
            <a:r>
              <a:rPr b="1" lang="zh-TW" sz="1800"/>
              <a:t>：</a:t>
            </a:r>
            <a:endParaRPr b="1" sz="1800"/>
          </a:p>
        </p:txBody>
      </p:sp>
      <p:sp>
        <p:nvSpPr>
          <p:cNvPr id="238" name="Google Shape;238;p26"/>
          <p:cNvSpPr/>
          <p:nvPr/>
        </p:nvSpPr>
        <p:spPr>
          <a:xfrm>
            <a:off x="1616525" y="1322625"/>
            <a:ext cx="791400" cy="4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2690450" y="1322625"/>
            <a:ext cx="791400" cy="4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4227425" y="1322625"/>
            <a:ext cx="791400" cy="4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6991125" y="2571750"/>
            <a:ext cx="1419300" cy="47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55900" y="1769250"/>
            <a:ext cx="41832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/>
              <a:t>RNNs</a:t>
            </a:r>
            <a:endParaRPr b="1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/>
              <a:t>LSTMs (Input, forget, output)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3812" l="1341" r="0" t="6275"/>
          <a:stretch/>
        </p:blipFill>
        <p:spPr>
          <a:xfrm>
            <a:off x="211850" y="734300"/>
            <a:ext cx="8720299" cy="35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071900" y="4415875"/>
            <a:ext cx="7000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Unrolled version of RNN from </a:t>
            </a:r>
            <a:r>
              <a:rPr lang="zh-TW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https://www.linkedin.com/pulse/deep-learning-sequences-rnn-lstm-manish-tripathi/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06175" y="141575"/>
            <a:ext cx="192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Basic RNNs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9" y="2983200"/>
            <a:ext cx="8294849" cy="17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25" y="269300"/>
            <a:ext cx="2676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425" y="716425"/>
            <a:ext cx="28765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00" y="1850063"/>
            <a:ext cx="22288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425" y="1144500"/>
            <a:ext cx="13525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520000" y="426600"/>
            <a:ext cx="254100" cy="97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8">
            <a:alphaModFix/>
          </a:blip>
          <a:srcRect b="3812" l="65194" r="0" t="6275"/>
          <a:stretch/>
        </p:blipFill>
        <p:spPr>
          <a:xfrm>
            <a:off x="4572000" y="66675"/>
            <a:ext cx="2519776" cy="291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4408725" y="576525"/>
            <a:ext cx="254100" cy="666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5400000">
            <a:off x="5341125" y="782925"/>
            <a:ext cx="254100" cy="666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581150" y="3300850"/>
            <a:ext cx="374400" cy="381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solidFill>
                  <a:srgbClr val="FF0000"/>
                </a:solidFill>
              </a:rPr>
              <a:t>1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090850" y="722250"/>
            <a:ext cx="374400" cy="381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solidFill>
                  <a:srgbClr val="FF0000"/>
                </a:solidFill>
              </a:rPr>
              <a:t>1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581150" y="4052375"/>
            <a:ext cx="374400" cy="381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solidFill>
                  <a:srgbClr val="FF0000"/>
                </a:solidFill>
              </a:rPr>
              <a:t>2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280975" y="669350"/>
            <a:ext cx="374400" cy="381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solidFill>
                  <a:srgbClr val="FF0000"/>
                </a:solidFill>
              </a:rPr>
              <a:t>2</a:t>
            </a:r>
            <a:endParaRPr b="1" i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75" y="542675"/>
            <a:ext cx="5133325" cy="23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63" y="3491500"/>
            <a:ext cx="8816275" cy="14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163875" y="1002900"/>
            <a:ext cx="435600" cy="1404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63875" y="106175"/>
            <a:ext cx="2147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Gradient Descent</a:t>
            </a:r>
            <a:endParaRPr b="1" sz="1800"/>
          </a:p>
        </p:txBody>
      </p:sp>
      <p:sp>
        <p:nvSpPr>
          <p:cNvPr id="93" name="Google Shape;93;p17"/>
          <p:cNvSpPr txBox="1"/>
          <p:nvPr/>
        </p:nvSpPr>
        <p:spPr>
          <a:xfrm>
            <a:off x="163875" y="3055000"/>
            <a:ext cx="29865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Gradient Vansh (Explode)</a:t>
            </a:r>
            <a:endParaRPr b="1" sz="1800"/>
          </a:p>
        </p:txBody>
      </p:sp>
      <p:sp>
        <p:nvSpPr>
          <p:cNvPr id="94" name="Google Shape;94;p17"/>
          <p:cNvSpPr/>
          <p:nvPr/>
        </p:nvSpPr>
        <p:spPr>
          <a:xfrm>
            <a:off x="3634000" y="660725"/>
            <a:ext cx="435600" cy="67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491450" y="1333325"/>
            <a:ext cx="435600" cy="67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861075" y="778775"/>
            <a:ext cx="354000" cy="43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694900" y="1451375"/>
            <a:ext cx="354000" cy="43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069600" y="660725"/>
            <a:ext cx="435600" cy="67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927050" y="1333325"/>
            <a:ext cx="435600" cy="67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215075" y="778775"/>
            <a:ext cx="435600" cy="43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048900" y="1451375"/>
            <a:ext cx="237000" cy="43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038200" y="4247625"/>
            <a:ext cx="1627200" cy="64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904300" y="4365525"/>
            <a:ext cx="1446300" cy="31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600" y="1154200"/>
            <a:ext cx="26765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>
            <a:stCxn id="98" idx="0"/>
            <a:endCxn id="104" idx="0"/>
          </p:cNvCxnSpPr>
          <p:nvPr/>
        </p:nvCxnSpPr>
        <p:spPr>
          <a:xfrm flipH="1" rot="-5400000">
            <a:off x="5717950" y="-769825"/>
            <a:ext cx="493500" cy="3354600"/>
          </a:xfrm>
          <a:prstGeom prst="curvedConnector3">
            <a:avLst>
              <a:gd fmla="val -48252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99" idx="2"/>
            <a:endCxn id="104" idx="2"/>
          </p:cNvCxnSpPr>
          <p:nvPr/>
        </p:nvCxnSpPr>
        <p:spPr>
          <a:xfrm rot="-5400000">
            <a:off x="5667500" y="31475"/>
            <a:ext cx="451800" cy="3497100"/>
          </a:xfrm>
          <a:prstGeom prst="curvedConnector3">
            <a:avLst>
              <a:gd fmla="val -52706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4" idx="1"/>
            <a:endCxn id="100" idx="3"/>
          </p:cNvCxnSpPr>
          <p:nvPr/>
        </p:nvCxnSpPr>
        <p:spPr>
          <a:xfrm rot="10800000">
            <a:off x="5650800" y="996925"/>
            <a:ext cx="652800" cy="3573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4" idx="1"/>
            <a:endCxn id="101" idx="3"/>
          </p:cNvCxnSpPr>
          <p:nvPr/>
        </p:nvCxnSpPr>
        <p:spPr>
          <a:xfrm flipH="1">
            <a:off x="5286000" y="1354225"/>
            <a:ext cx="1017600" cy="3153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4850" y="2965450"/>
            <a:ext cx="13525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3822775" y="2052975"/>
            <a:ext cx="464700" cy="67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422150" y="2244200"/>
            <a:ext cx="288300" cy="357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>
            <a:stCxn id="110" idx="2"/>
            <a:endCxn id="109" idx="0"/>
          </p:cNvCxnSpPr>
          <p:nvPr/>
        </p:nvCxnSpPr>
        <p:spPr>
          <a:xfrm flipH="1" rot="-5400000">
            <a:off x="4318075" y="2462625"/>
            <a:ext cx="240000" cy="765900"/>
          </a:xfrm>
          <a:prstGeom prst="curvedConnector3">
            <a:avLst>
              <a:gd fmla="val 49974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9" idx="0"/>
            <a:endCxn id="111" idx="2"/>
          </p:cNvCxnSpPr>
          <p:nvPr/>
        </p:nvCxnSpPr>
        <p:spPr>
          <a:xfrm rot="-5400000">
            <a:off x="5011775" y="2410900"/>
            <a:ext cx="363900" cy="7452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06175" y="141575"/>
            <a:ext cx="1311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LSTMs</a:t>
            </a:r>
            <a:endParaRPr b="1" sz="2400"/>
          </a:p>
        </p:txBody>
      </p:sp>
      <p:sp>
        <p:nvSpPr>
          <p:cNvPr id="119" name="Google Shape;119;p18"/>
          <p:cNvSpPr txBox="1"/>
          <p:nvPr/>
        </p:nvSpPr>
        <p:spPr>
          <a:xfrm>
            <a:off x="1474850" y="1073675"/>
            <a:ext cx="48375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723350" y="1882200"/>
            <a:ext cx="56973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1997： </a:t>
            </a:r>
            <a:r>
              <a:rPr b="1" lang="zh-TW" sz="2400">
                <a:solidFill>
                  <a:srgbClr val="FF0000"/>
                </a:solidFill>
              </a:rPr>
              <a:t>+</a:t>
            </a:r>
            <a:r>
              <a:rPr b="1" lang="zh-TW" sz="2400"/>
              <a:t> Input gate, Output gate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2000：</a:t>
            </a:r>
            <a:r>
              <a:rPr b="1" lang="zh-TW" sz="2400">
                <a:solidFill>
                  <a:schemeClr val="dk1"/>
                </a:solidFill>
              </a:rPr>
              <a:t> </a:t>
            </a:r>
            <a:r>
              <a:rPr b="1" lang="zh-TW" sz="2400">
                <a:solidFill>
                  <a:srgbClr val="FF0000"/>
                </a:solidFill>
              </a:rPr>
              <a:t>+</a:t>
            </a:r>
            <a:r>
              <a:rPr b="1" lang="zh-TW" sz="2400">
                <a:solidFill>
                  <a:schemeClr val="dk1"/>
                </a:solidFill>
              </a:rPr>
              <a:t> Forget gate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2001： </a:t>
            </a:r>
            <a:r>
              <a:rPr b="1" lang="zh-TW" sz="2400">
                <a:solidFill>
                  <a:srgbClr val="FF0000"/>
                </a:solidFill>
              </a:rPr>
              <a:t>+ </a:t>
            </a:r>
            <a:r>
              <a:rPr b="1" lang="zh-TW" sz="2400">
                <a:solidFill>
                  <a:schemeClr val="dk1"/>
                </a:solidFill>
              </a:rPr>
              <a:t>Peephole connection</a:t>
            </a:r>
            <a:endParaRPr b="1" sz="2400"/>
          </a:p>
        </p:txBody>
      </p:sp>
      <p:sp>
        <p:nvSpPr>
          <p:cNvPr id="121" name="Google Shape;121;p18"/>
          <p:cNvSpPr/>
          <p:nvPr/>
        </p:nvSpPr>
        <p:spPr>
          <a:xfrm>
            <a:off x="1779875" y="2345675"/>
            <a:ext cx="3549600" cy="378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038275" y="2405825"/>
            <a:ext cx="5544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13" y="304800"/>
            <a:ext cx="769393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0" y="4716900"/>
            <a:ext cx="1279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by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URL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06175" y="141575"/>
            <a:ext cx="187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LSTMs cell</a:t>
            </a:r>
            <a:endParaRPr b="1" sz="2400"/>
          </a:p>
        </p:txBody>
      </p:sp>
      <p:sp>
        <p:nvSpPr>
          <p:cNvPr id="130" name="Google Shape;130;p19"/>
          <p:cNvSpPr txBox="1"/>
          <p:nvPr/>
        </p:nvSpPr>
        <p:spPr>
          <a:xfrm>
            <a:off x="5899350" y="193775"/>
            <a:ext cx="30078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000">
                <a:solidFill>
                  <a:srgbClr val="0000FF"/>
                </a:solidFill>
              </a:rPr>
              <a:t>Ignore the peepholes !</a:t>
            </a:r>
            <a:endParaRPr b="1" i="1"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41228" t="2572"/>
          <a:stretch/>
        </p:blipFill>
        <p:spPr>
          <a:xfrm>
            <a:off x="2259300" y="152412"/>
            <a:ext cx="4521751" cy="471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413" y="4639300"/>
            <a:ext cx="5000625" cy="4476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0888" y="56513"/>
            <a:ext cx="2800350" cy="5143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076" y="1221725"/>
            <a:ext cx="4468349" cy="371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076" y="3240399"/>
            <a:ext cx="4072999" cy="3716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3876" y="2127013"/>
            <a:ext cx="2232424" cy="444741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8375" y="3555532"/>
            <a:ext cx="3716550" cy="37165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79125" y="73750"/>
            <a:ext cx="39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BPTT (Gradie</a:t>
            </a:r>
            <a:r>
              <a:rPr b="1" lang="zh-TW" sz="2400"/>
              <a:t>nt Descent)</a:t>
            </a:r>
            <a:endParaRPr b="1" sz="24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50" y="2187325"/>
            <a:ext cx="56102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61013" y="672575"/>
            <a:ext cx="3255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Randomly start at       at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Compute Gradient at  </a:t>
            </a:r>
            <a:r>
              <a:rPr lang="zh-TW"/>
              <a:t> 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203813" y="865600"/>
            <a:ext cx="457200" cy="536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988" y="718363"/>
            <a:ext cx="3429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1463" y="723125"/>
            <a:ext cx="4191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4738" y="1240375"/>
            <a:ext cx="41910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661013" y="3851800"/>
            <a:ext cx="3255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Randomly start at       at 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Compute Gradient at  </a:t>
            </a:r>
            <a:r>
              <a:rPr lang="zh-TW"/>
              <a:t> 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203813" y="4044825"/>
            <a:ext cx="457200" cy="536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1638" y="3901788"/>
            <a:ext cx="7905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4738" y="3897025"/>
            <a:ext cx="3524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9213" y="4422450"/>
            <a:ext cx="3524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2614750" y="2949350"/>
            <a:ext cx="587700" cy="74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flipH="1" rot="10800000">
            <a:off x="2614750" y="1774507"/>
            <a:ext cx="587700" cy="746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79125" y="3854800"/>
            <a:ext cx="4003200" cy="94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333850" y="2784100"/>
            <a:ext cx="4986300" cy="53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06175" y="656825"/>
            <a:ext cx="3430800" cy="949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333850" y="2122575"/>
            <a:ext cx="5610300" cy="536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