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f406f348e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f406f348e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f406f348e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f406f348e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f406f348e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f406f348e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f406f348e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f406f348e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f406f348e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f406f348e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f406f348e_0_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f406f348e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3f406f348e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3f406f348e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BP</a:t>
            </a:r>
            <a:r>
              <a:rPr lang="zh-TW"/>
              <a:t>衡量兩個句子的長度，若機器翻譯比參考答案長度還要小的話，就小於0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3f406f348e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3f406f348e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3f406f348e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3f406f348e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3f406f348e_0_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3f406f348e_0_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f406f348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f406f348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3f406f348e_0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3f406f348e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Moses是</a:t>
            </a:r>
            <a:r>
              <a:rPr lang="zh-TW"/>
              <a:t>基於統計方法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3f406f348e_0_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3f406f348e_0_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f406f348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f406f348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f406f348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f406f348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f406f348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f406f348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ht is hidden state at time 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 is context vector generated from the sequence of the hidden states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 and q are some nonlinear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如果以上一次的seq2seq版本，c就是最後一個timestamps所產生的context vector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在decoder部分，yt的概率是基於前面的y1~yt-1還有c context vector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條件概率可以寫成g(yt-1,st,c), yt-1是上一個timestamp的output, st是t時間點的hidden_state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f406f348e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f406f348e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f406f348e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f406f348e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f406f348e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f406f348e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f406f348e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f406f348e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1.png"/><Relationship Id="rId4" Type="http://schemas.openxmlformats.org/officeDocument/2006/relationships/hyperlink" Target="https://arxiv.org/abs/1409.0473" TargetMode="External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47.png"/><Relationship Id="rId10" Type="http://schemas.openxmlformats.org/officeDocument/2006/relationships/image" Target="../media/image54.png"/><Relationship Id="rId13" Type="http://schemas.openxmlformats.org/officeDocument/2006/relationships/image" Target="../media/image53.png"/><Relationship Id="rId1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3.png"/><Relationship Id="rId4" Type="http://schemas.openxmlformats.org/officeDocument/2006/relationships/image" Target="../media/image35.png"/><Relationship Id="rId9" Type="http://schemas.openxmlformats.org/officeDocument/2006/relationships/image" Target="../media/image18.png"/><Relationship Id="rId15" Type="http://schemas.openxmlformats.org/officeDocument/2006/relationships/image" Target="../media/image50.png"/><Relationship Id="rId14" Type="http://schemas.openxmlformats.org/officeDocument/2006/relationships/image" Target="../media/image44.png"/><Relationship Id="rId17" Type="http://schemas.openxmlformats.org/officeDocument/2006/relationships/image" Target="../media/image48.png"/><Relationship Id="rId16" Type="http://schemas.openxmlformats.org/officeDocument/2006/relationships/image" Target="../media/image45.png"/><Relationship Id="rId5" Type="http://schemas.openxmlformats.org/officeDocument/2006/relationships/image" Target="../media/image40.png"/><Relationship Id="rId19" Type="http://schemas.openxmlformats.org/officeDocument/2006/relationships/image" Target="../media/image61.png"/><Relationship Id="rId6" Type="http://schemas.openxmlformats.org/officeDocument/2006/relationships/image" Target="../media/image37.png"/><Relationship Id="rId18" Type="http://schemas.openxmlformats.org/officeDocument/2006/relationships/image" Target="../media/image30.png"/><Relationship Id="rId7" Type="http://schemas.openxmlformats.org/officeDocument/2006/relationships/image" Target="../media/image41.png"/><Relationship Id="rId8" Type="http://schemas.openxmlformats.org/officeDocument/2006/relationships/image" Target="../media/image39.png"/></Relationships>
</file>

<file path=ppt/slides/_rels/slide11.xml.rels><?xml version="1.0" encoding="UTF-8" standalone="yes"?><Relationships xmlns="http://schemas.openxmlformats.org/package/2006/relationships"><Relationship Id="rId20" Type="http://schemas.openxmlformats.org/officeDocument/2006/relationships/image" Target="../media/image58.png"/><Relationship Id="rId11" Type="http://schemas.openxmlformats.org/officeDocument/2006/relationships/image" Target="../media/image41.png"/><Relationship Id="rId10" Type="http://schemas.openxmlformats.org/officeDocument/2006/relationships/image" Target="../media/image37.png"/><Relationship Id="rId21" Type="http://schemas.openxmlformats.org/officeDocument/2006/relationships/image" Target="../media/image59.png"/><Relationship Id="rId13" Type="http://schemas.openxmlformats.org/officeDocument/2006/relationships/image" Target="../media/image44.png"/><Relationship Id="rId1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9.png"/><Relationship Id="rId4" Type="http://schemas.openxmlformats.org/officeDocument/2006/relationships/image" Target="../media/image27.png"/><Relationship Id="rId9" Type="http://schemas.openxmlformats.org/officeDocument/2006/relationships/image" Target="../media/image40.png"/><Relationship Id="rId15" Type="http://schemas.openxmlformats.org/officeDocument/2006/relationships/image" Target="../media/image45.png"/><Relationship Id="rId14" Type="http://schemas.openxmlformats.org/officeDocument/2006/relationships/image" Target="../media/image50.png"/><Relationship Id="rId17" Type="http://schemas.openxmlformats.org/officeDocument/2006/relationships/image" Target="../media/image60.png"/><Relationship Id="rId16" Type="http://schemas.openxmlformats.org/officeDocument/2006/relationships/image" Target="../media/image48.png"/><Relationship Id="rId5" Type="http://schemas.openxmlformats.org/officeDocument/2006/relationships/image" Target="../media/image19.png"/><Relationship Id="rId19" Type="http://schemas.openxmlformats.org/officeDocument/2006/relationships/image" Target="../media/image57.png"/><Relationship Id="rId6" Type="http://schemas.openxmlformats.org/officeDocument/2006/relationships/image" Target="../media/image51.png"/><Relationship Id="rId18" Type="http://schemas.openxmlformats.org/officeDocument/2006/relationships/image" Target="../media/image55.png"/><Relationship Id="rId7" Type="http://schemas.openxmlformats.org/officeDocument/2006/relationships/image" Target="../media/image63.png"/><Relationship Id="rId8" Type="http://schemas.openxmlformats.org/officeDocument/2006/relationships/image" Target="../media/image35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65.png"/><Relationship Id="rId10" Type="http://schemas.openxmlformats.org/officeDocument/2006/relationships/image" Target="../media/image67.png"/><Relationship Id="rId12" Type="http://schemas.openxmlformats.org/officeDocument/2006/relationships/image" Target="../media/image6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3.png"/><Relationship Id="rId4" Type="http://schemas.openxmlformats.org/officeDocument/2006/relationships/image" Target="../media/image59.png"/><Relationship Id="rId9" Type="http://schemas.openxmlformats.org/officeDocument/2006/relationships/image" Target="../media/image62.png"/><Relationship Id="rId5" Type="http://schemas.openxmlformats.org/officeDocument/2006/relationships/image" Target="../media/image11.png"/><Relationship Id="rId6" Type="http://schemas.openxmlformats.org/officeDocument/2006/relationships/image" Target="../media/image68.png"/><Relationship Id="rId7" Type="http://schemas.openxmlformats.org/officeDocument/2006/relationships/image" Target="../media/image88.png"/><Relationship Id="rId8" Type="http://schemas.openxmlformats.org/officeDocument/2006/relationships/image" Target="../media/image6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statmt.org/wmt14/translation-task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4.png"/><Relationship Id="rId4" Type="http://schemas.openxmlformats.org/officeDocument/2006/relationships/image" Target="../media/image87.png"/><Relationship Id="rId5" Type="http://schemas.openxmlformats.org/officeDocument/2006/relationships/image" Target="../media/image86.png"/><Relationship Id="rId6" Type="http://schemas.openxmlformats.org/officeDocument/2006/relationships/image" Target="../media/image73.png"/><Relationship Id="rId7" Type="http://schemas.openxmlformats.org/officeDocument/2006/relationships/image" Target="../media/image7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1.png"/><Relationship Id="rId4" Type="http://schemas.openxmlformats.org/officeDocument/2006/relationships/image" Target="../media/image70.png"/><Relationship Id="rId9" Type="http://schemas.openxmlformats.org/officeDocument/2006/relationships/image" Target="../media/image77.png"/><Relationship Id="rId5" Type="http://schemas.openxmlformats.org/officeDocument/2006/relationships/image" Target="../media/image79.png"/><Relationship Id="rId6" Type="http://schemas.openxmlformats.org/officeDocument/2006/relationships/image" Target="../media/image72.png"/><Relationship Id="rId7" Type="http://schemas.openxmlformats.org/officeDocument/2006/relationships/image" Target="../media/image75.png"/><Relationship Id="rId8" Type="http://schemas.openxmlformats.org/officeDocument/2006/relationships/image" Target="../media/image7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3.png"/><Relationship Id="rId4" Type="http://schemas.openxmlformats.org/officeDocument/2006/relationships/image" Target="../media/image74.png"/><Relationship Id="rId5" Type="http://schemas.openxmlformats.org/officeDocument/2006/relationships/image" Target="../media/image82.png"/><Relationship Id="rId6" Type="http://schemas.openxmlformats.org/officeDocument/2006/relationships/image" Target="../media/image81.png"/><Relationship Id="rId7" Type="http://schemas.openxmlformats.org/officeDocument/2006/relationships/image" Target="../media/image8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4.png"/><Relationship Id="rId4" Type="http://schemas.openxmlformats.org/officeDocument/2006/relationships/image" Target="../media/image8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6.png"/><Relationship Id="rId4" Type="http://schemas.openxmlformats.org/officeDocument/2006/relationships/image" Target="../media/image8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3.png"/><Relationship Id="rId4" Type="http://schemas.openxmlformats.org/officeDocument/2006/relationships/hyperlink" Target="http://www.statmt.org/moses/?n=Moses.Overview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2.png"/><Relationship Id="rId4" Type="http://schemas.openxmlformats.org/officeDocument/2006/relationships/image" Target="../media/image9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3.png"/><Relationship Id="rId10" Type="http://schemas.openxmlformats.org/officeDocument/2006/relationships/image" Target="../media/image9.png"/><Relationship Id="rId9" Type="http://schemas.openxmlformats.org/officeDocument/2006/relationships/image" Target="../media/image14.png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27.png"/><Relationship Id="rId10" Type="http://schemas.openxmlformats.org/officeDocument/2006/relationships/image" Target="../media/image18.png"/><Relationship Id="rId13" Type="http://schemas.openxmlformats.org/officeDocument/2006/relationships/image" Target="../media/image13.png"/><Relationship Id="rId1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6.png"/><Relationship Id="rId4" Type="http://schemas.openxmlformats.org/officeDocument/2006/relationships/image" Target="../media/image11.png"/><Relationship Id="rId9" Type="http://schemas.openxmlformats.org/officeDocument/2006/relationships/image" Target="../media/image12.png"/><Relationship Id="rId5" Type="http://schemas.openxmlformats.org/officeDocument/2006/relationships/image" Target="../media/image16.png"/><Relationship Id="rId6" Type="http://schemas.openxmlformats.org/officeDocument/2006/relationships/image" Target="../media/image15.png"/><Relationship Id="rId7" Type="http://schemas.openxmlformats.org/officeDocument/2006/relationships/image" Target="../media/image89.png"/><Relationship Id="rId8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png"/><Relationship Id="rId10" Type="http://schemas.openxmlformats.org/officeDocument/2006/relationships/image" Target="../media/image26.png"/><Relationship Id="rId13" Type="http://schemas.openxmlformats.org/officeDocument/2006/relationships/image" Target="../media/image52.png"/><Relationship Id="rId1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6.png"/><Relationship Id="rId4" Type="http://schemas.openxmlformats.org/officeDocument/2006/relationships/image" Target="../media/image69.png"/><Relationship Id="rId9" Type="http://schemas.openxmlformats.org/officeDocument/2006/relationships/image" Target="../media/image24.png"/><Relationship Id="rId15" Type="http://schemas.openxmlformats.org/officeDocument/2006/relationships/image" Target="../media/image28.png"/><Relationship Id="rId14" Type="http://schemas.openxmlformats.org/officeDocument/2006/relationships/image" Target="../media/image29.png"/><Relationship Id="rId5" Type="http://schemas.openxmlformats.org/officeDocument/2006/relationships/image" Target="../media/image25.png"/><Relationship Id="rId6" Type="http://schemas.openxmlformats.org/officeDocument/2006/relationships/image" Target="../media/image23.png"/><Relationship Id="rId7" Type="http://schemas.openxmlformats.org/officeDocument/2006/relationships/image" Target="../media/image22.png"/><Relationship Id="rId8" Type="http://schemas.openxmlformats.org/officeDocument/2006/relationships/image" Target="../media/image34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32.png"/><Relationship Id="rId10" Type="http://schemas.openxmlformats.org/officeDocument/2006/relationships/image" Target="../media/image12.png"/><Relationship Id="rId1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33.png"/><Relationship Id="rId5" Type="http://schemas.openxmlformats.org/officeDocument/2006/relationships/image" Target="../media/image31.png"/><Relationship Id="rId6" Type="http://schemas.openxmlformats.org/officeDocument/2006/relationships/image" Target="../media/image43.png"/><Relationship Id="rId7" Type="http://schemas.openxmlformats.org/officeDocument/2006/relationships/image" Target="../media/image56.png"/><Relationship Id="rId8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25100"/>
            <a:ext cx="8839200" cy="300232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7347850" y="4677900"/>
            <a:ext cx="17964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 sz="1800"/>
              <a:t>Kang </a:t>
            </a:r>
            <a:r>
              <a:rPr b="1" i="1" lang="zh-TW" sz="1800"/>
              <a:t>Wen Wei</a:t>
            </a:r>
            <a:endParaRPr b="1" i="1" sz="1800"/>
          </a:p>
        </p:txBody>
      </p:sp>
      <p:sp>
        <p:nvSpPr>
          <p:cNvPr id="56" name="Google Shape;56;p13"/>
          <p:cNvSpPr txBox="1"/>
          <p:nvPr/>
        </p:nvSpPr>
        <p:spPr>
          <a:xfrm>
            <a:off x="74475" y="4677900"/>
            <a:ext cx="33642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u="sng">
                <a:solidFill>
                  <a:schemeClr val="hlink"/>
                </a:solidFill>
                <a:hlinkClick r:id="rId4"/>
              </a:rPr>
              <a:t>https://arxiv.org/abs/1409.0473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2"/>
          <p:cNvSpPr txBox="1"/>
          <p:nvPr/>
        </p:nvSpPr>
        <p:spPr>
          <a:xfrm>
            <a:off x="75075" y="0"/>
            <a:ext cx="44379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Overall - Alignment Model - 1</a:t>
            </a:r>
            <a:endParaRPr b="1" sz="2400"/>
          </a:p>
        </p:txBody>
      </p:sp>
      <p:grpSp>
        <p:nvGrpSpPr>
          <p:cNvPr id="309" name="Google Shape;309;p22"/>
          <p:cNvGrpSpPr/>
          <p:nvPr/>
        </p:nvGrpSpPr>
        <p:grpSpPr>
          <a:xfrm>
            <a:off x="183517" y="596425"/>
            <a:ext cx="5180570" cy="4327825"/>
            <a:chOff x="1976305" y="621600"/>
            <a:chExt cx="5180570" cy="4327825"/>
          </a:xfrm>
        </p:grpSpPr>
        <p:pic>
          <p:nvPicPr>
            <p:cNvPr id="310" name="Google Shape;310;p22"/>
            <p:cNvPicPr preferRelativeResize="0"/>
            <p:nvPr/>
          </p:nvPicPr>
          <p:blipFill rotWithShape="1">
            <a:blip r:embed="rId3">
              <a:alphaModFix/>
            </a:blip>
            <a:srcRect b="50770" l="0" r="0" t="18333"/>
            <a:stretch/>
          </p:blipFill>
          <p:spPr>
            <a:xfrm>
              <a:off x="2890075" y="1960873"/>
              <a:ext cx="4211550" cy="979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1" name="Google Shape;311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87108" y="4353099"/>
              <a:ext cx="650274" cy="590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2" name="Google Shape;312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299359" y="4314788"/>
              <a:ext cx="650274" cy="6017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3" name="Google Shape;313;p22"/>
            <p:cNvPicPr preferRelativeResize="0"/>
            <p:nvPr/>
          </p:nvPicPr>
          <p:blipFill rotWithShape="1">
            <a:blip r:embed="rId6">
              <a:alphaModFix/>
            </a:blip>
            <a:srcRect b="0" l="0" r="0" t="9420"/>
            <a:stretch/>
          </p:blipFill>
          <p:spPr>
            <a:xfrm>
              <a:off x="4825459" y="4353097"/>
              <a:ext cx="650274" cy="590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4" name="Google Shape;314;p2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506600" y="4306222"/>
              <a:ext cx="650274" cy="6189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5" name="Google Shape;315;p22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621359" y="4347664"/>
              <a:ext cx="870959" cy="60176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16" name="Google Shape;316;p22"/>
            <p:cNvCxnSpPr>
              <a:endCxn id="311" idx="0"/>
            </p:cNvCxnSpPr>
            <p:nvPr/>
          </p:nvCxnSpPr>
          <p:spPr>
            <a:xfrm flipH="1">
              <a:off x="2312245" y="2888199"/>
              <a:ext cx="1990500" cy="14649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cxnSp>
          <p:nvCxnSpPr>
            <p:cNvPr id="317" name="Google Shape;317;p22"/>
            <p:cNvCxnSpPr>
              <a:endCxn id="312" idx="0"/>
            </p:cNvCxnSpPr>
            <p:nvPr/>
          </p:nvCxnSpPr>
          <p:spPr>
            <a:xfrm rot="5400000">
              <a:off x="3256546" y="3280838"/>
              <a:ext cx="1401900" cy="6660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cxnSp>
          <p:nvCxnSpPr>
            <p:cNvPr id="318" name="Google Shape;318;p22"/>
            <p:cNvCxnSpPr>
              <a:endCxn id="313" idx="0"/>
            </p:cNvCxnSpPr>
            <p:nvPr/>
          </p:nvCxnSpPr>
          <p:spPr>
            <a:xfrm flipH="1" rot="-5400000">
              <a:off x="4022746" y="3225247"/>
              <a:ext cx="1459800" cy="7959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sp>
          <p:nvSpPr>
            <p:cNvPr id="319" name="Google Shape;319;p22"/>
            <p:cNvSpPr/>
            <p:nvPr/>
          </p:nvSpPr>
          <p:spPr>
            <a:xfrm>
              <a:off x="4733000" y="2405450"/>
              <a:ext cx="482100" cy="534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0" name="Google Shape;320;p22"/>
            <p:cNvCxnSpPr>
              <a:endCxn id="314" idx="0"/>
            </p:cNvCxnSpPr>
            <p:nvPr/>
          </p:nvCxnSpPr>
          <p:spPr>
            <a:xfrm>
              <a:off x="4348938" y="2888122"/>
              <a:ext cx="2482800" cy="14181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grpSp>
          <p:nvGrpSpPr>
            <p:cNvPr id="321" name="Google Shape;321;p22"/>
            <p:cNvGrpSpPr/>
            <p:nvPr/>
          </p:nvGrpSpPr>
          <p:grpSpPr>
            <a:xfrm>
              <a:off x="1976305" y="621600"/>
              <a:ext cx="5082383" cy="1252276"/>
              <a:chOff x="213167" y="769975"/>
              <a:chExt cx="5082383" cy="1252276"/>
            </a:xfrm>
          </p:grpSpPr>
          <p:grpSp>
            <p:nvGrpSpPr>
              <p:cNvPr id="322" name="Google Shape;322;p22"/>
              <p:cNvGrpSpPr/>
              <p:nvPr/>
            </p:nvGrpSpPr>
            <p:grpSpPr>
              <a:xfrm>
                <a:off x="213167" y="769975"/>
                <a:ext cx="2439436" cy="401852"/>
                <a:chOff x="6255250" y="2452846"/>
                <a:chExt cx="2531060" cy="520871"/>
              </a:xfrm>
            </p:grpSpPr>
            <p:pic>
              <p:nvPicPr>
                <p:cNvPr id="323" name="Google Shape;323;p22"/>
                <p:cNvPicPr preferRelativeResize="0"/>
                <p:nvPr/>
              </p:nvPicPr>
              <p:blipFill>
                <a:blip r:embed="rId9">
                  <a:alphaModFix/>
                </a:blip>
                <a:stretch>
                  <a:fillRect/>
                </a:stretch>
              </p:blipFill>
              <p:spPr>
                <a:xfrm>
                  <a:off x="6520538" y="2452846"/>
                  <a:ext cx="2265772" cy="52087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24" name="Google Shape;324;p22"/>
                <p:cNvSpPr txBox="1"/>
                <p:nvPr/>
              </p:nvSpPr>
              <p:spPr>
                <a:xfrm>
                  <a:off x="6255250" y="2466273"/>
                  <a:ext cx="395700" cy="354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zh-TW" sz="1600">
                      <a:solidFill>
                        <a:srgbClr val="FF0000"/>
                      </a:solidFill>
                    </a:rPr>
                    <a:t>1.</a:t>
                  </a:r>
                  <a:endParaRPr b="1" sz="1600">
                    <a:solidFill>
                      <a:srgbClr val="FF0000"/>
                    </a:solidFill>
                  </a:endParaRPr>
                </a:p>
              </p:txBody>
            </p:sp>
          </p:grpSp>
          <p:pic>
            <p:nvPicPr>
              <p:cNvPr id="325" name="Google Shape;325;p22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460900" y="1235150"/>
                <a:ext cx="3387774" cy="465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6" name="Google Shape;326;p22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>
                <a:off x="4216002" y="1370278"/>
                <a:ext cx="1079548" cy="33902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7" name="Google Shape;327;p22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4159741" y="1665492"/>
                <a:ext cx="943786" cy="3567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8" name="Google Shape;328;p22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4159752" y="1042952"/>
                <a:ext cx="1079534" cy="32743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29" name="Google Shape;329;p22"/>
              <p:cNvSpPr/>
              <p:nvPr/>
            </p:nvSpPr>
            <p:spPr>
              <a:xfrm>
                <a:off x="3848675" y="1168412"/>
                <a:ext cx="311100" cy="742800"/>
              </a:xfrm>
              <a:prstGeom prst="leftBrace">
                <a:avLst>
                  <a:gd fmla="val 8333" name="adj1"/>
                  <a:gd fmla="val 50000" name="adj2"/>
                </a:avLst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330" name="Google Shape;330;p22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2414345" y="3382800"/>
              <a:ext cx="563500" cy="428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1" name="Google Shape;331;p22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3679324" y="3529625"/>
              <a:ext cx="556351" cy="370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" name="Google Shape;332;p22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572000" y="3525203"/>
              <a:ext cx="563500" cy="3797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" name="Google Shape;333;p22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6122300" y="3428144"/>
              <a:ext cx="563500" cy="39011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4" name="Google Shape;334;p22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5445363" y="1581475"/>
            <a:ext cx="3172300" cy="32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2"/>
          <p:cNvSpPr txBox="1"/>
          <p:nvPr/>
        </p:nvSpPr>
        <p:spPr>
          <a:xfrm>
            <a:off x="2605175" y="596425"/>
            <a:ext cx="18546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0000"/>
                </a:solidFill>
              </a:rPr>
              <a:t>Soft-Alignment</a:t>
            </a:r>
            <a:endParaRPr b="1" sz="1800">
              <a:solidFill>
                <a:srgbClr val="FF0000"/>
              </a:solidFill>
            </a:endParaRPr>
          </a:p>
        </p:txBody>
      </p:sp>
      <p:pic>
        <p:nvPicPr>
          <p:cNvPr id="336" name="Google Shape;336;p22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4970425" y="1990025"/>
            <a:ext cx="4122186" cy="379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7" name="Google Shape;337;p22"/>
          <p:cNvGrpSpPr/>
          <p:nvPr/>
        </p:nvGrpSpPr>
        <p:grpSpPr>
          <a:xfrm>
            <a:off x="5227700" y="3236775"/>
            <a:ext cx="3864900" cy="1161675"/>
            <a:chOff x="5227700" y="3236775"/>
            <a:chExt cx="3864900" cy="1161675"/>
          </a:xfrm>
        </p:grpSpPr>
        <p:sp>
          <p:nvSpPr>
            <p:cNvPr id="338" name="Google Shape;338;p22"/>
            <p:cNvSpPr txBox="1"/>
            <p:nvPr/>
          </p:nvSpPr>
          <p:spPr>
            <a:xfrm>
              <a:off x="5227700" y="3727350"/>
              <a:ext cx="3864900" cy="67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/>
                <a:t>How Match between </a:t>
              </a:r>
              <a:r>
                <a:rPr b="1" lang="zh-TW" sz="1600">
                  <a:solidFill>
                    <a:srgbClr val="FF0000"/>
                  </a:solidFill>
                </a:rPr>
                <a:t>1-th</a:t>
              </a:r>
              <a:r>
                <a:rPr b="1" lang="zh-TW" sz="1600"/>
                <a:t> source word and </a:t>
              </a:r>
              <a:r>
                <a:rPr b="1" lang="zh-TW" sz="1600">
                  <a:solidFill>
                    <a:srgbClr val="FF0000"/>
                  </a:solidFill>
                </a:rPr>
                <a:t>t-th</a:t>
              </a:r>
              <a:r>
                <a:rPr b="1" lang="zh-TW" sz="1600"/>
                <a:t> target word</a:t>
              </a:r>
              <a:endParaRPr b="1" sz="1600"/>
            </a:p>
          </p:txBody>
        </p:sp>
        <p:pic>
          <p:nvPicPr>
            <p:cNvPr id="339" name="Google Shape;339;p22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6511808" y="3236775"/>
              <a:ext cx="563500" cy="428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0" name="Google Shape;340;p22"/>
          <p:cNvSpPr/>
          <p:nvPr/>
        </p:nvSpPr>
        <p:spPr>
          <a:xfrm>
            <a:off x="6095650" y="304250"/>
            <a:ext cx="284400" cy="27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2"/>
          <p:cNvSpPr/>
          <p:nvPr/>
        </p:nvSpPr>
        <p:spPr>
          <a:xfrm>
            <a:off x="6095650" y="695725"/>
            <a:ext cx="284400" cy="27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2"/>
          <p:cNvSpPr/>
          <p:nvPr/>
        </p:nvSpPr>
        <p:spPr>
          <a:xfrm>
            <a:off x="7092150" y="500000"/>
            <a:ext cx="284400" cy="27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3" name="Google Shape;343;p22"/>
          <p:cNvCxnSpPr>
            <a:stCxn id="340" idx="6"/>
            <a:endCxn id="342" idx="2"/>
          </p:cNvCxnSpPr>
          <p:nvPr/>
        </p:nvCxnSpPr>
        <p:spPr>
          <a:xfrm>
            <a:off x="6380050" y="444200"/>
            <a:ext cx="712200" cy="1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22"/>
          <p:cNvCxnSpPr>
            <a:stCxn id="341" idx="6"/>
            <a:endCxn id="342" idx="2"/>
          </p:cNvCxnSpPr>
          <p:nvPr/>
        </p:nvCxnSpPr>
        <p:spPr>
          <a:xfrm flipH="1" rot="10800000">
            <a:off x="6380050" y="640075"/>
            <a:ext cx="712200" cy="19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" name="Google Shape;345;p22"/>
          <p:cNvCxnSpPr/>
          <p:nvPr/>
        </p:nvCxnSpPr>
        <p:spPr>
          <a:xfrm>
            <a:off x="7376550" y="635900"/>
            <a:ext cx="2523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23"/>
          <p:cNvGrpSpPr/>
          <p:nvPr/>
        </p:nvGrpSpPr>
        <p:grpSpPr>
          <a:xfrm>
            <a:off x="75075" y="2280150"/>
            <a:ext cx="2971800" cy="456000"/>
            <a:chOff x="144075" y="3621350"/>
            <a:chExt cx="2971800" cy="456000"/>
          </a:xfrm>
        </p:grpSpPr>
        <p:sp>
          <p:nvSpPr>
            <p:cNvPr id="351" name="Google Shape;351;p23"/>
            <p:cNvSpPr txBox="1"/>
            <p:nvPr/>
          </p:nvSpPr>
          <p:spPr>
            <a:xfrm>
              <a:off x="144075" y="3621350"/>
              <a:ext cx="2971800" cy="45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Regard         as weigth for each h </a:t>
              </a:r>
              <a:endParaRPr b="1"/>
            </a:p>
          </p:txBody>
        </p:sp>
        <p:pic>
          <p:nvPicPr>
            <p:cNvPr id="352" name="Google Shape;352;p23"/>
            <p:cNvPicPr preferRelativeResize="0"/>
            <p:nvPr/>
          </p:nvPicPr>
          <p:blipFill rotWithShape="1">
            <a:blip r:embed="rId3">
              <a:alphaModFix/>
            </a:blip>
            <a:srcRect b="10" l="16555" r="0" t="0"/>
            <a:stretch/>
          </p:blipFill>
          <p:spPr>
            <a:xfrm>
              <a:off x="897475" y="3699150"/>
              <a:ext cx="371125" cy="347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3" name="Google Shape;353;p23"/>
          <p:cNvGrpSpPr/>
          <p:nvPr/>
        </p:nvGrpSpPr>
        <p:grpSpPr>
          <a:xfrm>
            <a:off x="144156" y="2829218"/>
            <a:ext cx="2408793" cy="852456"/>
            <a:chOff x="7936775" y="1975330"/>
            <a:chExt cx="2284298" cy="732665"/>
          </a:xfrm>
        </p:grpSpPr>
        <p:pic>
          <p:nvPicPr>
            <p:cNvPr id="354" name="Google Shape;354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202070" y="1975330"/>
              <a:ext cx="2019004" cy="7326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5" name="Google Shape;355;p23"/>
            <p:cNvSpPr txBox="1"/>
            <p:nvPr/>
          </p:nvSpPr>
          <p:spPr>
            <a:xfrm>
              <a:off x="7936775" y="2103450"/>
              <a:ext cx="395700" cy="35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rgbClr val="FF0000"/>
                  </a:solidFill>
                </a:rPr>
                <a:t>2.</a:t>
              </a:r>
              <a:endParaRPr b="1" sz="1600">
                <a:solidFill>
                  <a:srgbClr val="FF0000"/>
                </a:solidFill>
              </a:endParaRPr>
            </a:p>
          </p:txBody>
        </p:sp>
      </p:grpSp>
      <p:sp>
        <p:nvSpPr>
          <p:cNvPr id="356" name="Google Shape;356;p23"/>
          <p:cNvSpPr txBox="1"/>
          <p:nvPr/>
        </p:nvSpPr>
        <p:spPr>
          <a:xfrm>
            <a:off x="75075" y="0"/>
            <a:ext cx="44379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Overall - Alignment Model - 2</a:t>
            </a:r>
            <a:endParaRPr b="1" sz="2400"/>
          </a:p>
        </p:txBody>
      </p:sp>
      <p:grpSp>
        <p:nvGrpSpPr>
          <p:cNvPr id="357" name="Google Shape;357;p23"/>
          <p:cNvGrpSpPr/>
          <p:nvPr/>
        </p:nvGrpSpPr>
        <p:grpSpPr>
          <a:xfrm>
            <a:off x="144149" y="788928"/>
            <a:ext cx="1952551" cy="1053354"/>
            <a:chOff x="4513100" y="1855536"/>
            <a:chExt cx="1791825" cy="968780"/>
          </a:xfrm>
        </p:grpSpPr>
        <p:pic>
          <p:nvPicPr>
            <p:cNvPr id="358" name="Google Shape;358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764645" y="1855536"/>
              <a:ext cx="1540279" cy="9687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9" name="Google Shape;359;p23"/>
            <p:cNvSpPr txBox="1"/>
            <p:nvPr/>
          </p:nvSpPr>
          <p:spPr>
            <a:xfrm>
              <a:off x="4513100" y="2164513"/>
              <a:ext cx="395700" cy="35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rgbClr val="FF0000"/>
                  </a:solidFill>
                </a:rPr>
                <a:t>3.</a:t>
              </a:r>
              <a:endParaRPr b="1" sz="1600">
                <a:solidFill>
                  <a:srgbClr val="FF0000"/>
                </a:solidFill>
              </a:endParaRPr>
            </a:p>
          </p:txBody>
        </p:sp>
      </p:grpSp>
      <p:cxnSp>
        <p:nvCxnSpPr>
          <p:cNvPr id="360" name="Google Shape;360;p23"/>
          <p:cNvCxnSpPr/>
          <p:nvPr/>
        </p:nvCxnSpPr>
        <p:spPr>
          <a:xfrm flipH="1" rot="10800000">
            <a:off x="-2700" y="2280150"/>
            <a:ext cx="9149400" cy="1230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361" name="Google Shape;361;p23"/>
          <p:cNvGrpSpPr/>
          <p:nvPr/>
        </p:nvGrpSpPr>
        <p:grpSpPr>
          <a:xfrm>
            <a:off x="4459538" y="4687500"/>
            <a:ext cx="1809062" cy="456000"/>
            <a:chOff x="3656713" y="4684075"/>
            <a:chExt cx="1809062" cy="456000"/>
          </a:xfrm>
        </p:grpSpPr>
        <p:pic>
          <p:nvPicPr>
            <p:cNvPr id="362" name="Google Shape;362;p2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656713" y="4736762"/>
              <a:ext cx="397375" cy="350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3" name="Google Shape;363;p23"/>
            <p:cNvSpPr txBox="1"/>
            <p:nvPr/>
          </p:nvSpPr>
          <p:spPr>
            <a:xfrm>
              <a:off x="3896175" y="4684075"/>
              <a:ext cx="1569600" cy="45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/>
                <a:t>：Dot product</a:t>
              </a:r>
              <a:endParaRPr b="1" sz="1600"/>
            </a:p>
          </p:txBody>
        </p:sp>
      </p:grpSp>
      <p:grpSp>
        <p:nvGrpSpPr>
          <p:cNvPr id="364" name="Google Shape;364;p23"/>
          <p:cNvGrpSpPr/>
          <p:nvPr/>
        </p:nvGrpSpPr>
        <p:grpSpPr>
          <a:xfrm>
            <a:off x="2831345" y="600498"/>
            <a:ext cx="5613042" cy="4229765"/>
            <a:chOff x="2831345" y="600498"/>
            <a:chExt cx="5613042" cy="4229765"/>
          </a:xfrm>
        </p:grpSpPr>
        <p:pic>
          <p:nvPicPr>
            <p:cNvPr id="365" name="Google Shape;365;p23"/>
            <p:cNvPicPr preferRelativeResize="0"/>
            <p:nvPr/>
          </p:nvPicPr>
          <p:blipFill rotWithShape="1">
            <a:blip r:embed="rId7">
              <a:alphaModFix/>
            </a:blip>
            <a:srcRect b="50770" l="0" r="0" t="18333"/>
            <a:stretch/>
          </p:blipFill>
          <p:spPr>
            <a:xfrm>
              <a:off x="3288650" y="600498"/>
              <a:ext cx="4211550" cy="979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6" name="Google Shape;366;p2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831345" y="4233936"/>
              <a:ext cx="650274" cy="590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7" name="Google Shape;367;p2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143596" y="4195626"/>
              <a:ext cx="650274" cy="6017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8" name="Google Shape;368;p23"/>
            <p:cNvPicPr preferRelativeResize="0"/>
            <p:nvPr/>
          </p:nvPicPr>
          <p:blipFill rotWithShape="1">
            <a:blip r:embed="rId10">
              <a:alphaModFix/>
            </a:blip>
            <a:srcRect b="0" l="0" r="0" t="9420"/>
            <a:stretch/>
          </p:blipFill>
          <p:spPr>
            <a:xfrm>
              <a:off x="5669697" y="4233934"/>
              <a:ext cx="650274" cy="590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9" name="Google Shape;369;p23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7350838" y="4187060"/>
              <a:ext cx="650274" cy="6189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0" name="Google Shape;370;p2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465597" y="4228501"/>
              <a:ext cx="870959" cy="6017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1" name="Google Shape;371;p23"/>
            <p:cNvSpPr/>
            <p:nvPr/>
          </p:nvSpPr>
          <p:spPr>
            <a:xfrm>
              <a:off x="5111075" y="1107225"/>
              <a:ext cx="482100" cy="534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72" name="Google Shape;372;p23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2874745" y="3799763"/>
              <a:ext cx="563500" cy="428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3" name="Google Shape;373;p23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4190562" y="3828687"/>
              <a:ext cx="556351" cy="370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4" name="Google Shape;374;p23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5713088" y="3824266"/>
              <a:ext cx="563500" cy="3797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5" name="Google Shape;375;p23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7394225" y="3819081"/>
              <a:ext cx="563500" cy="3901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6" name="Google Shape;376;p23"/>
            <p:cNvSpPr/>
            <p:nvPr/>
          </p:nvSpPr>
          <p:spPr>
            <a:xfrm>
              <a:off x="3028250" y="3414538"/>
              <a:ext cx="256500" cy="3798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3"/>
            <p:cNvSpPr/>
            <p:nvPr/>
          </p:nvSpPr>
          <p:spPr>
            <a:xfrm>
              <a:off x="4340488" y="3414538"/>
              <a:ext cx="256500" cy="3798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3"/>
            <p:cNvSpPr/>
            <p:nvPr/>
          </p:nvSpPr>
          <p:spPr>
            <a:xfrm>
              <a:off x="5866575" y="3414538"/>
              <a:ext cx="256500" cy="3798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3"/>
            <p:cNvSpPr/>
            <p:nvPr/>
          </p:nvSpPr>
          <p:spPr>
            <a:xfrm>
              <a:off x="7547725" y="3448888"/>
              <a:ext cx="256500" cy="3798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80" name="Google Shape;380;p23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2874726" y="3006594"/>
              <a:ext cx="563500" cy="4025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1" name="Google Shape;381;p23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4186988" y="2957612"/>
              <a:ext cx="563500" cy="422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2" name="Google Shape;382;p23"/>
            <p:cNvPicPr preferRelativeResize="0"/>
            <p:nvPr/>
          </p:nvPicPr>
          <p:blipFill>
            <a:blip r:embed="rId19">
              <a:alphaModFix/>
            </a:blip>
            <a:stretch>
              <a:fillRect/>
            </a:stretch>
          </p:blipFill>
          <p:spPr>
            <a:xfrm>
              <a:off x="5713075" y="2993600"/>
              <a:ext cx="563500" cy="3506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3" name="Google Shape;383;p23"/>
            <p:cNvPicPr preferRelativeResize="0"/>
            <p:nvPr/>
          </p:nvPicPr>
          <p:blipFill>
            <a:blip r:embed="rId20">
              <a:alphaModFix/>
            </a:blip>
            <a:stretch>
              <a:fillRect/>
            </a:stretch>
          </p:blipFill>
          <p:spPr>
            <a:xfrm>
              <a:off x="7397787" y="2990074"/>
              <a:ext cx="556375" cy="3576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4" name="Google Shape;384;p23"/>
            <p:cNvSpPr/>
            <p:nvPr/>
          </p:nvSpPr>
          <p:spPr>
            <a:xfrm>
              <a:off x="3400225" y="3246725"/>
              <a:ext cx="256491" cy="1360050"/>
            </a:xfrm>
            <a:custGeom>
              <a:rect b="b" l="l" r="r" t="t"/>
              <a:pathLst>
                <a:path extrusionOk="0" h="54402" w="12364">
                  <a:moveTo>
                    <a:pt x="0" y="54402"/>
                  </a:moveTo>
                  <a:cubicBezTo>
                    <a:pt x="2061" y="49456"/>
                    <a:pt x="12364" y="33795"/>
                    <a:pt x="12364" y="24728"/>
                  </a:cubicBezTo>
                  <a:cubicBezTo>
                    <a:pt x="12364" y="15661"/>
                    <a:pt x="2061" y="4121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85" name="Google Shape;385;p23"/>
            <p:cNvSpPr/>
            <p:nvPr/>
          </p:nvSpPr>
          <p:spPr>
            <a:xfrm>
              <a:off x="4746925" y="3246725"/>
              <a:ext cx="256491" cy="1360050"/>
            </a:xfrm>
            <a:custGeom>
              <a:rect b="b" l="l" r="r" t="t"/>
              <a:pathLst>
                <a:path extrusionOk="0" h="54402" w="12364">
                  <a:moveTo>
                    <a:pt x="0" y="54402"/>
                  </a:moveTo>
                  <a:cubicBezTo>
                    <a:pt x="2061" y="49456"/>
                    <a:pt x="12364" y="33795"/>
                    <a:pt x="12364" y="24728"/>
                  </a:cubicBezTo>
                  <a:cubicBezTo>
                    <a:pt x="12364" y="15661"/>
                    <a:pt x="2061" y="4121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86" name="Google Shape;386;p23"/>
            <p:cNvSpPr/>
            <p:nvPr/>
          </p:nvSpPr>
          <p:spPr>
            <a:xfrm>
              <a:off x="6268725" y="3246725"/>
              <a:ext cx="256491" cy="1360050"/>
            </a:xfrm>
            <a:custGeom>
              <a:rect b="b" l="l" r="r" t="t"/>
              <a:pathLst>
                <a:path extrusionOk="0" h="54402" w="12364">
                  <a:moveTo>
                    <a:pt x="0" y="54402"/>
                  </a:moveTo>
                  <a:cubicBezTo>
                    <a:pt x="2061" y="49456"/>
                    <a:pt x="12364" y="33795"/>
                    <a:pt x="12364" y="24728"/>
                  </a:cubicBezTo>
                  <a:cubicBezTo>
                    <a:pt x="12364" y="15661"/>
                    <a:pt x="2061" y="4121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87" name="Google Shape;387;p23"/>
            <p:cNvSpPr/>
            <p:nvPr/>
          </p:nvSpPr>
          <p:spPr>
            <a:xfrm>
              <a:off x="8000075" y="3246725"/>
              <a:ext cx="256491" cy="1360050"/>
            </a:xfrm>
            <a:custGeom>
              <a:rect b="b" l="l" r="r" t="t"/>
              <a:pathLst>
                <a:path extrusionOk="0" h="54402" w="12364">
                  <a:moveTo>
                    <a:pt x="0" y="54402"/>
                  </a:moveTo>
                  <a:cubicBezTo>
                    <a:pt x="2061" y="49456"/>
                    <a:pt x="12364" y="33795"/>
                    <a:pt x="12364" y="24728"/>
                  </a:cubicBezTo>
                  <a:cubicBezTo>
                    <a:pt x="12364" y="15661"/>
                    <a:pt x="2061" y="4121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pic>
          <p:nvPicPr>
            <p:cNvPr id="388" name="Google Shape;388;p2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486388" y="3751437"/>
              <a:ext cx="397375" cy="350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9" name="Google Shape;389;p2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764025" y="3751450"/>
              <a:ext cx="397375" cy="350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0" name="Google Shape;390;p2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303063" y="3751425"/>
              <a:ext cx="397375" cy="350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1" name="Google Shape;391;p2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047013" y="3751425"/>
              <a:ext cx="397375" cy="350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2" name="Google Shape;392;p23"/>
            <p:cNvSpPr/>
            <p:nvPr/>
          </p:nvSpPr>
          <p:spPr>
            <a:xfrm>
              <a:off x="5195675" y="1793013"/>
              <a:ext cx="397500" cy="370800"/>
            </a:xfrm>
            <a:prstGeom prst="mathPlus">
              <a:avLst>
                <a:gd fmla="val 23520" name="adj1"/>
              </a:avLst>
            </a:prstGeom>
            <a:solidFill>
              <a:srgbClr val="FF9900"/>
            </a:solidFill>
            <a:ln cap="flat" cmpd="sng" w="9525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93" name="Google Shape;393;p23"/>
            <p:cNvCxnSpPr>
              <a:stCxn id="388" idx="0"/>
              <a:endCxn id="392" idx="1"/>
            </p:cNvCxnSpPr>
            <p:nvPr/>
          </p:nvCxnSpPr>
          <p:spPr>
            <a:xfrm flipH="1" rot="10800000">
              <a:off x="3685075" y="2114637"/>
              <a:ext cx="1709400" cy="1636800"/>
            </a:xfrm>
            <a:prstGeom prst="straightConnector1">
              <a:avLst/>
            </a:prstGeom>
            <a:noFill/>
            <a:ln cap="flat" cmpd="sng" w="19050">
              <a:solidFill>
                <a:srgbClr val="FF99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394" name="Google Shape;394;p23"/>
            <p:cNvCxnSpPr>
              <a:stCxn id="389" idx="0"/>
              <a:endCxn id="392" idx="1"/>
            </p:cNvCxnSpPr>
            <p:nvPr/>
          </p:nvCxnSpPr>
          <p:spPr>
            <a:xfrm flipH="1" rot="10800000">
              <a:off x="4962713" y="2114650"/>
              <a:ext cx="431700" cy="1636800"/>
            </a:xfrm>
            <a:prstGeom prst="straightConnector1">
              <a:avLst/>
            </a:prstGeom>
            <a:noFill/>
            <a:ln cap="flat" cmpd="sng" w="19050">
              <a:solidFill>
                <a:srgbClr val="FF99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395" name="Google Shape;395;p23"/>
            <p:cNvCxnSpPr>
              <a:stCxn id="390" idx="0"/>
              <a:endCxn id="392" idx="1"/>
            </p:cNvCxnSpPr>
            <p:nvPr/>
          </p:nvCxnSpPr>
          <p:spPr>
            <a:xfrm rot="10800000">
              <a:off x="5394450" y="2114625"/>
              <a:ext cx="1107300" cy="1636800"/>
            </a:xfrm>
            <a:prstGeom prst="straightConnector1">
              <a:avLst/>
            </a:prstGeom>
            <a:noFill/>
            <a:ln cap="flat" cmpd="sng" w="19050">
              <a:solidFill>
                <a:srgbClr val="FF99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396" name="Google Shape;396;p23"/>
            <p:cNvCxnSpPr>
              <a:stCxn id="391" idx="0"/>
              <a:endCxn id="392" idx="1"/>
            </p:cNvCxnSpPr>
            <p:nvPr/>
          </p:nvCxnSpPr>
          <p:spPr>
            <a:xfrm rot="10800000">
              <a:off x="5394500" y="2114625"/>
              <a:ext cx="2851200" cy="1636800"/>
            </a:xfrm>
            <a:prstGeom prst="straightConnector1">
              <a:avLst/>
            </a:prstGeom>
            <a:noFill/>
            <a:ln cap="flat" cmpd="sng" w="19050">
              <a:solidFill>
                <a:srgbClr val="FF99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pic>
          <p:nvPicPr>
            <p:cNvPr id="397" name="Google Shape;397;p23"/>
            <p:cNvPicPr preferRelativeResize="0"/>
            <p:nvPr/>
          </p:nvPicPr>
          <p:blipFill rotWithShape="1">
            <a:blip r:embed="rId21">
              <a:alphaModFix/>
            </a:blip>
            <a:srcRect b="10849" l="0" r="0" t="0"/>
            <a:stretch/>
          </p:blipFill>
          <p:spPr>
            <a:xfrm>
              <a:off x="5111075" y="1287199"/>
              <a:ext cx="482100" cy="3506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98" name="Google Shape;398;p23"/>
            <p:cNvCxnSpPr>
              <a:stCxn id="392" idx="3"/>
            </p:cNvCxnSpPr>
            <p:nvPr/>
          </p:nvCxnSpPr>
          <p:spPr>
            <a:xfrm flipH="1" rot="10800000">
              <a:off x="5394425" y="1082862"/>
              <a:ext cx="256200" cy="759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oogle Shape;403;p24"/>
          <p:cNvGrpSpPr/>
          <p:nvPr/>
        </p:nvGrpSpPr>
        <p:grpSpPr>
          <a:xfrm>
            <a:off x="2057237" y="824885"/>
            <a:ext cx="4211550" cy="1041327"/>
            <a:chOff x="188250" y="798323"/>
            <a:chExt cx="4211550" cy="1041327"/>
          </a:xfrm>
        </p:grpSpPr>
        <p:pic>
          <p:nvPicPr>
            <p:cNvPr id="404" name="Google Shape;404;p24"/>
            <p:cNvPicPr preferRelativeResize="0"/>
            <p:nvPr/>
          </p:nvPicPr>
          <p:blipFill rotWithShape="1">
            <a:blip r:embed="rId3">
              <a:alphaModFix/>
            </a:blip>
            <a:srcRect b="50770" l="0" r="0" t="18333"/>
            <a:stretch/>
          </p:blipFill>
          <p:spPr>
            <a:xfrm>
              <a:off x="188250" y="798323"/>
              <a:ext cx="4211550" cy="979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5" name="Google Shape;405;p24"/>
            <p:cNvSpPr/>
            <p:nvPr/>
          </p:nvSpPr>
          <p:spPr>
            <a:xfrm>
              <a:off x="2010675" y="1305050"/>
              <a:ext cx="482100" cy="534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06" name="Google Shape;406;p24"/>
            <p:cNvPicPr preferRelativeResize="0"/>
            <p:nvPr/>
          </p:nvPicPr>
          <p:blipFill rotWithShape="1">
            <a:blip r:embed="rId4">
              <a:alphaModFix/>
            </a:blip>
            <a:srcRect b="10849" l="0" r="0" t="0"/>
            <a:stretch/>
          </p:blipFill>
          <p:spPr>
            <a:xfrm>
              <a:off x="1952500" y="1384661"/>
              <a:ext cx="482100" cy="3506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7" name="Google Shape;407;p24"/>
          <p:cNvSpPr txBox="1"/>
          <p:nvPr/>
        </p:nvSpPr>
        <p:spPr>
          <a:xfrm>
            <a:off x="75075" y="0"/>
            <a:ext cx="44379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Overall - Alignment Model - 3</a:t>
            </a:r>
            <a:endParaRPr b="1" sz="2400"/>
          </a:p>
        </p:txBody>
      </p:sp>
      <p:pic>
        <p:nvPicPr>
          <p:cNvPr id="408" name="Google Shape;40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10103" y="1937013"/>
            <a:ext cx="2462284" cy="47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24"/>
          <p:cNvPicPr preferRelativeResize="0"/>
          <p:nvPr/>
        </p:nvPicPr>
        <p:blipFill rotWithShape="1">
          <a:blip r:embed="rId6">
            <a:alphaModFix/>
          </a:blip>
          <a:srcRect b="0" l="11213" r="0" t="0"/>
          <a:stretch/>
        </p:blipFill>
        <p:spPr>
          <a:xfrm>
            <a:off x="2218325" y="2414625"/>
            <a:ext cx="3301450" cy="53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38900" y="3035775"/>
            <a:ext cx="5660299" cy="132625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24"/>
          <p:cNvSpPr/>
          <p:nvPr/>
        </p:nvSpPr>
        <p:spPr>
          <a:xfrm>
            <a:off x="5957650" y="3054225"/>
            <a:ext cx="543900" cy="408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4"/>
          <p:cNvSpPr/>
          <p:nvPr/>
        </p:nvSpPr>
        <p:spPr>
          <a:xfrm>
            <a:off x="4975875" y="3497625"/>
            <a:ext cx="648000" cy="408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4"/>
          <p:cNvSpPr/>
          <p:nvPr/>
        </p:nvSpPr>
        <p:spPr>
          <a:xfrm>
            <a:off x="4975875" y="3905625"/>
            <a:ext cx="648000" cy="408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4" name="Google Shape;414;p24"/>
          <p:cNvGrpSpPr/>
          <p:nvPr/>
        </p:nvGrpSpPr>
        <p:grpSpPr>
          <a:xfrm>
            <a:off x="5957650" y="3607538"/>
            <a:ext cx="3136032" cy="1486489"/>
            <a:chOff x="5974825" y="157938"/>
            <a:chExt cx="3136032" cy="1486489"/>
          </a:xfrm>
        </p:grpSpPr>
        <p:pic>
          <p:nvPicPr>
            <p:cNvPr id="415" name="Google Shape;415;p2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974825" y="662363"/>
              <a:ext cx="3136032" cy="407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6" name="Google Shape;416;p24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6061382" y="157938"/>
              <a:ext cx="2374979" cy="407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7" name="Google Shape;417;p24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5974825" y="1166827"/>
              <a:ext cx="2802811" cy="477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8" name="Google Shape;418;p24"/>
          <p:cNvGrpSpPr/>
          <p:nvPr/>
        </p:nvGrpSpPr>
        <p:grpSpPr>
          <a:xfrm>
            <a:off x="842012" y="824887"/>
            <a:ext cx="1899534" cy="891571"/>
            <a:chOff x="140025" y="893737"/>
            <a:chExt cx="1899534" cy="891571"/>
          </a:xfrm>
        </p:grpSpPr>
        <p:pic>
          <p:nvPicPr>
            <p:cNvPr id="419" name="Google Shape;419;p24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140025" y="893737"/>
              <a:ext cx="1899534" cy="477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0" name="Google Shape;420;p2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240050" y="1371333"/>
              <a:ext cx="1342600" cy="4139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1" name="Google Shape;421;p24"/>
          <p:cNvSpPr/>
          <p:nvPr/>
        </p:nvSpPr>
        <p:spPr>
          <a:xfrm>
            <a:off x="899888" y="828675"/>
            <a:ext cx="1841700" cy="89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4"/>
          <p:cNvSpPr txBox="1"/>
          <p:nvPr/>
        </p:nvSpPr>
        <p:spPr>
          <a:xfrm>
            <a:off x="2156763" y="4448575"/>
            <a:ext cx="33630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0000"/>
                </a:solidFill>
              </a:rPr>
              <a:t>Be a little different from GRU</a:t>
            </a:r>
            <a:endParaRPr b="1" sz="1800">
              <a:solidFill>
                <a:srgbClr val="FF0000"/>
              </a:solidFill>
            </a:endParaRPr>
          </a:p>
        </p:txBody>
      </p:sp>
      <p:cxnSp>
        <p:nvCxnSpPr>
          <p:cNvPr id="423" name="Google Shape;423;p24"/>
          <p:cNvCxnSpPr/>
          <p:nvPr/>
        </p:nvCxnSpPr>
        <p:spPr>
          <a:xfrm flipH="1" rot="10800000">
            <a:off x="4735550" y="563575"/>
            <a:ext cx="543900" cy="32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4" name="Google Shape;424;p24"/>
          <p:cNvSpPr txBox="1"/>
          <p:nvPr/>
        </p:nvSpPr>
        <p:spPr>
          <a:xfrm>
            <a:off x="5279450" y="291675"/>
            <a:ext cx="3363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/>
              <a:t>Output layer can be freely define</a:t>
            </a:r>
            <a:endParaRPr b="1"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5"/>
          <p:cNvSpPr txBox="1"/>
          <p:nvPr/>
        </p:nvSpPr>
        <p:spPr>
          <a:xfrm>
            <a:off x="75075" y="0"/>
            <a:ext cx="15324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Datasets</a:t>
            </a:r>
            <a:endParaRPr b="1" sz="2400"/>
          </a:p>
        </p:txBody>
      </p:sp>
      <p:sp>
        <p:nvSpPr>
          <p:cNvPr id="430" name="Google Shape;430;p25"/>
          <p:cNvSpPr txBox="1"/>
          <p:nvPr/>
        </p:nvSpPr>
        <p:spPr>
          <a:xfrm>
            <a:off x="1755750" y="51000"/>
            <a:ext cx="32766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English - French translation</a:t>
            </a:r>
            <a:endParaRPr b="1" sz="1800"/>
          </a:p>
        </p:txBody>
      </p:sp>
      <p:sp>
        <p:nvSpPr>
          <p:cNvPr id="431" name="Google Shape;431;p25"/>
          <p:cNvSpPr txBox="1"/>
          <p:nvPr/>
        </p:nvSpPr>
        <p:spPr>
          <a:xfrm>
            <a:off x="75075" y="483600"/>
            <a:ext cx="91440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Source：</a:t>
            </a:r>
            <a:r>
              <a:rPr b="1" lang="zh-TW" sz="1800">
                <a:solidFill>
                  <a:srgbClr val="FF0000"/>
                </a:solidFill>
              </a:rPr>
              <a:t>ACL</a:t>
            </a:r>
            <a:r>
              <a:rPr b="1" lang="zh-TW" sz="1800"/>
              <a:t> </a:t>
            </a:r>
            <a:r>
              <a:rPr b="1" lang="zh-TW" sz="1800">
                <a:solidFill>
                  <a:srgbClr val="0000FF"/>
                </a:solidFill>
              </a:rPr>
              <a:t>WMT’ 14</a:t>
            </a:r>
            <a:r>
              <a:rPr b="1" lang="zh-TW" sz="1800"/>
              <a:t> </a:t>
            </a:r>
            <a:endParaRPr b="1"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       </a:t>
            </a:r>
            <a:r>
              <a:rPr b="1" lang="zh-TW" sz="1800">
                <a:solidFill>
                  <a:srgbClr val="FF0000"/>
                </a:solidFill>
              </a:rPr>
              <a:t> Association for Computational Linguistics</a:t>
            </a:r>
            <a:r>
              <a:rPr b="1" lang="zh-TW" sz="1800"/>
              <a:t> </a:t>
            </a:r>
            <a:endParaRPr b="1"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       </a:t>
            </a:r>
            <a:r>
              <a:rPr b="1" lang="zh-TW" sz="1800">
                <a:solidFill>
                  <a:srgbClr val="0000FF"/>
                </a:solidFill>
              </a:rPr>
              <a:t>Workshop on Statistical Machine Translation 2014</a:t>
            </a:r>
            <a:endParaRPr b="1" sz="1800">
              <a:solidFill>
                <a:srgbClr val="0000FF"/>
              </a:solidFill>
            </a:endParaRPr>
          </a:p>
        </p:txBody>
      </p:sp>
      <p:sp>
        <p:nvSpPr>
          <p:cNvPr id="432" name="Google Shape;432;p25"/>
          <p:cNvSpPr txBox="1"/>
          <p:nvPr/>
        </p:nvSpPr>
        <p:spPr>
          <a:xfrm>
            <a:off x="268925" y="2072050"/>
            <a:ext cx="8037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Train</a:t>
            </a:r>
            <a:endParaRPr b="1" sz="1800"/>
          </a:p>
        </p:txBody>
      </p:sp>
      <p:sp>
        <p:nvSpPr>
          <p:cNvPr id="433" name="Google Shape;433;p25"/>
          <p:cNvSpPr/>
          <p:nvPr/>
        </p:nvSpPr>
        <p:spPr>
          <a:xfrm>
            <a:off x="1072625" y="1608400"/>
            <a:ext cx="309000" cy="13599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5"/>
          <p:cNvSpPr txBox="1"/>
          <p:nvPr/>
        </p:nvSpPr>
        <p:spPr>
          <a:xfrm>
            <a:off x="1323025" y="1491025"/>
            <a:ext cx="1632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/>
              <a:t>Europarl (61M)</a:t>
            </a:r>
            <a:endParaRPr b="1" sz="1600"/>
          </a:p>
        </p:txBody>
      </p:sp>
      <p:sp>
        <p:nvSpPr>
          <p:cNvPr id="435" name="Google Shape;435;p25"/>
          <p:cNvSpPr txBox="1"/>
          <p:nvPr/>
        </p:nvSpPr>
        <p:spPr>
          <a:xfrm>
            <a:off x="1323025" y="1849450"/>
            <a:ext cx="26955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/>
              <a:t>News commentary (5.5M)</a:t>
            </a:r>
            <a:endParaRPr b="1" sz="1600"/>
          </a:p>
        </p:txBody>
      </p:sp>
      <p:sp>
        <p:nvSpPr>
          <p:cNvPr id="436" name="Google Shape;436;p25"/>
          <p:cNvSpPr txBox="1"/>
          <p:nvPr/>
        </p:nvSpPr>
        <p:spPr>
          <a:xfrm>
            <a:off x="1325150" y="2244938"/>
            <a:ext cx="1974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/>
              <a:t>UN corpus (421M)</a:t>
            </a:r>
            <a:endParaRPr b="1" sz="1600"/>
          </a:p>
        </p:txBody>
      </p:sp>
      <p:sp>
        <p:nvSpPr>
          <p:cNvPr id="437" name="Google Shape;437;p25"/>
          <p:cNvSpPr txBox="1"/>
          <p:nvPr/>
        </p:nvSpPr>
        <p:spPr>
          <a:xfrm>
            <a:off x="5032350" y="4710900"/>
            <a:ext cx="41175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http://www.statmt.org/wmt14/translation-task.html</a:t>
            </a:r>
            <a:endParaRPr/>
          </a:p>
        </p:txBody>
      </p:sp>
      <p:sp>
        <p:nvSpPr>
          <p:cNvPr id="438" name="Google Shape;438;p25"/>
          <p:cNvSpPr txBox="1"/>
          <p:nvPr/>
        </p:nvSpPr>
        <p:spPr>
          <a:xfrm>
            <a:off x="1323025" y="2633550"/>
            <a:ext cx="3969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/>
              <a:t>Two crawled corpora (90M, 272.5M)</a:t>
            </a:r>
            <a:endParaRPr b="1" sz="1600"/>
          </a:p>
        </p:txBody>
      </p:sp>
      <p:sp>
        <p:nvSpPr>
          <p:cNvPr id="439" name="Google Shape;439;p25"/>
          <p:cNvSpPr/>
          <p:nvPr/>
        </p:nvSpPr>
        <p:spPr>
          <a:xfrm flipH="1">
            <a:off x="4932025" y="1608400"/>
            <a:ext cx="309000" cy="13599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5"/>
          <p:cNvSpPr txBox="1"/>
          <p:nvPr/>
        </p:nvSpPr>
        <p:spPr>
          <a:xfrm>
            <a:off x="5292025" y="2010225"/>
            <a:ext cx="15324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850M words</a:t>
            </a:r>
            <a:endParaRPr b="1" sz="1800"/>
          </a:p>
        </p:txBody>
      </p:sp>
      <p:sp>
        <p:nvSpPr>
          <p:cNvPr id="441" name="Google Shape;441;p25"/>
          <p:cNvSpPr/>
          <p:nvPr/>
        </p:nvSpPr>
        <p:spPr>
          <a:xfrm>
            <a:off x="6824425" y="2072025"/>
            <a:ext cx="438600" cy="30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5"/>
          <p:cNvSpPr txBox="1"/>
          <p:nvPr/>
        </p:nvSpPr>
        <p:spPr>
          <a:xfrm>
            <a:off x="7286675" y="2010225"/>
            <a:ext cx="8037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348</a:t>
            </a:r>
            <a:r>
              <a:rPr b="1" lang="zh-TW" sz="1800"/>
              <a:t>M </a:t>
            </a:r>
            <a:endParaRPr b="1" sz="1800"/>
          </a:p>
        </p:txBody>
      </p:sp>
      <p:sp>
        <p:nvSpPr>
          <p:cNvPr id="443" name="Google Shape;443;p25"/>
          <p:cNvSpPr txBox="1"/>
          <p:nvPr/>
        </p:nvSpPr>
        <p:spPr>
          <a:xfrm>
            <a:off x="268925" y="3424200"/>
            <a:ext cx="8037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Valid</a:t>
            </a:r>
            <a:endParaRPr b="1" sz="1800"/>
          </a:p>
        </p:txBody>
      </p:sp>
      <p:sp>
        <p:nvSpPr>
          <p:cNvPr id="444" name="Google Shape;444;p25"/>
          <p:cNvSpPr/>
          <p:nvPr/>
        </p:nvSpPr>
        <p:spPr>
          <a:xfrm>
            <a:off x="1072625" y="3212250"/>
            <a:ext cx="309000" cy="8565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5"/>
          <p:cNvSpPr txBox="1"/>
          <p:nvPr/>
        </p:nvSpPr>
        <p:spPr>
          <a:xfrm>
            <a:off x="1452825" y="3177850"/>
            <a:ext cx="16878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/>
              <a:t>news-test-2012</a:t>
            </a:r>
            <a:endParaRPr b="1" sz="1600"/>
          </a:p>
        </p:txBody>
      </p:sp>
      <p:sp>
        <p:nvSpPr>
          <p:cNvPr id="446" name="Google Shape;446;p25"/>
          <p:cNvSpPr txBox="1"/>
          <p:nvPr/>
        </p:nvSpPr>
        <p:spPr>
          <a:xfrm>
            <a:off x="1468250" y="3708600"/>
            <a:ext cx="16878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/>
              <a:t>news-test-2013</a:t>
            </a:r>
            <a:endParaRPr b="1" sz="1600"/>
          </a:p>
        </p:txBody>
      </p:sp>
      <p:sp>
        <p:nvSpPr>
          <p:cNvPr id="447" name="Google Shape;447;p25"/>
          <p:cNvSpPr txBox="1"/>
          <p:nvPr/>
        </p:nvSpPr>
        <p:spPr>
          <a:xfrm>
            <a:off x="335375" y="4214850"/>
            <a:ext cx="6708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Test</a:t>
            </a:r>
            <a:endParaRPr b="1" sz="1800"/>
          </a:p>
        </p:txBody>
      </p:sp>
      <p:sp>
        <p:nvSpPr>
          <p:cNvPr id="448" name="Google Shape;448;p25"/>
          <p:cNvSpPr txBox="1"/>
          <p:nvPr/>
        </p:nvSpPr>
        <p:spPr>
          <a:xfrm>
            <a:off x="1468250" y="4251850"/>
            <a:ext cx="16878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/>
              <a:t>news-test-2014</a:t>
            </a:r>
            <a:endParaRPr b="1" sz="1600"/>
          </a:p>
        </p:txBody>
      </p:sp>
      <p:sp>
        <p:nvSpPr>
          <p:cNvPr id="449" name="Google Shape;449;p25"/>
          <p:cNvSpPr txBox="1"/>
          <p:nvPr/>
        </p:nvSpPr>
        <p:spPr>
          <a:xfrm>
            <a:off x="3618125" y="4167800"/>
            <a:ext cx="46953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/>
              <a:t>which consists of 3003 sentences not present in the training data </a:t>
            </a:r>
            <a:endParaRPr b="1" sz="1600"/>
          </a:p>
        </p:txBody>
      </p:sp>
      <p:sp>
        <p:nvSpPr>
          <p:cNvPr id="450" name="Google Shape;450;p25"/>
          <p:cNvSpPr/>
          <p:nvPr/>
        </p:nvSpPr>
        <p:spPr>
          <a:xfrm>
            <a:off x="3189238" y="4235400"/>
            <a:ext cx="395700" cy="391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6"/>
          <p:cNvSpPr txBox="1"/>
          <p:nvPr/>
        </p:nvSpPr>
        <p:spPr>
          <a:xfrm>
            <a:off x="114200" y="1044500"/>
            <a:ext cx="2621100" cy="9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6"/>
          <p:cNvSpPr txBox="1"/>
          <p:nvPr/>
        </p:nvSpPr>
        <p:spPr>
          <a:xfrm>
            <a:off x="75075" y="0"/>
            <a:ext cx="72075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BLEU </a:t>
            </a:r>
            <a:r>
              <a:rPr b="1" lang="zh-TW" sz="1800"/>
              <a:t>(Bilingual Evaluation Understudy)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Calculate Similarity between two sequence by n-gram</a:t>
            </a:r>
            <a:endParaRPr b="1" sz="1800"/>
          </a:p>
        </p:txBody>
      </p:sp>
      <p:pic>
        <p:nvPicPr>
          <p:cNvPr id="457" name="Google Shape;4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63" y="1493747"/>
            <a:ext cx="4785026" cy="448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850" y="2148662"/>
            <a:ext cx="5229225" cy="99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8675" y="2229650"/>
            <a:ext cx="3988175" cy="6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9750" y="3317092"/>
            <a:ext cx="2518560" cy="53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9750" y="3909200"/>
            <a:ext cx="3527600" cy="5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6" name="Google Shape;466;p27"/>
          <p:cNvGrpSpPr/>
          <p:nvPr/>
        </p:nvGrpSpPr>
        <p:grpSpPr>
          <a:xfrm>
            <a:off x="75075" y="1256100"/>
            <a:ext cx="6710685" cy="692400"/>
            <a:chOff x="420450" y="1293200"/>
            <a:chExt cx="6710685" cy="692400"/>
          </a:xfrm>
        </p:grpSpPr>
        <p:sp>
          <p:nvSpPr>
            <p:cNvPr id="467" name="Google Shape;467;p27"/>
            <p:cNvSpPr txBox="1"/>
            <p:nvPr/>
          </p:nvSpPr>
          <p:spPr>
            <a:xfrm>
              <a:off x="420450" y="1293200"/>
              <a:ext cx="6108000" cy="69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800"/>
                <a:t>Machine</a:t>
              </a:r>
              <a:r>
                <a:rPr lang="zh-TW" sz="1800"/>
                <a:t>：	Going to play basketball this afternoon?</a:t>
              </a:r>
              <a:endParaRPr sz="1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800"/>
                <a:t>Reference</a:t>
              </a:r>
              <a:r>
                <a:rPr lang="zh-TW" sz="1800"/>
                <a:t>： Going to play basketball in the afternoon?</a:t>
              </a:r>
              <a:endParaRPr sz="1800"/>
            </a:p>
          </p:txBody>
        </p:sp>
        <p:pic>
          <p:nvPicPr>
            <p:cNvPr id="468" name="Google Shape;468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404825" y="1293200"/>
              <a:ext cx="725878" cy="345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9" name="Google Shape;469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04400" y="1638850"/>
              <a:ext cx="726735" cy="3456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70" name="Google Shape;47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1325" y="2997100"/>
            <a:ext cx="2091916" cy="53460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27"/>
          <p:cNvSpPr txBox="1"/>
          <p:nvPr/>
        </p:nvSpPr>
        <p:spPr>
          <a:xfrm>
            <a:off x="741925" y="2089450"/>
            <a:ext cx="49332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FF9900"/>
                </a:solidFill>
              </a:rPr>
              <a:t>：</a:t>
            </a:r>
            <a:r>
              <a:rPr lang="zh-TW" sz="1600">
                <a:solidFill>
                  <a:srgbClr val="FF9900"/>
                </a:solidFill>
              </a:rPr>
              <a:t>How many words as same as machine translation</a:t>
            </a:r>
            <a:endParaRPr sz="1600">
              <a:solidFill>
                <a:srgbClr val="FF9900"/>
              </a:solidFill>
            </a:endParaRPr>
          </a:p>
        </p:txBody>
      </p:sp>
      <p:pic>
        <p:nvPicPr>
          <p:cNvPr id="472" name="Google Shape;472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8525" y="2089450"/>
            <a:ext cx="383400" cy="38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25025" y="3498425"/>
            <a:ext cx="2045975" cy="48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27"/>
          <p:cNvPicPr preferRelativeResize="0"/>
          <p:nvPr/>
        </p:nvPicPr>
        <p:blipFill rotWithShape="1">
          <a:blip r:embed="rId8">
            <a:alphaModFix/>
          </a:blip>
          <a:srcRect b="0" l="2190" r="0" t="0"/>
          <a:stretch/>
        </p:blipFill>
        <p:spPr>
          <a:xfrm>
            <a:off x="251337" y="3477063"/>
            <a:ext cx="2045975" cy="52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4288" y="3994228"/>
            <a:ext cx="2045975" cy="492072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27"/>
          <p:cNvSpPr txBox="1"/>
          <p:nvPr/>
        </p:nvSpPr>
        <p:spPr>
          <a:xfrm>
            <a:off x="5477425" y="2613800"/>
            <a:ext cx="3214800" cy="17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/>
              <a:t>Machine</a:t>
            </a:r>
            <a:r>
              <a:rPr lang="zh-TW"/>
              <a:t>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Going to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to play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play basketball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basketball this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this afternoon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afternoon ?</a:t>
            </a:r>
            <a:endParaRPr sz="1800"/>
          </a:p>
        </p:txBody>
      </p:sp>
      <p:sp>
        <p:nvSpPr>
          <p:cNvPr id="477" name="Google Shape;477;p27"/>
          <p:cNvSpPr/>
          <p:nvPr/>
        </p:nvSpPr>
        <p:spPr>
          <a:xfrm>
            <a:off x="5256325" y="3063250"/>
            <a:ext cx="221100" cy="203700"/>
          </a:xfrm>
          <a:prstGeom prst="donut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7"/>
          <p:cNvSpPr/>
          <p:nvPr/>
        </p:nvSpPr>
        <p:spPr>
          <a:xfrm>
            <a:off x="5256325" y="3333000"/>
            <a:ext cx="221100" cy="203700"/>
          </a:xfrm>
          <a:prstGeom prst="donut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7"/>
          <p:cNvSpPr/>
          <p:nvPr/>
        </p:nvSpPr>
        <p:spPr>
          <a:xfrm>
            <a:off x="5256325" y="3639850"/>
            <a:ext cx="221100" cy="203700"/>
          </a:xfrm>
          <a:prstGeom prst="donut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7"/>
          <p:cNvSpPr/>
          <p:nvPr/>
        </p:nvSpPr>
        <p:spPr>
          <a:xfrm>
            <a:off x="5256350" y="3909600"/>
            <a:ext cx="221100" cy="2037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5260400" y="4173275"/>
            <a:ext cx="221100" cy="2037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5260375" y="4447550"/>
            <a:ext cx="221100" cy="203700"/>
          </a:xfrm>
          <a:prstGeom prst="donut">
            <a:avLst>
              <a:gd fmla="val 25000" name="adj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7"/>
          <p:cNvSpPr txBox="1"/>
          <p:nvPr/>
        </p:nvSpPr>
        <p:spPr>
          <a:xfrm>
            <a:off x="75075" y="0"/>
            <a:ext cx="72075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BLEU </a:t>
            </a:r>
            <a:r>
              <a:rPr b="1" lang="zh-TW" sz="1800"/>
              <a:t>(Bilingual Evaluation Understudy)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Calculate Similarity between two sequence by n-gram</a:t>
            </a:r>
            <a:endParaRPr b="1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Google Shape;4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875" y="2571750"/>
            <a:ext cx="5182844" cy="46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963" y="1172272"/>
            <a:ext cx="4785026" cy="448590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28"/>
          <p:cNvSpPr txBox="1"/>
          <p:nvPr/>
        </p:nvSpPr>
        <p:spPr>
          <a:xfrm>
            <a:off x="75075" y="0"/>
            <a:ext cx="72075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BLEU </a:t>
            </a:r>
            <a:r>
              <a:rPr b="1" lang="zh-TW" sz="1800"/>
              <a:t>(Bilingual Evaluation Understudy)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Calculate Similarity between two sequence by n-gram</a:t>
            </a:r>
            <a:endParaRPr b="1" sz="1800"/>
          </a:p>
        </p:txBody>
      </p:sp>
      <p:pic>
        <p:nvPicPr>
          <p:cNvPr id="491" name="Google Shape;49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3963" y="3291825"/>
            <a:ext cx="5212475" cy="44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7763" y="3991575"/>
            <a:ext cx="5291075" cy="40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1875" y="1829000"/>
            <a:ext cx="8075597" cy="53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9"/>
          <p:cNvSpPr txBox="1"/>
          <p:nvPr/>
        </p:nvSpPr>
        <p:spPr>
          <a:xfrm>
            <a:off x="75075" y="0"/>
            <a:ext cx="21012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Comparison</a:t>
            </a:r>
            <a:endParaRPr b="1" sz="2400"/>
          </a:p>
        </p:txBody>
      </p:sp>
      <p:pic>
        <p:nvPicPr>
          <p:cNvPr id="499" name="Google Shape;49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425" y="1763025"/>
            <a:ext cx="6197276" cy="3380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0" name="Google Shape;500;p29"/>
          <p:cNvGrpSpPr/>
          <p:nvPr/>
        </p:nvGrpSpPr>
        <p:grpSpPr>
          <a:xfrm>
            <a:off x="814500" y="435675"/>
            <a:ext cx="7515000" cy="659700"/>
            <a:chOff x="814500" y="435675"/>
            <a:chExt cx="7515000" cy="659700"/>
          </a:xfrm>
        </p:grpSpPr>
        <p:sp>
          <p:nvSpPr>
            <p:cNvPr id="501" name="Google Shape;501;p29"/>
            <p:cNvSpPr txBox="1"/>
            <p:nvPr/>
          </p:nvSpPr>
          <p:spPr>
            <a:xfrm>
              <a:off x="1974300" y="435675"/>
              <a:ext cx="6355200" cy="6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/>
                <a:t>Sentence of length up to 30 words (RNNencdec-30, RNNsearch-30)</a:t>
              </a:r>
              <a:endParaRPr sz="16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zh-TW" sz="1600">
                  <a:solidFill>
                    <a:schemeClr val="dk1"/>
                  </a:solidFill>
                </a:rPr>
                <a:t>Sentence of length up to 50 words (RNNencdec-50, RNNsearch-50)</a:t>
              </a:r>
              <a:endParaRPr sz="16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/>
            </a:p>
          </p:txBody>
        </p:sp>
        <p:sp>
          <p:nvSpPr>
            <p:cNvPr id="502" name="Google Shape;502;p29"/>
            <p:cNvSpPr txBox="1"/>
            <p:nvPr/>
          </p:nvSpPr>
          <p:spPr>
            <a:xfrm>
              <a:off x="814500" y="555725"/>
              <a:ext cx="1360500" cy="42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800"/>
                <a:t>Training：</a:t>
              </a:r>
              <a:endParaRPr b="1" sz="1800"/>
            </a:p>
          </p:txBody>
        </p:sp>
      </p:grpSp>
      <p:sp>
        <p:nvSpPr>
          <p:cNvPr id="503" name="Google Shape;503;p29"/>
          <p:cNvSpPr txBox="1"/>
          <p:nvPr/>
        </p:nvSpPr>
        <p:spPr>
          <a:xfrm>
            <a:off x="876325" y="1095375"/>
            <a:ext cx="12381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Testing</a:t>
            </a:r>
            <a:r>
              <a:rPr b="1" lang="zh-TW" sz="1800"/>
              <a:t>：</a:t>
            </a:r>
            <a:endParaRPr b="1" sz="1800"/>
          </a:p>
        </p:txBody>
      </p:sp>
      <p:sp>
        <p:nvSpPr>
          <p:cNvPr id="504" name="Google Shape;504;p29"/>
          <p:cNvSpPr txBox="1"/>
          <p:nvPr/>
        </p:nvSpPr>
        <p:spPr>
          <a:xfrm>
            <a:off x="1953650" y="1095425"/>
            <a:ext cx="61974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On the full test set which includes sentences having unknow words </a:t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9" name="Google Shape;50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5675" y="152400"/>
            <a:ext cx="4847434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30"/>
          <p:cNvSpPr txBox="1"/>
          <p:nvPr/>
        </p:nvSpPr>
        <p:spPr>
          <a:xfrm>
            <a:off x="75075" y="0"/>
            <a:ext cx="47964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Performance on RNNsearch-50 </a:t>
            </a:r>
            <a:endParaRPr b="1" sz="2400"/>
          </a:p>
        </p:txBody>
      </p:sp>
      <p:sp>
        <p:nvSpPr>
          <p:cNvPr id="511" name="Google Shape;511;p30"/>
          <p:cNvSpPr/>
          <p:nvPr/>
        </p:nvSpPr>
        <p:spPr>
          <a:xfrm>
            <a:off x="6380000" y="304050"/>
            <a:ext cx="754200" cy="2571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0"/>
          <p:cNvSpPr/>
          <p:nvPr/>
        </p:nvSpPr>
        <p:spPr>
          <a:xfrm>
            <a:off x="4377000" y="2121575"/>
            <a:ext cx="2769600" cy="7542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30"/>
          <p:cNvSpPr txBox="1"/>
          <p:nvPr/>
        </p:nvSpPr>
        <p:spPr>
          <a:xfrm>
            <a:off x="146500" y="753675"/>
            <a:ext cx="4576800" cy="9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Cond：Arbitary sentence on test set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I</a:t>
            </a:r>
            <a:r>
              <a:rPr lang="zh-TW" sz="1800">
                <a:solidFill>
                  <a:schemeClr val="dk1"/>
                </a:solidFill>
              </a:rPr>
              <a:t>ncludes sentences having unknown words</a:t>
            </a:r>
            <a:r>
              <a:rPr lang="zh-TW" sz="1800"/>
              <a:t> </a:t>
            </a:r>
            <a:endParaRPr sz="1800"/>
          </a:p>
        </p:txBody>
      </p:sp>
      <p:grpSp>
        <p:nvGrpSpPr>
          <p:cNvPr id="514" name="Google Shape;514;p30"/>
          <p:cNvGrpSpPr/>
          <p:nvPr/>
        </p:nvGrpSpPr>
        <p:grpSpPr>
          <a:xfrm>
            <a:off x="146500" y="2690350"/>
            <a:ext cx="3957825" cy="1237250"/>
            <a:chOff x="136100" y="2702813"/>
            <a:chExt cx="3957825" cy="1237250"/>
          </a:xfrm>
        </p:grpSpPr>
        <p:pic>
          <p:nvPicPr>
            <p:cNvPr id="515" name="Google Shape;515;p3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36100" y="2702812"/>
              <a:ext cx="1580930" cy="12372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16" name="Google Shape;516;p30"/>
            <p:cNvGrpSpPr/>
            <p:nvPr/>
          </p:nvGrpSpPr>
          <p:grpSpPr>
            <a:xfrm>
              <a:off x="2906825" y="2734013"/>
              <a:ext cx="1187100" cy="1174825"/>
              <a:chOff x="2213275" y="2702800"/>
              <a:chExt cx="1187100" cy="1174825"/>
            </a:xfrm>
          </p:grpSpPr>
          <p:sp>
            <p:nvSpPr>
              <p:cNvPr id="517" name="Google Shape;517;p30"/>
              <p:cNvSpPr txBox="1"/>
              <p:nvPr/>
            </p:nvSpPr>
            <p:spPr>
              <a:xfrm>
                <a:off x="2213275" y="2702800"/>
                <a:ext cx="1187100" cy="37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800"/>
                  <a:t>European</a:t>
                </a:r>
                <a:endParaRPr sz="1800"/>
              </a:p>
            </p:txBody>
          </p:sp>
          <p:sp>
            <p:nvSpPr>
              <p:cNvPr id="518" name="Google Shape;518;p30"/>
              <p:cNvSpPr txBox="1"/>
              <p:nvPr/>
            </p:nvSpPr>
            <p:spPr>
              <a:xfrm>
                <a:off x="2213275" y="3136025"/>
                <a:ext cx="1187100" cy="37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800"/>
                  <a:t>Economic</a:t>
                </a:r>
                <a:endParaRPr sz="1800"/>
              </a:p>
            </p:txBody>
          </p:sp>
          <p:sp>
            <p:nvSpPr>
              <p:cNvPr id="519" name="Google Shape;519;p30"/>
              <p:cNvSpPr txBox="1"/>
              <p:nvPr/>
            </p:nvSpPr>
            <p:spPr>
              <a:xfrm>
                <a:off x="2213275" y="3506825"/>
                <a:ext cx="1187100" cy="37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1800"/>
                  <a:t>Area</a:t>
                </a:r>
                <a:endParaRPr sz="1800"/>
              </a:p>
            </p:txBody>
          </p:sp>
        </p:grpSp>
      </p:grpSp>
      <p:cxnSp>
        <p:nvCxnSpPr>
          <p:cNvPr id="520" name="Google Shape;520;p30"/>
          <p:cNvCxnSpPr>
            <a:stCxn id="517" idx="1"/>
          </p:cNvCxnSpPr>
          <p:nvPr/>
        </p:nvCxnSpPr>
        <p:spPr>
          <a:xfrm flipH="1">
            <a:off x="1791025" y="2906950"/>
            <a:ext cx="1126200" cy="78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521" name="Google Shape;521;p30"/>
          <p:cNvCxnSpPr>
            <a:stCxn id="519" idx="1"/>
          </p:cNvCxnSpPr>
          <p:nvPr/>
        </p:nvCxnSpPr>
        <p:spPr>
          <a:xfrm rot="10800000">
            <a:off x="1815625" y="2957675"/>
            <a:ext cx="1101600" cy="75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522" name="Google Shape;522;p30"/>
          <p:cNvCxnSpPr>
            <a:stCxn id="518" idx="1"/>
          </p:cNvCxnSpPr>
          <p:nvPr/>
        </p:nvCxnSpPr>
        <p:spPr>
          <a:xfrm rot="10800000">
            <a:off x="1791025" y="3328775"/>
            <a:ext cx="1126200" cy="1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523" name="Google Shape;523;p30"/>
          <p:cNvSpPr txBox="1"/>
          <p:nvPr/>
        </p:nvSpPr>
        <p:spPr>
          <a:xfrm>
            <a:off x="333900" y="2220450"/>
            <a:ext cx="12612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French</a:t>
            </a:r>
            <a:endParaRPr b="1" sz="2400"/>
          </a:p>
        </p:txBody>
      </p:sp>
      <p:sp>
        <p:nvSpPr>
          <p:cNvPr id="524" name="Google Shape;524;p30"/>
          <p:cNvSpPr txBox="1"/>
          <p:nvPr/>
        </p:nvSpPr>
        <p:spPr>
          <a:xfrm>
            <a:off x="2751625" y="2220450"/>
            <a:ext cx="1352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English</a:t>
            </a:r>
            <a:endParaRPr b="1"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9" name="Google Shape;52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5550" y="152400"/>
            <a:ext cx="4948451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31"/>
          <p:cNvSpPr txBox="1"/>
          <p:nvPr/>
        </p:nvSpPr>
        <p:spPr>
          <a:xfrm>
            <a:off x="75075" y="0"/>
            <a:ext cx="47964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Performance on RNNsearch-50 </a:t>
            </a:r>
            <a:endParaRPr b="1" sz="2400"/>
          </a:p>
        </p:txBody>
      </p:sp>
      <p:sp>
        <p:nvSpPr>
          <p:cNvPr id="531" name="Google Shape;531;p31"/>
          <p:cNvSpPr/>
          <p:nvPr/>
        </p:nvSpPr>
        <p:spPr>
          <a:xfrm>
            <a:off x="8123350" y="378225"/>
            <a:ext cx="469800" cy="4327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31"/>
          <p:cNvSpPr/>
          <p:nvPr/>
        </p:nvSpPr>
        <p:spPr>
          <a:xfrm>
            <a:off x="4426450" y="4272950"/>
            <a:ext cx="4191300" cy="4329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31"/>
          <p:cNvSpPr txBox="1"/>
          <p:nvPr/>
        </p:nvSpPr>
        <p:spPr>
          <a:xfrm>
            <a:off x="75075" y="432200"/>
            <a:ext cx="4796400" cy="10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Cond：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Without any unknown words and of length between 10 and 20 words from the test set </a:t>
            </a:r>
            <a:endParaRPr sz="1800"/>
          </a:p>
        </p:txBody>
      </p:sp>
      <p:sp>
        <p:nvSpPr>
          <p:cNvPr id="534" name="Google Shape;534;p31"/>
          <p:cNvSpPr txBox="1"/>
          <p:nvPr/>
        </p:nvSpPr>
        <p:spPr>
          <a:xfrm>
            <a:off x="333900" y="1503500"/>
            <a:ext cx="12612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French</a:t>
            </a:r>
            <a:endParaRPr b="1" sz="2400"/>
          </a:p>
        </p:txBody>
      </p:sp>
      <p:sp>
        <p:nvSpPr>
          <p:cNvPr id="535" name="Google Shape;535;p31"/>
          <p:cNvSpPr txBox="1"/>
          <p:nvPr/>
        </p:nvSpPr>
        <p:spPr>
          <a:xfrm>
            <a:off x="2417800" y="1503500"/>
            <a:ext cx="1352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English</a:t>
            </a:r>
            <a:endParaRPr b="1" sz="2400"/>
          </a:p>
        </p:txBody>
      </p:sp>
      <p:sp>
        <p:nvSpPr>
          <p:cNvPr id="536" name="Google Shape;536;p31"/>
          <p:cNvSpPr txBox="1"/>
          <p:nvPr/>
        </p:nvSpPr>
        <p:spPr>
          <a:xfrm>
            <a:off x="469900" y="2183575"/>
            <a:ext cx="8778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armes</a:t>
            </a:r>
            <a:endParaRPr sz="1800"/>
          </a:p>
        </p:txBody>
      </p:sp>
      <p:sp>
        <p:nvSpPr>
          <p:cNvPr id="537" name="Google Shape;537;p31"/>
          <p:cNvSpPr txBox="1"/>
          <p:nvPr/>
        </p:nvSpPr>
        <p:spPr>
          <a:xfrm>
            <a:off x="75075" y="2696775"/>
            <a:ext cx="12612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chimiques</a:t>
            </a:r>
            <a:endParaRPr sz="1800"/>
          </a:p>
        </p:txBody>
      </p:sp>
      <p:sp>
        <p:nvSpPr>
          <p:cNvPr id="538" name="Google Shape;538;p31"/>
          <p:cNvSpPr txBox="1"/>
          <p:nvPr/>
        </p:nvSpPr>
        <p:spPr>
          <a:xfrm>
            <a:off x="2463550" y="2183575"/>
            <a:ext cx="12612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chemical</a:t>
            </a:r>
            <a:endParaRPr sz="1800"/>
          </a:p>
        </p:txBody>
      </p:sp>
      <p:sp>
        <p:nvSpPr>
          <p:cNvPr id="539" name="Google Shape;539;p31"/>
          <p:cNvSpPr txBox="1"/>
          <p:nvPr/>
        </p:nvSpPr>
        <p:spPr>
          <a:xfrm>
            <a:off x="2463550" y="2665875"/>
            <a:ext cx="12612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weapons</a:t>
            </a:r>
            <a:endParaRPr sz="1800"/>
          </a:p>
        </p:txBody>
      </p:sp>
      <p:cxnSp>
        <p:nvCxnSpPr>
          <p:cNvPr id="540" name="Google Shape;540;p31"/>
          <p:cNvCxnSpPr>
            <a:stCxn id="539" idx="1"/>
            <a:endCxn id="536" idx="3"/>
          </p:cNvCxnSpPr>
          <p:nvPr/>
        </p:nvCxnSpPr>
        <p:spPr>
          <a:xfrm rot="10800000">
            <a:off x="1347850" y="2400075"/>
            <a:ext cx="1115700" cy="500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541" name="Google Shape;541;p31"/>
          <p:cNvCxnSpPr>
            <a:stCxn id="538" idx="1"/>
            <a:endCxn id="537" idx="3"/>
          </p:cNvCxnSpPr>
          <p:nvPr/>
        </p:nvCxnSpPr>
        <p:spPr>
          <a:xfrm flipH="1">
            <a:off x="1336150" y="2400025"/>
            <a:ext cx="1127400" cy="500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pic>
        <p:nvPicPr>
          <p:cNvPr id="542" name="Google Shape;54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75" y="3687852"/>
            <a:ext cx="1261200" cy="585098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31"/>
          <p:cNvSpPr txBox="1"/>
          <p:nvPr/>
        </p:nvSpPr>
        <p:spPr>
          <a:xfrm>
            <a:off x="2372050" y="3745500"/>
            <a:ext cx="13527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Destruction</a:t>
            </a:r>
            <a:endParaRPr sz="1800"/>
          </a:p>
        </p:txBody>
      </p:sp>
      <p:cxnSp>
        <p:nvCxnSpPr>
          <p:cNvPr id="544" name="Google Shape;544;p31"/>
          <p:cNvCxnSpPr>
            <a:endCxn id="543" idx="1"/>
          </p:cNvCxnSpPr>
          <p:nvPr/>
        </p:nvCxnSpPr>
        <p:spPr>
          <a:xfrm>
            <a:off x="1335250" y="3877200"/>
            <a:ext cx="1036800" cy="10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5" name="Google Shape;545;p31"/>
          <p:cNvCxnSpPr>
            <a:endCxn id="543" idx="1"/>
          </p:cNvCxnSpPr>
          <p:nvPr/>
        </p:nvCxnSpPr>
        <p:spPr>
          <a:xfrm flipH="1" rot="10800000">
            <a:off x="1347550" y="3980400"/>
            <a:ext cx="1024500" cy="16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6" name="Google Shape;546;p31"/>
          <p:cNvSpPr/>
          <p:nvPr/>
        </p:nvSpPr>
        <p:spPr>
          <a:xfrm>
            <a:off x="4327750" y="1186950"/>
            <a:ext cx="1261200" cy="4080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31"/>
          <p:cNvSpPr/>
          <p:nvPr/>
        </p:nvSpPr>
        <p:spPr>
          <a:xfrm>
            <a:off x="5329025" y="229850"/>
            <a:ext cx="259800" cy="13848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1945350" y="936300"/>
            <a:ext cx="5253300" cy="3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Purpose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Background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Limitation of RNN Encoder-Decoder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Attention mechanism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Overall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zh-TW" sz="1800">
                <a:solidFill>
                  <a:schemeClr val="dk1"/>
                </a:solidFill>
              </a:rPr>
              <a:t>Encoder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zh-TW" sz="1800">
                <a:solidFill>
                  <a:schemeClr val="dk1"/>
                </a:solidFill>
              </a:rPr>
              <a:t>Alignment Model + Decoder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>
                <a:solidFill>
                  <a:schemeClr val="dk1"/>
                </a:solidFill>
              </a:rPr>
              <a:t>Datasets (Train、Valid、Test)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sz="1800">
                <a:solidFill>
                  <a:schemeClr val="dk1"/>
                </a:solidFill>
              </a:rPr>
              <a:t>Comparison with RNN Encoder-Decoder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Performance 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" name="Google Shape;55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225" y="1677500"/>
            <a:ext cx="5715024" cy="3061200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32"/>
          <p:cNvSpPr txBox="1"/>
          <p:nvPr/>
        </p:nvSpPr>
        <p:spPr>
          <a:xfrm>
            <a:off x="75075" y="0"/>
            <a:ext cx="21135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Performance</a:t>
            </a:r>
            <a:endParaRPr b="1" sz="2400"/>
          </a:p>
        </p:txBody>
      </p:sp>
      <p:sp>
        <p:nvSpPr>
          <p:cNvPr id="554" name="Google Shape;554;p32"/>
          <p:cNvSpPr txBox="1"/>
          <p:nvPr/>
        </p:nvSpPr>
        <p:spPr>
          <a:xfrm>
            <a:off x="169125" y="534600"/>
            <a:ext cx="8856900" cy="13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BLEU scores of the models computed on the test set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All：All the test set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No UNK：</a:t>
            </a:r>
            <a:r>
              <a:rPr lang="zh-TW" sz="1800">
                <a:solidFill>
                  <a:schemeClr val="dk1"/>
                </a:solidFill>
              </a:rPr>
              <a:t>Without any unknown words on test set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RNNsearch-50*：Train longer until the performance on the valid stopped improving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55" name="Google Shape;555;p32"/>
          <p:cNvSpPr txBox="1"/>
          <p:nvPr/>
        </p:nvSpPr>
        <p:spPr>
          <a:xfrm>
            <a:off x="4284900" y="4686000"/>
            <a:ext cx="48591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Moses：</a:t>
            </a:r>
            <a:r>
              <a:rPr lang="zh-TW" u="sng">
                <a:solidFill>
                  <a:schemeClr val="hlink"/>
                </a:solidFill>
                <a:hlinkClick r:id="rId4"/>
              </a:rPr>
              <a:t>http://www.statmt.org/moses/?n=Moses.Overview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0" name="Google Shape;56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95325"/>
            <a:ext cx="8839197" cy="1896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Google Shape;56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3973" y="3091700"/>
            <a:ext cx="6076064" cy="1896575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33"/>
          <p:cNvSpPr txBox="1"/>
          <p:nvPr/>
        </p:nvSpPr>
        <p:spPr>
          <a:xfrm>
            <a:off x="75075" y="0"/>
            <a:ext cx="12108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Next...</a:t>
            </a:r>
            <a:endParaRPr b="1" sz="2400"/>
          </a:p>
        </p:txBody>
      </p:sp>
      <p:sp>
        <p:nvSpPr>
          <p:cNvPr id="563" name="Google Shape;563;p33"/>
          <p:cNvSpPr txBox="1"/>
          <p:nvPr/>
        </p:nvSpPr>
        <p:spPr>
          <a:xfrm>
            <a:off x="75075" y="2952625"/>
            <a:ext cx="33621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New alignment model</a:t>
            </a:r>
            <a:endParaRPr b="1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4100" y="1667222"/>
            <a:ext cx="4729900" cy="2025103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0" y="0"/>
            <a:ext cx="35109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Purpose - Background</a:t>
            </a:r>
            <a:endParaRPr b="1" sz="2400"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4">
            <a:alphaModFix/>
          </a:blip>
          <a:srcRect b="0" l="0" r="52346" t="0"/>
          <a:stretch/>
        </p:blipFill>
        <p:spPr>
          <a:xfrm>
            <a:off x="152400" y="1346800"/>
            <a:ext cx="4212224" cy="27301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273300" y="812200"/>
            <a:ext cx="32376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GRU - Gated Recurrent Unit</a:t>
            </a:r>
            <a:endParaRPr b="1" sz="1800"/>
          </a:p>
        </p:txBody>
      </p:sp>
      <p:sp>
        <p:nvSpPr>
          <p:cNvPr id="70" name="Google Shape;70;p15"/>
          <p:cNvSpPr/>
          <p:nvPr/>
        </p:nvSpPr>
        <p:spPr>
          <a:xfrm>
            <a:off x="4459000" y="1726875"/>
            <a:ext cx="417900" cy="391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" name="Google Shape;71;p15"/>
          <p:cNvCxnSpPr>
            <a:stCxn id="70" idx="0"/>
            <a:endCxn id="72" idx="2"/>
          </p:cNvCxnSpPr>
          <p:nvPr/>
        </p:nvCxnSpPr>
        <p:spPr>
          <a:xfrm rot="-5400000">
            <a:off x="4700950" y="1242375"/>
            <a:ext cx="451500" cy="517500"/>
          </a:xfrm>
          <a:prstGeom prst="curvedConnector3">
            <a:avLst>
              <a:gd fmla="val 50014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2" name="Google Shape;72;p15"/>
          <p:cNvSpPr txBox="1"/>
          <p:nvPr/>
        </p:nvSpPr>
        <p:spPr>
          <a:xfrm>
            <a:off x="4572000" y="883750"/>
            <a:ext cx="12270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FF0000"/>
                </a:solidFill>
              </a:rPr>
              <a:t>Update gate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4450200" y="2209413"/>
            <a:ext cx="417900" cy="391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" name="Google Shape;74;p15"/>
          <p:cNvCxnSpPr>
            <a:stCxn id="73" idx="1"/>
            <a:endCxn id="75" idx="2"/>
          </p:cNvCxnSpPr>
          <p:nvPr/>
        </p:nvCxnSpPr>
        <p:spPr>
          <a:xfrm rot="10800000">
            <a:off x="4111800" y="1275363"/>
            <a:ext cx="338400" cy="1129800"/>
          </a:xfrm>
          <a:prstGeom prst="curved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5" name="Google Shape;75;p15"/>
          <p:cNvSpPr txBox="1"/>
          <p:nvPr/>
        </p:nvSpPr>
        <p:spPr>
          <a:xfrm>
            <a:off x="3543525" y="883750"/>
            <a:ext cx="11367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FF0000"/>
                </a:solidFill>
              </a:rPr>
              <a:t>Reset</a:t>
            </a:r>
            <a:r>
              <a:rPr b="1" lang="zh-TW">
                <a:solidFill>
                  <a:srgbClr val="FF0000"/>
                </a:solidFill>
              </a:rPr>
              <a:t> gate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4450200" y="2653500"/>
            <a:ext cx="417900" cy="391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4471350" y="3213350"/>
            <a:ext cx="417900" cy="391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" name="Google Shape;78;p15"/>
          <p:cNvCxnSpPr>
            <a:stCxn id="76" idx="1"/>
            <a:endCxn id="79" idx="0"/>
          </p:cNvCxnSpPr>
          <p:nvPr/>
        </p:nvCxnSpPr>
        <p:spPr>
          <a:xfrm flipH="1">
            <a:off x="3750300" y="2849250"/>
            <a:ext cx="699900" cy="1227600"/>
          </a:xfrm>
          <a:prstGeom prst="curvedConnector2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9" name="Google Shape;79;p15"/>
          <p:cNvSpPr txBox="1"/>
          <p:nvPr/>
        </p:nvSpPr>
        <p:spPr>
          <a:xfrm>
            <a:off x="3001150" y="4076950"/>
            <a:ext cx="14985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0000FF"/>
                </a:solidFill>
              </a:rPr>
              <a:t>State candidate</a:t>
            </a:r>
            <a:endParaRPr b="1">
              <a:solidFill>
                <a:srgbClr val="0000FF"/>
              </a:solidFill>
            </a:endParaRPr>
          </a:p>
        </p:txBody>
      </p:sp>
      <p:cxnSp>
        <p:nvCxnSpPr>
          <p:cNvPr id="80" name="Google Shape;80;p15"/>
          <p:cNvCxnSpPr>
            <a:stCxn id="77" idx="2"/>
            <a:endCxn id="81" idx="0"/>
          </p:cNvCxnSpPr>
          <p:nvPr/>
        </p:nvCxnSpPr>
        <p:spPr>
          <a:xfrm flipH="1" rot="-5400000">
            <a:off x="4696800" y="3588350"/>
            <a:ext cx="472200" cy="505200"/>
          </a:xfrm>
          <a:prstGeom prst="curvedConnector3">
            <a:avLst>
              <a:gd fmla="val 49989" name="adj1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1" name="Google Shape;81;p15"/>
          <p:cNvSpPr txBox="1"/>
          <p:nvPr/>
        </p:nvSpPr>
        <p:spPr>
          <a:xfrm>
            <a:off x="4529250" y="4076950"/>
            <a:ext cx="13125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0000FF"/>
                </a:solidFill>
              </a:rPr>
              <a:t>Current </a:t>
            </a:r>
            <a:r>
              <a:rPr b="1" lang="zh-TW">
                <a:solidFill>
                  <a:srgbClr val="0000FF"/>
                </a:solidFill>
              </a:rPr>
              <a:t>State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1499875" y="2683375"/>
            <a:ext cx="514500" cy="472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2085100" y="2683375"/>
            <a:ext cx="514500" cy="472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" name="Google Shape;84;p15"/>
          <p:cNvCxnSpPr>
            <a:stCxn id="82" idx="0"/>
            <a:endCxn id="85" idx="2"/>
          </p:cNvCxnSpPr>
          <p:nvPr/>
        </p:nvCxnSpPr>
        <p:spPr>
          <a:xfrm flipH="1" rot="5400000">
            <a:off x="1205575" y="2131825"/>
            <a:ext cx="878700" cy="224400"/>
          </a:xfrm>
          <a:prstGeom prst="curvedConnector3">
            <a:avLst>
              <a:gd fmla="val 49996" name="adj1"/>
            </a:avLst>
          </a:prstGeom>
          <a:noFill/>
          <a:ln cap="flat" cmpd="sng" w="19050">
            <a:solidFill>
              <a:srgbClr val="FF0000"/>
            </a:solidFill>
            <a:prstDash val="dot"/>
            <a:round/>
            <a:headEnd len="med" w="med" type="none"/>
            <a:tailEnd len="med" w="med" type="stealth"/>
          </a:ln>
        </p:spPr>
      </p:cxnSp>
      <p:sp>
        <p:nvSpPr>
          <p:cNvPr id="85" name="Google Shape;85;p15"/>
          <p:cNvSpPr txBox="1"/>
          <p:nvPr/>
        </p:nvSpPr>
        <p:spPr>
          <a:xfrm>
            <a:off x="1011775" y="1413238"/>
            <a:ext cx="10419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FF0000"/>
                </a:solidFill>
              </a:rPr>
              <a:t>reset</a:t>
            </a:r>
            <a:r>
              <a:rPr b="1" lang="zh-TW">
                <a:solidFill>
                  <a:srgbClr val="FF0000"/>
                </a:solidFill>
              </a:rPr>
              <a:t> gate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86" name="Google Shape;86;p15"/>
          <p:cNvCxnSpPr>
            <a:stCxn id="83" idx="0"/>
            <a:endCxn id="87" idx="2"/>
          </p:cNvCxnSpPr>
          <p:nvPr/>
        </p:nvCxnSpPr>
        <p:spPr>
          <a:xfrm rot="-5400000">
            <a:off x="2045800" y="2101225"/>
            <a:ext cx="878700" cy="285600"/>
          </a:xfrm>
          <a:prstGeom prst="curvedConnector3">
            <a:avLst>
              <a:gd fmla="val 49997" name="adj1"/>
            </a:avLst>
          </a:prstGeom>
          <a:noFill/>
          <a:ln cap="flat" cmpd="sng" w="19050">
            <a:solidFill>
              <a:srgbClr val="FF0000"/>
            </a:solidFill>
            <a:prstDash val="dot"/>
            <a:round/>
            <a:headEnd len="med" w="med" type="none"/>
            <a:tailEnd len="med" w="med" type="stealth"/>
          </a:ln>
        </p:spPr>
      </p:cxnSp>
      <p:sp>
        <p:nvSpPr>
          <p:cNvPr id="87" name="Google Shape;87;p15"/>
          <p:cNvSpPr txBox="1"/>
          <p:nvPr/>
        </p:nvSpPr>
        <p:spPr>
          <a:xfrm>
            <a:off x="2014375" y="1413225"/>
            <a:ext cx="12270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FF0000"/>
                </a:solidFill>
              </a:rPr>
              <a:t>Update</a:t>
            </a:r>
            <a:r>
              <a:rPr b="1" lang="zh-TW">
                <a:solidFill>
                  <a:srgbClr val="FF0000"/>
                </a:solidFill>
              </a:rPr>
              <a:t> gate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2795550" y="2844425"/>
            <a:ext cx="627000" cy="383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9" name="Google Shape;89;p15"/>
          <p:cNvCxnSpPr>
            <a:stCxn id="88" idx="1"/>
            <a:endCxn id="79" idx="1"/>
          </p:cNvCxnSpPr>
          <p:nvPr/>
        </p:nvCxnSpPr>
        <p:spPr>
          <a:xfrm>
            <a:off x="2795550" y="3035975"/>
            <a:ext cx="205500" cy="1236600"/>
          </a:xfrm>
          <a:prstGeom prst="curvedConnector3">
            <a:avLst>
              <a:gd fmla="val -115876" name="adj1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/>
        </p:nvSpPr>
        <p:spPr>
          <a:xfrm>
            <a:off x="0" y="0"/>
            <a:ext cx="35109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Purpose - Background</a:t>
            </a:r>
            <a:endParaRPr b="1" sz="2400"/>
          </a:p>
        </p:txBody>
      </p:sp>
      <p:grpSp>
        <p:nvGrpSpPr>
          <p:cNvPr id="95" name="Google Shape;95;p16"/>
          <p:cNvGrpSpPr/>
          <p:nvPr/>
        </p:nvGrpSpPr>
        <p:grpSpPr>
          <a:xfrm>
            <a:off x="527782" y="661727"/>
            <a:ext cx="8426909" cy="4430250"/>
            <a:chOff x="527800" y="134550"/>
            <a:chExt cx="8434500" cy="4957200"/>
          </a:xfrm>
        </p:grpSpPr>
        <p:sp>
          <p:nvSpPr>
            <p:cNvPr id="96" name="Google Shape;96;p16"/>
            <p:cNvSpPr/>
            <p:nvPr/>
          </p:nvSpPr>
          <p:spPr>
            <a:xfrm>
              <a:off x="1215947" y="3271004"/>
              <a:ext cx="938100" cy="686700"/>
            </a:xfrm>
            <a:prstGeom prst="roundRect">
              <a:avLst>
                <a:gd fmla="val 16667" name="adj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E0</a:t>
              </a:r>
              <a:endParaRPr b="1"/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2780019" y="3271004"/>
              <a:ext cx="938100" cy="686700"/>
            </a:xfrm>
            <a:prstGeom prst="roundRect">
              <a:avLst>
                <a:gd fmla="val 16667" name="adj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E1</a:t>
              </a:r>
              <a:endParaRPr b="1"/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5985542" y="3271004"/>
              <a:ext cx="938100" cy="686700"/>
            </a:xfrm>
            <a:prstGeom prst="roundRect">
              <a:avLst>
                <a:gd fmla="val 16667" name="adj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En-1</a:t>
              </a:r>
              <a:endParaRPr b="1"/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608437" y="3518149"/>
              <a:ext cx="607500" cy="1926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2154097" y="3518149"/>
              <a:ext cx="607500" cy="1926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3718168" y="3518149"/>
              <a:ext cx="607500" cy="1926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6"/>
            <p:cNvSpPr/>
            <p:nvPr/>
          </p:nvSpPr>
          <p:spPr>
            <a:xfrm rot="-5400000">
              <a:off x="1469858" y="4037025"/>
              <a:ext cx="430200" cy="2718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6"/>
            <p:cNvSpPr/>
            <p:nvPr/>
          </p:nvSpPr>
          <p:spPr>
            <a:xfrm rot="-5400000">
              <a:off x="3033930" y="4037025"/>
              <a:ext cx="430200" cy="2718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 rot="-5400000">
              <a:off x="6239453" y="4037025"/>
              <a:ext cx="430200" cy="2718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6923691" y="3518149"/>
              <a:ext cx="607500" cy="1926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7549613" y="3271004"/>
              <a:ext cx="938100" cy="686700"/>
            </a:xfrm>
            <a:prstGeom prst="roundRect">
              <a:avLst>
                <a:gd fmla="val 16667" name="adj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En</a:t>
              </a:r>
              <a:endParaRPr b="1"/>
            </a:p>
          </p:txBody>
        </p:sp>
        <p:sp>
          <p:nvSpPr>
            <p:cNvPr id="107" name="Google Shape;107;p16"/>
            <p:cNvSpPr/>
            <p:nvPr/>
          </p:nvSpPr>
          <p:spPr>
            <a:xfrm rot="-5400000">
              <a:off x="7803524" y="4037025"/>
              <a:ext cx="430200" cy="2718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6"/>
            <p:cNvSpPr/>
            <p:nvPr/>
          </p:nvSpPr>
          <p:spPr>
            <a:xfrm rot="-5400000">
              <a:off x="7803524" y="2920004"/>
              <a:ext cx="430200" cy="2718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5359620" y="3559668"/>
              <a:ext cx="607500" cy="1926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6"/>
            <p:cNvSpPr txBox="1"/>
            <p:nvPr/>
          </p:nvSpPr>
          <p:spPr>
            <a:xfrm>
              <a:off x="4325678" y="3397366"/>
              <a:ext cx="1033800" cy="31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800"/>
                <a:t>…...</a:t>
              </a:r>
              <a:endParaRPr b="1" sz="1800"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7501776" y="2297501"/>
              <a:ext cx="1033800" cy="543300"/>
            </a:xfrm>
            <a:prstGeom prst="roundRect">
              <a:avLst>
                <a:gd fmla="val 16667" name="adj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C</a:t>
              </a:r>
              <a:endParaRPr b="1"/>
            </a:p>
          </p:txBody>
        </p:sp>
        <p:sp>
          <p:nvSpPr>
            <p:cNvPr id="112" name="Google Shape;112;p16"/>
            <p:cNvSpPr txBox="1"/>
            <p:nvPr/>
          </p:nvSpPr>
          <p:spPr>
            <a:xfrm>
              <a:off x="5247300" y="2758325"/>
              <a:ext cx="1790400" cy="31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800"/>
                <a:t>context vector</a:t>
              </a:r>
              <a:endParaRPr b="1" sz="1800"/>
            </a:p>
          </p:txBody>
        </p:sp>
        <p:sp>
          <p:nvSpPr>
            <p:cNvPr id="113" name="Google Shape;113;p16"/>
            <p:cNvSpPr txBox="1"/>
            <p:nvPr/>
          </p:nvSpPr>
          <p:spPr>
            <a:xfrm>
              <a:off x="1417825" y="4450100"/>
              <a:ext cx="496800" cy="48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800"/>
                <a:t>S0</a:t>
              </a:r>
              <a:endParaRPr b="1" sz="1800"/>
            </a:p>
          </p:txBody>
        </p:sp>
        <p:sp>
          <p:nvSpPr>
            <p:cNvPr id="114" name="Google Shape;114;p16"/>
            <p:cNvSpPr txBox="1"/>
            <p:nvPr/>
          </p:nvSpPr>
          <p:spPr>
            <a:xfrm>
              <a:off x="3000675" y="4450100"/>
              <a:ext cx="496800" cy="48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800"/>
                <a:t>S1</a:t>
              </a:r>
              <a:endParaRPr b="1" sz="1800"/>
            </a:p>
          </p:txBody>
        </p:sp>
        <p:sp>
          <p:nvSpPr>
            <p:cNvPr id="115" name="Google Shape;115;p16"/>
            <p:cNvSpPr txBox="1"/>
            <p:nvPr/>
          </p:nvSpPr>
          <p:spPr>
            <a:xfrm>
              <a:off x="6095800" y="4450100"/>
              <a:ext cx="717600" cy="48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800"/>
                <a:t>Sn-1</a:t>
              </a:r>
              <a:endParaRPr b="1" sz="1800"/>
            </a:p>
          </p:txBody>
        </p:sp>
        <p:sp>
          <p:nvSpPr>
            <p:cNvPr id="116" name="Google Shape;116;p16"/>
            <p:cNvSpPr txBox="1"/>
            <p:nvPr/>
          </p:nvSpPr>
          <p:spPr>
            <a:xfrm>
              <a:off x="7770275" y="4450100"/>
              <a:ext cx="496800" cy="48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800"/>
                <a:t>Sn</a:t>
              </a:r>
              <a:endParaRPr b="1" sz="1800"/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1397225" y="4506950"/>
              <a:ext cx="6890700" cy="372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800">
                  <a:solidFill>
                    <a:srgbClr val="FF9900"/>
                  </a:solidFill>
                </a:rPr>
                <a:t>Source_sequence</a:t>
              </a:r>
              <a:endParaRPr b="1" sz="1800">
                <a:solidFill>
                  <a:srgbClr val="FF9900"/>
                </a:solidFill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 flipH="1">
              <a:off x="7319975" y="1324600"/>
              <a:ext cx="789300" cy="972900"/>
            </a:xfrm>
            <a:prstGeom prst="bentArrow">
              <a:avLst>
                <a:gd fmla="val 25000" name="adj1"/>
                <a:gd fmla="val 25000" name="adj2"/>
                <a:gd fmla="val 25000" name="adj3"/>
                <a:gd fmla="val 43750" name="adj4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6381875" y="1085004"/>
              <a:ext cx="938100" cy="686700"/>
            </a:xfrm>
            <a:prstGeom prst="roundRect">
              <a:avLst>
                <a:gd fmla="val 16667" name="adj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D0</a:t>
              </a:r>
              <a:endParaRPr b="1"/>
            </a:p>
          </p:txBody>
        </p:sp>
        <p:sp>
          <p:nvSpPr>
            <p:cNvPr id="120" name="Google Shape;120;p16"/>
            <p:cNvSpPr/>
            <p:nvPr/>
          </p:nvSpPr>
          <p:spPr>
            <a:xfrm rot="10800000">
              <a:off x="5772007" y="1332043"/>
              <a:ext cx="607500" cy="1926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4831525" y="1085004"/>
              <a:ext cx="938100" cy="686700"/>
            </a:xfrm>
            <a:prstGeom prst="roundRect">
              <a:avLst>
                <a:gd fmla="val 16667" name="adj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D1</a:t>
              </a:r>
              <a:endParaRPr b="1"/>
            </a:p>
          </p:txBody>
        </p:sp>
        <p:sp>
          <p:nvSpPr>
            <p:cNvPr id="122" name="Google Shape;122;p16"/>
            <p:cNvSpPr/>
            <p:nvPr/>
          </p:nvSpPr>
          <p:spPr>
            <a:xfrm rot="10800000">
              <a:off x="4221657" y="1332043"/>
              <a:ext cx="607500" cy="1926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6"/>
            <p:cNvSpPr txBox="1"/>
            <p:nvPr/>
          </p:nvSpPr>
          <p:spPr>
            <a:xfrm>
              <a:off x="3185491" y="1271741"/>
              <a:ext cx="1033800" cy="31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800"/>
                <a:t>…...</a:t>
              </a:r>
              <a:endParaRPr b="1" sz="1800"/>
            </a:p>
          </p:txBody>
        </p:sp>
        <p:sp>
          <p:nvSpPr>
            <p:cNvPr id="124" name="Google Shape;124;p16"/>
            <p:cNvSpPr/>
            <p:nvPr/>
          </p:nvSpPr>
          <p:spPr>
            <a:xfrm rot="10800000">
              <a:off x="2671307" y="1332043"/>
              <a:ext cx="607500" cy="1926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1730825" y="1085004"/>
              <a:ext cx="938100" cy="686700"/>
            </a:xfrm>
            <a:prstGeom prst="roundRect">
              <a:avLst>
                <a:gd fmla="val 16667" name="adj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Dk</a:t>
              </a:r>
              <a:endParaRPr b="1"/>
            </a:p>
          </p:txBody>
        </p:sp>
        <p:sp>
          <p:nvSpPr>
            <p:cNvPr id="126" name="Google Shape;126;p16"/>
            <p:cNvSpPr/>
            <p:nvPr/>
          </p:nvSpPr>
          <p:spPr>
            <a:xfrm rot="-5400000">
              <a:off x="6635846" y="734000"/>
              <a:ext cx="430200" cy="2718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 rot="-5400000">
              <a:off x="5085496" y="734000"/>
              <a:ext cx="430200" cy="2718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 rot="-5400000">
              <a:off x="2047646" y="734000"/>
              <a:ext cx="430200" cy="2718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6"/>
            <p:cNvSpPr txBox="1"/>
            <p:nvPr/>
          </p:nvSpPr>
          <p:spPr>
            <a:xfrm>
              <a:off x="6635288" y="248375"/>
              <a:ext cx="496800" cy="31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800"/>
                <a:t>T0</a:t>
              </a:r>
              <a:endParaRPr b="1" sz="1800"/>
            </a:p>
          </p:txBody>
        </p:sp>
        <p:sp>
          <p:nvSpPr>
            <p:cNvPr id="130" name="Google Shape;130;p16"/>
            <p:cNvSpPr txBox="1"/>
            <p:nvPr/>
          </p:nvSpPr>
          <p:spPr>
            <a:xfrm>
              <a:off x="2014338" y="248375"/>
              <a:ext cx="496800" cy="31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800"/>
                <a:t>Tk</a:t>
              </a:r>
              <a:endParaRPr b="1" sz="1800"/>
            </a:p>
          </p:txBody>
        </p:sp>
        <p:sp>
          <p:nvSpPr>
            <p:cNvPr id="131" name="Google Shape;131;p16"/>
            <p:cNvSpPr txBox="1"/>
            <p:nvPr/>
          </p:nvSpPr>
          <p:spPr>
            <a:xfrm>
              <a:off x="5052188" y="248375"/>
              <a:ext cx="496800" cy="31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800"/>
                <a:t>T1</a:t>
              </a:r>
              <a:endParaRPr b="1" sz="1800"/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1989813" y="262550"/>
              <a:ext cx="5071200" cy="372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800"/>
                <a:t>           </a:t>
              </a:r>
              <a:r>
                <a:rPr b="1" lang="zh-TW" sz="1800">
                  <a:solidFill>
                    <a:srgbClr val="FF9900"/>
                  </a:solidFill>
                </a:rPr>
                <a:t>Target_sequence</a:t>
              </a:r>
              <a:endParaRPr b="1" sz="1800">
                <a:solidFill>
                  <a:srgbClr val="FF9900"/>
                </a:solidFill>
              </a:endParaRPr>
            </a:p>
          </p:txBody>
        </p:sp>
        <p:sp>
          <p:nvSpPr>
            <p:cNvPr id="133" name="Google Shape;133;p16"/>
            <p:cNvSpPr txBox="1"/>
            <p:nvPr/>
          </p:nvSpPr>
          <p:spPr>
            <a:xfrm>
              <a:off x="7350825" y="1771700"/>
              <a:ext cx="1335600" cy="31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rgbClr val="FF0000"/>
                  </a:solidFill>
                </a:rPr>
                <a:t>Initial_state</a:t>
              </a:r>
              <a:endParaRPr b="1" sz="1600">
                <a:solidFill>
                  <a:srgbClr val="FF0000"/>
                </a:solidFill>
              </a:endParaRPr>
            </a:p>
          </p:txBody>
        </p:sp>
        <p:cxnSp>
          <p:nvCxnSpPr>
            <p:cNvPr id="134" name="Google Shape;134;p16"/>
            <p:cNvCxnSpPr>
              <a:stCxn id="111" idx="1"/>
            </p:cNvCxnSpPr>
            <p:nvPr/>
          </p:nvCxnSpPr>
          <p:spPr>
            <a:xfrm flipH="1">
              <a:off x="6923676" y="2569151"/>
              <a:ext cx="578100" cy="4221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135" name="Google Shape;135;p16"/>
            <p:cNvSpPr/>
            <p:nvPr/>
          </p:nvSpPr>
          <p:spPr>
            <a:xfrm rot="-5400000">
              <a:off x="6635821" y="1850900"/>
              <a:ext cx="430200" cy="2718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6"/>
            <p:cNvSpPr/>
            <p:nvPr/>
          </p:nvSpPr>
          <p:spPr>
            <a:xfrm rot="-5400000">
              <a:off x="5085471" y="1843575"/>
              <a:ext cx="430200" cy="2718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 rot="-5400000">
              <a:off x="2047646" y="1850900"/>
              <a:ext cx="430200" cy="2718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527800" y="3156450"/>
              <a:ext cx="8434500" cy="19353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6"/>
            <p:cNvSpPr txBox="1"/>
            <p:nvPr/>
          </p:nvSpPr>
          <p:spPr>
            <a:xfrm>
              <a:off x="743500" y="2653863"/>
              <a:ext cx="1335600" cy="42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zh-TW" sz="2200">
                  <a:solidFill>
                    <a:srgbClr val="FF0000"/>
                  </a:solidFill>
                </a:rPr>
                <a:t>Encoder</a:t>
              </a:r>
              <a:endParaRPr b="1" i="1" sz="2200">
                <a:solidFill>
                  <a:srgbClr val="FF0000"/>
                </a:solidFill>
              </a:endParaRPr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1446125" y="134550"/>
              <a:ext cx="5904600" cy="21627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6"/>
            <p:cNvSpPr txBox="1"/>
            <p:nvPr/>
          </p:nvSpPr>
          <p:spPr>
            <a:xfrm>
              <a:off x="7501800" y="359500"/>
              <a:ext cx="1335600" cy="42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zh-TW" sz="2200">
                  <a:solidFill>
                    <a:srgbClr val="FF0000"/>
                  </a:solidFill>
                </a:rPr>
                <a:t>Decoder</a:t>
              </a:r>
              <a:endParaRPr b="1" i="1" sz="220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/>
          <p:nvPr/>
        </p:nvSpPr>
        <p:spPr>
          <a:xfrm>
            <a:off x="527775" y="3362400"/>
            <a:ext cx="8427000" cy="1640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7"/>
          <p:cNvSpPr txBox="1"/>
          <p:nvPr/>
        </p:nvSpPr>
        <p:spPr>
          <a:xfrm>
            <a:off x="0" y="0"/>
            <a:ext cx="31908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Purpose - Limitation</a:t>
            </a:r>
            <a:endParaRPr b="1" sz="2400"/>
          </a:p>
        </p:txBody>
      </p:sp>
      <p:sp>
        <p:nvSpPr>
          <p:cNvPr id="148" name="Google Shape;148;p17"/>
          <p:cNvSpPr txBox="1"/>
          <p:nvPr/>
        </p:nvSpPr>
        <p:spPr>
          <a:xfrm>
            <a:off x="1080150" y="3657400"/>
            <a:ext cx="74280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 sz="1800"/>
              <a:t>Encode each source sentence into a </a:t>
            </a:r>
            <a:r>
              <a:rPr b="1" lang="zh-TW" sz="1800">
                <a:solidFill>
                  <a:srgbClr val="FF0000"/>
                </a:solidFill>
              </a:rPr>
              <a:t>fix-length</a:t>
            </a:r>
            <a:r>
              <a:rPr b="1" lang="zh-TW" sz="1800"/>
              <a:t> context vector </a:t>
            </a:r>
            <a:endParaRPr b="1" sz="1800"/>
          </a:p>
        </p:txBody>
      </p:sp>
      <p:grpSp>
        <p:nvGrpSpPr>
          <p:cNvPr id="149" name="Google Shape;149;p17"/>
          <p:cNvGrpSpPr/>
          <p:nvPr/>
        </p:nvGrpSpPr>
        <p:grpSpPr>
          <a:xfrm>
            <a:off x="5401960" y="1702000"/>
            <a:ext cx="3285316" cy="1739501"/>
            <a:chOff x="5247300" y="1324600"/>
            <a:chExt cx="3288276" cy="1946404"/>
          </a:xfrm>
        </p:grpSpPr>
        <p:sp>
          <p:nvSpPr>
            <p:cNvPr id="150" name="Google Shape;150;p17"/>
            <p:cNvSpPr/>
            <p:nvPr/>
          </p:nvSpPr>
          <p:spPr>
            <a:xfrm rot="-5400000">
              <a:off x="7803524" y="2920004"/>
              <a:ext cx="430200" cy="2718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7501776" y="2297501"/>
              <a:ext cx="1033800" cy="543300"/>
            </a:xfrm>
            <a:prstGeom prst="roundRect">
              <a:avLst>
                <a:gd fmla="val 16667" name="adj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C</a:t>
              </a:r>
              <a:endParaRPr b="1"/>
            </a:p>
          </p:txBody>
        </p:sp>
        <p:sp>
          <p:nvSpPr>
            <p:cNvPr id="152" name="Google Shape;152;p17"/>
            <p:cNvSpPr txBox="1"/>
            <p:nvPr/>
          </p:nvSpPr>
          <p:spPr>
            <a:xfrm>
              <a:off x="5247300" y="2758325"/>
              <a:ext cx="1790400" cy="31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800"/>
                <a:t>context vector</a:t>
              </a:r>
              <a:endParaRPr b="1" sz="1800"/>
            </a:p>
          </p:txBody>
        </p:sp>
        <p:sp>
          <p:nvSpPr>
            <p:cNvPr id="153" name="Google Shape;153;p17"/>
            <p:cNvSpPr/>
            <p:nvPr/>
          </p:nvSpPr>
          <p:spPr>
            <a:xfrm flipH="1">
              <a:off x="7319975" y="1324600"/>
              <a:ext cx="789300" cy="972900"/>
            </a:xfrm>
            <a:prstGeom prst="bentArrow">
              <a:avLst>
                <a:gd fmla="val 25000" name="adj1"/>
                <a:gd fmla="val 25000" name="adj2"/>
                <a:gd fmla="val 25000" name="adj3"/>
                <a:gd fmla="val 43750" name="adj4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4" name="Google Shape;154;p17"/>
            <p:cNvCxnSpPr>
              <a:stCxn id="151" idx="1"/>
            </p:cNvCxnSpPr>
            <p:nvPr/>
          </p:nvCxnSpPr>
          <p:spPr>
            <a:xfrm flipH="1">
              <a:off x="6923676" y="2569151"/>
              <a:ext cx="578100" cy="4221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155" name="Google Shape;155;p17"/>
          <p:cNvSpPr txBox="1"/>
          <p:nvPr/>
        </p:nvSpPr>
        <p:spPr>
          <a:xfrm>
            <a:off x="757738" y="2840987"/>
            <a:ext cx="13344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 sz="2200">
                <a:solidFill>
                  <a:srgbClr val="FF0000"/>
                </a:solidFill>
              </a:rPr>
              <a:t>Encoder</a:t>
            </a:r>
            <a:endParaRPr b="1" i="1" sz="2200">
              <a:solidFill>
                <a:srgbClr val="FF0000"/>
              </a:solidFill>
            </a:endParaRPr>
          </a:p>
        </p:txBody>
      </p:sp>
      <p:sp>
        <p:nvSpPr>
          <p:cNvPr id="156" name="Google Shape;156;p17"/>
          <p:cNvSpPr txBox="1"/>
          <p:nvPr/>
        </p:nvSpPr>
        <p:spPr>
          <a:xfrm>
            <a:off x="7460241" y="2153748"/>
            <a:ext cx="13344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FF0000"/>
                </a:solidFill>
              </a:rPr>
              <a:t>Initial_state</a:t>
            </a:r>
            <a:endParaRPr b="1" sz="1600">
              <a:solidFill>
                <a:srgbClr val="FF0000"/>
              </a:solidFill>
            </a:endParaRPr>
          </a:p>
        </p:txBody>
      </p:sp>
      <p:grpSp>
        <p:nvGrpSpPr>
          <p:cNvPr id="157" name="Google Shape;157;p17"/>
          <p:cNvGrpSpPr/>
          <p:nvPr/>
        </p:nvGrpSpPr>
        <p:grpSpPr>
          <a:xfrm>
            <a:off x="1445281" y="811212"/>
            <a:ext cx="7384623" cy="1590450"/>
            <a:chOff x="1446125" y="134550"/>
            <a:chExt cx="7391275" cy="2162700"/>
          </a:xfrm>
        </p:grpSpPr>
        <p:sp>
          <p:nvSpPr>
            <p:cNvPr id="158" name="Google Shape;158;p17"/>
            <p:cNvSpPr/>
            <p:nvPr/>
          </p:nvSpPr>
          <p:spPr>
            <a:xfrm>
              <a:off x="1446125" y="134550"/>
              <a:ext cx="5904600" cy="21627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7"/>
            <p:cNvSpPr txBox="1"/>
            <p:nvPr/>
          </p:nvSpPr>
          <p:spPr>
            <a:xfrm>
              <a:off x="7501800" y="359500"/>
              <a:ext cx="1335600" cy="42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zh-TW" sz="2200">
                  <a:solidFill>
                    <a:srgbClr val="FF0000"/>
                  </a:solidFill>
                </a:rPr>
                <a:t>Decoder</a:t>
              </a:r>
              <a:endParaRPr b="1" i="1" sz="2200">
                <a:solidFill>
                  <a:srgbClr val="FF0000"/>
                </a:solidFill>
              </a:endParaRPr>
            </a:p>
          </p:txBody>
        </p:sp>
      </p:grpSp>
      <p:sp>
        <p:nvSpPr>
          <p:cNvPr id="160" name="Google Shape;160;p17"/>
          <p:cNvSpPr txBox="1"/>
          <p:nvPr/>
        </p:nvSpPr>
        <p:spPr>
          <a:xfrm>
            <a:off x="1858900" y="1151375"/>
            <a:ext cx="48885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 sz="1800"/>
              <a:t>Same weight for each target sentence</a:t>
            </a:r>
            <a:endParaRPr b="1" sz="1800"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8925" y="4081375"/>
            <a:ext cx="2391925" cy="42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6500" y="4506350"/>
            <a:ext cx="2856745" cy="37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02600" y="1610894"/>
            <a:ext cx="4888501" cy="472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/>
        </p:nvSpPr>
        <p:spPr>
          <a:xfrm>
            <a:off x="0" y="0"/>
            <a:ext cx="31908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Purpose - Limitation</a:t>
            </a:r>
            <a:endParaRPr b="1" sz="2400"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7750" y="540194"/>
            <a:ext cx="4888501" cy="47238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8"/>
          <p:cNvSpPr/>
          <p:nvPr/>
        </p:nvSpPr>
        <p:spPr>
          <a:xfrm rot="-5400000">
            <a:off x="3009344" y="3640763"/>
            <a:ext cx="679800" cy="29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6376267" y="2799908"/>
            <a:ext cx="864000" cy="6474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S1</a:t>
            </a:r>
            <a:endParaRPr b="1"/>
          </a:p>
        </p:txBody>
      </p:sp>
      <p:sp>
        <p:nvSpPr>
          <p:cNvPr id="172" name="Google Shape;172;p18"/>
          <p:cNvSpPr/>
          <p:nvPr/>
        </p:nvSpPr>
        <p:spPr>
          <a:xfrm rot="10800000">
            <a:off x="5814585" y="3032976"/>
            <a:ext cx="559500" cy="18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4947870" y="2799908"/>
            <a:ext cx="864000" cy="6474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S2</a:t>
            </a:r>
            <a:endParaRPr b="1"/>
          </a:p>
        </p:txBody>
      </p:sp>
      <p:sp>
        <p:nvSpPr>
          <p:cNvPr id="174" name="Google Shape;174;p18"/>
          <p:cNvSpPr/>
          <p:nvPr/>
        </p:nvSpPr>
        <p:spPr>
          <a:xfrm rot="10800000">
            <a:off x="4386188" y="3032976"/>
            <a:ext cx="559500" cy="18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8"/>
          <p:cNvSpPr txBox="1"/>
          <p:nvPr/>
        </p:nvSpPr>
        <p:spPr>
          <a:xfrm>
            <a:off x="3627939" y="2976146"/>
            <a:ext cx="9525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…...</a:t>
            </a:r>
            <a:endParaRPr b="1" sz="1800"/>
          </a:p>
        </p:txBody>
      </p:sp>
      <p:sp>
        <p:nvSpPr>
          <p:cNvPr id="176" name="Google Shape;176;p18"/>
          <p:cNvSpPr/>
          <p:nvPr/>
        </p:nvSpPr>
        <p:spPr>
          <a:xfrm rot="10800000">
            <a:off x="2258751" y="3032976"/>
            <a:ext cx="655200" cy="18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8"/>
          <p:cNvSpPr/>
          <p:nvPr/>
        </p:nvSpPr>
        <p:spPr>
          <a:xfrm>
            <a:off x="1391450" y="2799913"/>
            <a:ext cx="864000" cy="6474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St</a:t>
            </a:r>
            <a:endParaRPr b="1"/>
          </a:p>
        </p:txBody>
      </p:sp>
      <p:sp>
        <p:nvSpPr>
          <p:cNvPr id="178" name="Google Shape;178;p18"/>
          <p:cNvSpPr/>
          <p:nvPr/>
        </p:nvSpPr>
        <p:spPr>
          <a:xfrm rot="-5400000">
            <a:off x="6605680" y="2471854"/>
            <a:ext cx="405600" cy="25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8"/>
          <p:cNvSpPr/>
          <p:nvPr/>
        </p:nvSpPr>
        <p:spPr>
          <a:xfrm rot="-5400000">
            <a:off x="5177282" y="2471854"/>
            <a:ext cx="405600" cy="25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8"/>
          <p:cNvSpPr/>
          <p:nvPr/>
        </p:nvSpPr>
        <p:spPr>
          <a:xfrm rot="-5400000">
            <a:off x="1615012" y="2450404"/>
            <a:ext cx="405600" cy="29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8"/>
          <p:cNvSpPr/>
          <p:nvPr/>
        </p:nvSpPr>
        <p:spPr>
          <a:xfrm rot="-5400000">
            <a:off x="1477919" y="3640763"/>
            <a:ext cx="679800" cy="29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"/>
          <p:cNvSpPr/>
          <p:nvPr/>
        </p:nvSpPr>
        <p:spPr>
          <a:xfrm rot="-5400000">
            <a:off x="5039975" y="3662213"/>
            <a:ext cx="679800" cy="25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8"/>
          <p:cNvSpPr/>
          <p:nvPr/>
        </p:nvSpPr>
        <p:spPr>
          <a:xfrm rot="-5400000">
            <a:off x="6468375" y="3662213"/>
            <a:ext cx="679800" cy="25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8"/>
          <p:cNvSpPr/>
          <p:nvPr/>
        </p:nvSpPr>
        <p:spPr>
          <a:xfrm flipH="1">
            <a:off x="7242475" y="2975988"/>
            <a:ext cx="559500" cy="8694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"/>
          <p:cNvSpPr/>
          <p:nvPr/>
        </p:nvSpPr>
        <p:spPr>
          <a:xfrm>
            <a:off x="2917250" y="2800038"/>
            <a:ext cx="864000" cy="6474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St-1</a:t>
            </a:r>
            <a:endParaRPr b="1"/>
          </a:p>
        </p:txBody>
      </p:sp>
      <p:cxnSp>
        <p:nvCxnSpPr>
          <p:cNvPr id="186" name="Google Shape;186;p18"/>
          <p:cNvCxnSpPr>
            <a:stCxn id="178" idx="0"/>
            <a:endCxn id="182" idx="1"/>
          </p:cNvCxnSpPr>
          <p:nvPr/>
        </p:nvCxnSpPr>
        <p:spPr>
          <a:xfrm flipH="1">
            <a:off x="5379730" y="2519554"/>
            <a:ext cx="1303500" cy="1607700"/>
          </a:xfrm>
          <a:prstGeom prst="bentConnector4">
            <a:avLst>
              <a:gd fmla="val 45190" name="adj1"/>
              <a:gd fmla="val 114818" name="adj2"/>
            </a:avLst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87" name="Google Shape;187;p18"/>
          <p:cNvCxnSpPr/>
          <p:nvPr/>
        </p:nvCxnSpPr>
        <p:spPr>
          <a:xfrm flipH="1">
            <a:off x="1816805" y="2519554"/>
            <a:ext cx="1303500" cy="1607700"/>
          </a:xfrm>
          <a:prstGeom prst="bentConnector4">
            <a:avLst>
              <a:gd fmla="val 45190" name="adj1"/>
              <a:gd fmla="val 114818" name="adj2"/>
            </a:avLst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188" name="Google Shape;188;p18"/>
          <p:cNvSpPr/>
          <p:nvPr/>
        </p:nvSpPr>
        <p:spPr>
          <a:xfrm rot="-5400000">
            <a:off x="3146457" y="2471854"/>
            <a:ext cx="405600" cy="25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9" name="Google Shape;189;p18"/>
          <p:cNvCxnSpPr/>
          <p:nvPr/>
        </p:nvCxnSpPr>
        <p:spPr>
          <a:xfrm flipH="1">
            <a:off x="3992792" y="2519554"/>
            <a:ext cx="1303500" cy="1607700"/>
          </a:xfrm>
          <a:prstGeom prst="bentConnector4">
            <a:avLst>
              <a:gd fmla="val 45190" name="adj1"/>
              <a:gd fmla="val 114818" name="adj2"/>
            </a:avLst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190" name="Google Shape;190;p18"/>
          <p:cNvSpPr/>
          <p:nvPr/>
        </p:nvSpPr>
        <p:spPr>
          <a:xfrm>
            <a:off x="7263801" y="3845401"/>
            <a:ext cx="1033800" cy="5433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C</a:t>
            </a:r>
            <a:endParaRPr b="1"/>
          </a:p>
        </p:txBody>
      </p:sp>
      <p:pic>
        <p:nvPicPr>
          <p:cNvPr id="191" name="Google Shape;1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0550" y="1883146"/>
            <a:ext cx="511740" cy="47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3625" y="1916316"/>
            <a:ext cx="392500" cy="406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21538" y="1916538"/>
            <a:ext cx="392516" cy="4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69500" y="1927025"/>
            <a:ext cx="559500" cy="38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4200" y="4446571"/>
            <a:ext cx="511740" cy="47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38075" y="4490437"/>
            <a:ext cx="559500" cy="38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21650" y="4462125"/>
            <a:ext cx="655200" cy="44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837375" y="1053775"/>
            <a:ext cx="3190800" cy="363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787900" y="1490402"/>
            <a:ext cx="2081624" cy="36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0913" y="3480075"/>
            <a:ext cx="4935968" cy="888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5" name="Google Shape;205;p19"/>
          <p:cNvGrpSpPr/>
          <p:nvPr/>
        </p:nvGrpSpPr>
        <p:grpSpPr>
          <a:xfrm>
            <a:off x="4572005" y="196700"/>
            <a:ext cx="4406945" cy="1333925"/>
            <a:chOff x="4572005" y="196700"/>
            <a:chExt cx="4406945" cy="1333925"/>
          </a:xfrm>
        </p:grpSpPr>
        <p:pic>
          <p:nvPicPr>
            <p:cNvPr id="206" name="Google Shape;206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45153" y="630150"/>
              <a:ext cx="2462284" cy="4776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7" name="Google Shape;207;p19"/>
            <p:cNvGrpSpPr/>
            <p:nvPr/>
          </p:nvGrpSpPr>
          <p:grpSpPr>
            <a:xfrm>
              <a:off x="4572005" y="196700"/>
              <a:ext cx="4406945" cy="477600"/>
              <a:chOff x="4572005" y="121600"/>
              <a:chExt cx="4406945" cy="477600"/>
            </a:xfrm>
          </p:grpSpPr>
          <p:pic>
            <p:nvPicPr>
              <p:cNvPr id="208" name="Google Shape;208;p19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4572005" y="121600"/>
                <a:ext cx="4406945" cy="477600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209" name="Google Shape;209;p19"/>
              <p:cNvCxnSpPr/>
              <p:nvPr/>
            </p:nvCxnSpPr>
            <p:spPr>
              <a:xfrm>
                <a:off x="8546425" y="552200"/>
                <a:ext cx="3255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pic>
          <p:nvPicPr>
            <p:cNvPr id="210" name="Google Shape;210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397113" y="1116268"/>
              <a:ext cx="2756700" cy="41435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1" name="Google Shape;211;p19"/>
          <p:cNvSpPr txBox="1"/>
          <p:nvPr/>
        </p:nvSpPr>
        <p:spPr>
          <a:xfrm>
            <a:off x="3751575" y="3002475"/>
            <a:ext cx="12516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/>
              <a:t>Encoder</a:t>
            </a:r>
            <a:endParaRPr b="1" sz="2000"/>
          </a:p>
        </p:txBody>
      </p:sp>
      <p:sp>
        <p:nvSpPr>
          <p:cNvPr id="212" name="Google Shape;212;p19"/>
          <p:cNvSpPr txBox="1"/>
          <p:nvPr/>
        </p:nvSpPr>
        <p:spPr>
          <a:xfrm>
            <a:off x="75075" y="0"/>
            <a:ext cx="31002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Attention - Overall</a:t>
            </a:r>
            <a:endParaRPr b="1" sz="2400"/>
          </a:p>
        </p:txBody>
      </p:sp>
      <p:pic>
        <p:nvPicPr>
          <p:cNvPr id="213" name="Google Shape;213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8675" y="380675"/>
            <a:ext cx="3019500" cy="469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9"/>
          <p:cNvSpPr/>
          <p:nvPr/>
        </p:nvSpPr>
        <p:spPr>
          <a:xfrm>
            <a:off x="533550" y="1834525"/>
            <a:ext cx="2756700" cy="1091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9"/>
          <p:cNvSpPr/>
          <p:nvPr/>
        </p:nvSpPr>
        <p:spPr>
          <a:xfrm>
            <a:off x="533550" y="531950"/>
            <a:ext cx="2756700" cy="1137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9"/>
          <p:cNvSpPr txBox="1"/>
          <p:nvPr/>
        </p:nvSpPr>
        <p:spPr>
          <a:xfrm>
            <a:off x="3341425" y="837200"/>
            <a:ext cx="12516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/>
              <a:t>De</a:t>
            </a:r>
            <a:r>
              <a:rPr b="1" lang="zh-TW" sz="2000"/>
              <a:t>coder</a:t>
            </a:r>
            <a:endParaRPr b="1" sz="2000"/>
          </a:p>
        </p:txBody>
      </p:sp>
      <p:sp>
        <p:nvSpPr>
          <p:cNvPr id="217" name="Google Shape;217;p19"/>
          <p:cNvSpPr txBox="1"/>
          <p:nvPr/>
        </p:nvSpPr>
        <p:spPr>
          <a:xfrm>
            <a:off x="3341425" y="1720175"/>
            <a:ext cx="1507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/>
              <a:t>Alignment 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/>
              <a:t>Model</a:t>
            </a:r>
            <a:endParaRPr b="1" sz="2000"/>
          </a:p>
        </p:txBody>
      </p:sp>
      <p:cxnSp>
        <p:nvCxnSpPr>
          <p:cNvPr id="218" name="Google Shape;218;p19"/>
          <p:cNvCxnSpPr/>
          <p:nvPr/>
        </p:nvCxnSpPr>
        <p:spPr>
          <a:xfrm flipH="1" rot="10800000">
            <a:off x="-15725" y="2925650"/>
            <a:ext cx="9148200" cy="3750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" name="Google Shape;219;p19"/>
          <p:cNvSpPr/>
          <p:nvPr/>
        </p:nvSpPr>
        <p:spPr>
          <a:xfrm>
            <a:off x="285075" y="3002475"/>
            <a:ext cx="3466500" cy="2010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0" name="Google Shape;220;p19"/>
          <p:cNvGrpSpPr/>
          <p:nvPr/>
        </p:nvGrpSpPr>
        <p:grpSpPr>
          <a:xfrm>
            <a:off x="3910924" y="4484704"/>
            <a:ext cx="1788826" cy="438296"/>
            <a:chOff x="3910924" y="4315104"/>
            <a:chExt cx="1788826" cy="438296"/>
          </a:xfrm>
        </p:grpSpPr>
        <p:pic>
          <p:nvPicPr>
            <p:cNvPr id="221" name="Google Shape;221;p1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910924" y="4315104"/>
              <a:ext cx="489250" cy="4382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2" name="Google Shape;222;p19"/>
            <p:cNvSpPr txBox="1"/>
            <p:nvPr/>
          </p:nvSpPr>
          <p:spPr>
            <a:xfrm>
              <a:off x="4287350" y="4358175"/>
              <a:ext cx="1412400" cy="39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：</a:t>
              </a:r>
              <a:r>
                <a:rPr b="1" lang="zh-TW"/>
                <a:t>Update gate</a:t>
              </a:r>
              <a:endParaRPr b="1"/>
            </a:p>
          </p:txBody>
        </p:sp>
      </p:grpSp>
      <p:grpSp>
        <p:nvGrpSpPr>
          <p:cNvPr id="223" name="Google Shape;223;p19"/>
          <p:cNvGrpSpPr/>
          <p:nvPr/>
        </p:nvGrpSpPr>
        <p:grpSpPr>
          <a:xfrm>
            <a:off x="5699750" y="4209825"/>
            <a:ext cx="2696950" cy="438300"/>
            <a:chOff x="5859100" y="4500550"/>
            <a:chExt cx="2696950" cy="438300"/>
          </a:xfrm>
        </p:grpSpPr>
        <p:pic>
          <p:nvPicPr>
            <p:cNvPr id="224" name="Google Shape;224;p1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5859100" y="4500550"/>
              <a:ext cx="496740" cy="438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5" name="Google Shape;225;p19"/>
            <p:cNvSpPr txBox="1"/>
            <p:nvPr/>
          </p:nvSpPr>
          <p:spPr>
            <a:xfrm>
              <a:off x="6355850" y="4523950"/>
              <a:ext cx="2200200" cy="39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：State candidate</a:t>
              </a:r>
              <a:endParaRPr b="1"/>
            </a:p>
          </p:txBody>
        </p:sp>
      </p:grpSp>
      <p:cxnSp>
        <p:nvCxnSpPr>
          <p:cNvPr id="226" name="Google Shape;226;p19"/>
          <p:cNvCxnSpPr/>
          <p:nvPr/>
        </p:nvCxnSpPr>
        <p:spPr>
          <a:xfrm rot="10800000">
            <a:off x="148450" y="818100"/>
            <a:ext cx="0" cy="41049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7" name="Google Shape;227;p19"/>
          <p:cNvSpPr/>
          <p:nvPr/>
        </p:nvSpPr>
        <p:spPr>
          <a:xfrm>
            <a:off x="680100" y="1924475"/>
            <a:ext cx="395700" cy="391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8" name="Google Shape;228;p19"/>
          <p:cNvGrpSpPr/>
          <p:nvPr/>
        </p:nvGrpSpPr>
        <p:grpSpPr>
          <a:xfrm>
            <a:off x="4834042" y="1781450"/>
            <a:ext cx="2439436" cy="401852"/>
            <a:chOff x="6255250" y="2452846"/>
            <a:chExt cx="2531060" cy="520871"/>
          </a:xfrm>
        </p:grpSpPr>
        <p:pic>
          <p:nvPicPr>
            <p:cNvPr id="229" name="Google Shape;229;p19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6520538" y="2452846"/>
              <a:ext cx="2265772" cy="5208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0" name="Google Shape;230;p19"/>
            <p:cNvSpPr txBox="1"/>
            <p:nvPr/>
          </p:nvSpPr>
          <p:spPr>
            <a:xfrm>
              <a:off x="6255250" y="2492051"/>
              <a:ext cx="395700" cy="35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rgbClr val="FF0000"/>
                  </a:solidFill>
                </a:rPr>
                <a:t>1.</a:t>
              </a:r>
              <a:endParaRPr b="1" sz="1600">
                <a:solidFill>
                  <a:srgbClr val="FF0000"/>
                </a:solidFill>
              </a:endParaRPr>
            </a:p>
          </p:txBody>
        </p:sp>
      </p:grpSp>
      <p:sp>
        <p:nvSpPr>
          <p:cNvPr id="231" name="Google Shape;231;p19"/>
          <p:cNvSpPr/>
          <p:nvPr/>
        </p:nvSpPr>
        <p:spPr>
          <a:xfrm>
            <a:off x="8510650" y="679725"/>
            <a:ext cx="395700" cy="391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2" name="Google Shape;232;p19"/>
          <p:cNvGrpSpPr/>
          <p:nvPr/>
        </p:nvGrpSpPr>
        <p:grpSpPr>
          <a:xfrm>
            <a:off x="4834038" y="2139017"/>
            <a:ext cx="2284298" cy="732665"/>
            <a:chOff x="7936775" y="1975330"/>
            <a:chExt cx="2284298" cy="732665"/>
          </a:xfrm>
        </p:grpSpPr>
        <p:pic>
          <p:nvPicPr>
            <p:cNvPr id="233" name="Google Shape;233;p19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8202070" y="1975330"/>
              <a:ext cx="2019004" cy="7326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4" name="Google Shape;234;p19"/>
            <p:cNvSpPr txBox="1"/>
            <p:nvPr/>
          </p:nvSpPr>
          <p:spPr>
            <a:xfrm>
              <a:off x="7936775" y="2103450"/>
              <a:ext cx="395700" cy="35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rgbClr val="FF0000"/>
                  </a:solidFill>
                </a:rPr>
                <a:t>2</a:t>
              </a:r>
              <a:r>
                <a:rPr b="1" lang="zh-TW" sz="1600">
                  <a:solidFill>
                    <a:srgbClr val="FF0000"/>
                  </a:solidFill>
                </a:rPr>
                <a:t>.</a:t>
              </a:r>
              <a:endParaRPr b="1" sz="1600">
                <a:solidFill>
                  <a:srgbClr val="FF0000"/>
                </a:solidFill>
              </a:endParaRPr>
            </a:p>
          </p:txBody>
        </p:sp>
      </p:grpSp>
      <p:grpSp>
        <p:nvGrpSpPr>
          <p:cNvPr id="235" name="Google Shape;235;p19"/>
          <p:cNvGrpSpPr/>
          <p:nvPr/>
        </p:nvGrpSpPr>
        <p:grpSpPr>
          <a:xfrm>
            <a:off x="7195888" y="1743749"/>
            <a:ext cx="1791825" cy="968780"/>
            <a:chOff x="4513100" y="1855536"/>
            <a:chExt cx="1791825" cy="968780"/>
          </a:xfrm>
        </p:grpSpPr>
        <p:pic>
          <p:nvPicPr>
            <p:cNvPr id="236" name="Google Shape;236;p1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764645" y="1855536"/>
              <a:ext cx="1540279" cy="9687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7" name="Google Shape;237;p19"/>
            <p:cNvSpPr txBox="1"/>
            <p:nvPr/>
          </p:nvSpPr>
          <p:spPr>
            <a:xfrm>
              <a:off x="4513100" y="2164513"/>
              <a:ext cx="395700" cy="35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rgbClr val="FF0000"/>
                  </a:solidFill>
                </a:rPr>
                <a:t>3</a:t>
              </a:r>
              <a:r>
                <a:rPr b="1" lang="zh-TW" sz="1600">
                  <a:solidFill>
                    <a:srgbClr val="FF0000"/>
                  </a:solidFill>
                </a:rPr>
                <a:t>.</a:t>
              </a:r>
              <a:endParaRPr b="1" sz="1600">
                <a:solidFill>
                  <a:srgbClr val="FF0000"/>
                </a:solidFill>
              </a:endParaRPr>
            </a:p>
          </p:txBody>
        </p:sp>
      </p:grpSp>
      <p:sp>
        <p:nvSpPr>
          <p:cNvPr id="238" name="Google Shape;238;p19"/>
          <p:cNvSpPr/>
          <p:nvPr/>
        </p:nvSpPr>
        <p:spPr>
          <a:xfrm>
            <a:off x="3675350" y="1314800"/>
            <a:ext cx="445200" cy="420300"/>
          </a:xfrm>
          <a:prstGeom prst="mathPlus">
            <a:avLst>
              <a:gd fmla="val 23520" name="adj1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9" name="Google Shape;239;p19"/>
          <p:cNvGrpSpPr/>
          <p:nvPr/>
        </p:nvGrpSpPr>
        <p:grpSpPr>
          <a:xfrm>
            <a:off x="5753575" y="4648126"/>
            <a:ext cx="2006525" cy="402799"/>
            <a:chOff x="5753575" y="4648126"/>
            <a:chExt cx="2006525" cy="402799"/>
          </a:xfrm>
        </p:grpSpPr>
        <p:pic>
          <p:nvPicPr>
            <p:cNvPr id="240" name="Google Shape;240;p19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5753575" y="4648126"/>
              <a:ext cx="445200" cy="4027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1" name="Google Shape;241;p19"/>
            <p:cNvSpPr txBox="1"/>
            <p:nvPr/>
          </p:nvSpPr>
          <p:spPr>
            <a:xfrm>
              <a:off x="6252600" y="4653775"/>
              <a:ext cx="1507500" cy="39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：Current s</a:t>
              </a:r>
              <a:r>
                <a:rPr b="1" lang="zh-TW"/>
                <a:t>tate</a:t>
              </a:r>
              <a:endParaRPr b="1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"/>
          <p:cNvSpPr txBox="1"/>
          <p:nvPr/>
        </p:nvSpPr>
        <p:spPr>
          <a:xfrm>
            <a:off x="75075" y="0"/>
            <a:ext cx="31767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Overall - Encoder - 1</a:t>
            </a:r>
            <a:endParaRPr b="1" sz="2400"/>
          </a:p>
        </p:txBody>
      </p:sp>
      <p:grpSp>
        <p:nvGrpSpPr>
          <p:cNvPr id="247" name="Google Shape;247;p20"/>
          <p:cNvGrpSpPr/>
          <p:nvPr/>
        </p:nvGrpSpPr>
        <p:grpSpPr>
          <a:xfrm>
            <a:off x="410950" y="534600"/>
            <a:ext cx="5708774" cy="4471188"/>
            <a:chOff x="1647375" y="534600"/>
            <a:chExt cx="5708774" cy="4471188"/>
          </a:xfrm>
        </p:grpSpPr>
        <p:pic>
          <p:nvPicPr>
            <p:cNvPr id="248" name="Google Shape;248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47375" y="1019996"/>
              <a:ext cx="4756899" cy="85607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49" name="Google Shape;249;p20"/>
            <p:cNvGrpSpPr/>
            <p:nvPr/>
          </p:nvGrpSpPr>
          <p:grpSpPr>
            <a:xfrm>
              <a:off x="1991025" y="2567719"/>
              <a:ext cx="3172776" cy="2438068"/>
              <a:chOff x="325525" y="2272757"/>
              <a:chExt cx="3172776" cy="2438068"/>
            </a:xfrm>
          </p:grpSpPr>
          <p:pic>
            <p:nvPicPr>
              <p:cNvPr id="250" name="Google Shape;250;p20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25525" y="2715050"/>
                <a:ext cx="3172776" cy="199577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251" name="Google Shape;251;p20"/>
              <p:cNvCxnSpPr>
                <a:endCxn id="252" idx="2"/>
              </p:cNvCxnSpPr>
              <p:nvPr/>
            </p:nvCxnSpPr>
            <p:spPr>
              <a:xfrm rot="10800000">
                <a:off x="456447" y="2293911"/>
                <a:ext cx="213900" cy="474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53" name="Google Shape;253;p20"/>
              <p:cNvCxnSpPr>
                <a:endCxn id="254" idx="2"/>
              </p:cNvCxnSpPr>
              <p:nvPr/>
            </p:nvCxnSpPr>
            <p:spPr>
              <a:xfrm rot="10800000">
                <a:off x="1287192" y="2304362"/>
                <a:ext cx="51000" cy="476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55" name="Google Shape;255;p20"/>
              <p:cNvCxnSpPr>
                <a:endCxn id="256" idx="2"/>
              </p:cNvCxnSpPr>
              <p:nvPr/>
            </p:nvCxnSpPr>
            <p:spPr>
              <a:xfrm flipH="1" rot="10800000">
                <a:off x="2005729" y="2280910"/>
                <a:ext cx="112200" cy="475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57" name="Google Shape;257;p20"/>
              <p:cNvCxnSpPr>
                <a:endCxn id="258" idx="2"/>
              </p:cNvCxnSpPr>
              <p:nvPr/>
            </p:nvCxnSpPr>
            <p:spPr>
              <a:xfrm flipH="1" rot="10800000">
                <a:off x="3217402" y="2272757"/>
                <a:ext cx="135600" cy="495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259" name="Google Shape;259;p20"/>
            <p:cNvSpPr txBox="1"/>
            <p:nvPr/>
          </p:nvSpPr>
          <p:spPr>
            <a:xfrm>
              <a:off x="2215975" y="534600"/>
              <a:ext cx="35601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800"/>
                <a:t>Bi-directional GRU (Forward)</a:t>
              </a:r>
              <a:endParaRPr b="1" sz="1800"/>
            </a:p>
          </p:txBody>
        </p:sp>
        <p:sp>
          <p:nvSpPr>
            <p:cNvPr id="260" name="Google Shape;260;p20"/>
            <p:cNvSpPr/>
            <p:nvPr/>
          </p:nvSpPr>
          <p:spPr>
            <a:xfrm>
              <a:off x="2069000" y="3071838"/>
              <a:ext cx="3016800" cy="7542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0"/>
            <p:cNvSpPr/>
            <p:nvPr/>
          </p:nvSpPr>
          <p:spPr>
            <a:xfrm>
              <a:off x="2068438" y="3867163"/>
              <a:ext cx="3016800" cy="7542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0"/>
            <p:cNvSpPr txBox="1"/>
            <p:nvPr/>
          </p:nvSpPr>
          <p:spPr>
            <a:xfrm>
              <a:off x="5093563" y="4050013"/>
              <a:ext cx="1310700" cy="38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800"/>
                <a:t>Backward</a:t>
              </a:r>
              <a:endParaRPr b="1" sz="1800"/>
            </a:p>
          </p:txBody>
        </p:sp>
        <p:sp>
          <p:nvSpPr>
            <p:cNvPr id="263" name="Google Shape;263;p20"/>
            <p:cNvSpPr txBox="1"/>
            <p:nvPr/>
          </p:nvSpPr>
          <p:spPr>
            <a:xfrm>
              <a:off x="5093563" y="3254688"/>
              <a:ext cx="1310700" cy="38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800"/>
                <a:t>For</a:t>
              </a:r>
              <a:r>
                <a:rPr b="1" lang="zh-TW" sz="1800"/>
                <a:t>ward</a:t>
              </a:r>
              <a:endParaRPr b="1" sz="1800"/>
            </a:p>
          </p:txBody>
        </p:sp>
        <p:pic>
          <p:nvPicPr>
            <p:cNvPr id="252" name="Google Shape;252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706575" y="1984013"/>
              <a:ext cx="830745" cy="6048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4" name="Google Shape;254;p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37320" y="1973575"/>
              <a:ext cx="830744" cy="625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" name="Google Shape;256;p2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368057" y="1997031"/>
              <a:ext cx="830744" cy="5788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" name="Google Shape;258;p2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588779" y="2005173"/>
              <a:ext cx="859446" cy="56254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4" name="Google Shape;264;p20"/>
            <p:cNvGrpSpPr/>
            <p:nvPr/>
          </p:nvGrpSpPr>
          <p:grpSpPr>
            <a:xfrm>
              <a:off x="5571875" y="1784548"/>
              <a:ext cx="1784274" cy="815075"/>
              <a:chOff x="4075360" y="1776599"/>
              <a:chExt cx="2121357" cy="961627"/>
            </a:xfrm>
          </p:grpSpPr>
          <p:pic>
            <p:nvPicPr>
              <p:cNvPr id="265" name="Google Shape;265;p20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4356448" y="1776599"/>
                <a:ext cx="1840269" cy="59043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6" name="Google Shape;266;p20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4553573" y="2258361"/>
                <a:ext cx="1558316" cy="47986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7" name="Google Shape;267;p20"/>
              <p:cNvSpPr/>
              <p:nvPr/>
            </p:nvSpPr>
            <p:spPr>
              <a:xfrm>
                <a:off x="4075360" y="2045038"/>
                <a:ext cx="478200" cy="590400"/>
              </a:xfrm>
              <a:prstGeom prst="leftBrace">
                <a:avLst>
                  <a:gd fmla="val 8333" name="adj1"/>
                  <a:gd fmla="val 50000" name="adj2"/>
                </a:avLst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8" name="Google Shape;268;p20"/>
          <p:cNvGrpSpPr/>
          <p:nvPr/>
        </p:nvGrpSpPr>
        <p:grpSpPr>
          <a:xfrm>
            <a:off x="5089962" y="1081825"/>
            <a:ext cx="3750938" cy="456000"/>
            <a:chOff x="6659900" y="1100425"/>
            <a:chExt cx="3750938" cy="456000"/>
          </a:xfrm>
        </p:grpSpPr>
        <p:pic>
          <p:nvPicPr>
            <p:cNvPr id="269" name="Google Shape;269;p20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6659900" y="1128375"/>
              <a:ext cx="400125" cy="400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0" name="Google Shape;270;p20"/>
            <p:cNvSpPr txBox="1"/>
            <p:nvPr/>
          </p:nvSpPr>
          <p:spPr>
            <a:xfrm>
              <a:off x="6981838" y="1100425"/>
              <a:ext cx="3429000" cy="45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800"/>
                <a:t>：Element-wise Multiplication</a:t>
              </a:r>
              <a:endParaRPr b="1" sz="1800"/>
            </a:p>
          </p:txBody>
        </p:sp>
      </p:grpSp>
      <p:pic>
        <p:nvPicPr>
          <p:cNvPr id="271" name="Google Shape;271;p2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710758" y="2680825"/>
            <a:ext cx="2427992" cy="24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710753" y="2963450"/>
            <a:ext cx="3258575" cy="24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994175" y="4070284"/>
            <a:ext cx="3040075" cy="479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0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994180" y="3246100"/>
            <a:ext cx="3040070" cy="4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75" y="4581395"/>
            <a:ext cx="3176699" cy="531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288" y="641087"/>
            <a:ext cx="4935968" cy="88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1"/>
          <p:cNvSpPr txBox="1"/>
          <p:nvPr/>
        </p:nvSpPr>
        <p:spPr>
          <a:xfrm>
            <a:off x="75075" y="0"/>
            <a:ext cx="31767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Overall - Encoder - 2</a:t>
            </a:r>
            <a:endParaRPr b="1" sz="2400"/>
          </a:p>
        </p:txBody>
      </p:sp>
      <p:grpSp>
        <p:nvGrpSpPr>
          <p:cNvPr id="282" name="Google Shape;282;p21"/>
          <p:cNvGrpSpPr/>
          <p:nvPr/>
        </p:nvGrpSpPr>
        <p:grpSpPr>
          <a:xfrm>
            <a:off x="1663421" y="1562985"/>
            <a:ext cx="4994344" cy="3049497"/>
            <a:chOff x="2090658" y="1797997"/>
            <a:chExt cx="4153301" cy="2735465"/>
          </a:xfrm>
        </p:grpSpPr>
        <p:pic>
          <p:nvPicPr>
            <p:cNvPr id="283" name="Google Shape;283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090658" y="1797997"/>
              <a:ext cx="4153301" cy="27354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4" name="Google Shape;284;p21"/>
            <p:cNvSpPr txBox="1"/>
            <p:nvPr/>
          </p:nvSpPr>
          <p:spPr>
            <a:xfrm>
              <a:off x="3632000" y="1925325"/>
              <a:ext cx="940084" cy="369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400"/>
                <a:t>GRU</a:t>
              </a:r>
              <a:endParaRPr b="1" sz="2400"/>
            </a:p>
          </p:txBody>
        </p:sp>
      </p:grpSp>
      <p:pic>
        <p:nvPicPr>
          <p:cNvPr id="285" name="Google Shape;28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8934" y="1635850"/>
            <a:ext cx="2928980" cy="42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51206" y="4579600"/>
            <a:ext cx="3692794" cy="534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1"/>
          <p:cNvCxnSpPr>
            <a:stCxn id="285" idx="2"/>
          </p:cNvCxnSpPr>
          <p:nvPr/>
        </p:nvCxnSpPr>
        <p:spPr>
          <a:xfrm flipH="1" rot="-5400000">
            <a:off x="1848523" y="1880450"/>
            <a:ext cx="1428300" cy="1798500"/>
          </a:xfrm>
          <a:prstGeom prst="curved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88" name="Google Shape;288;p21"/>
          <p:cNvCxnSpPr>
            <a:stCxn id="279" idx="3"/>
          </p:cNvCxnSpPr>
          <p:nvPr/>
        </p:nvCxnSpPr>
        <p:spPr>
          <a:xfrm flipH="1" rot="10800000">
            <a:off x="3251774" y="3648410"/>
            <a:ext cx="1188000" cy="1198500"/>
          </a:xfrm>
          <a:prstGeom prst="curved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89" name="Google Shape;289;p21"/>
          <p:cNvCxnSpPr>
            <a:stCxn id="286" idx="0"/>
          </p:cNvCxnSpPr>
          <p:nvPr/>
        </p:nvCxnSpPr>
        <p:spPr>
          <a:xfrm flipH="1" rot="5400000">
            <a:off x="5925102" y="3207100"/>
            <a:ext cx="1060800" cy="1684200"/>
          </a:xfrm>
          <a:prstGeom prst="curvedConnector2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290" name="Google Shape;290;p21"/>
          <p:cNvGrpSpPr/>
          <p:nvPr/>
        </p:nvGrpSpPr>
        <p:grpSpPr>
          <a:xfrm>
            <a:off x="6127095" y="0"/>
            <a:ext cx="3016898" cy="2356440"/>
            <a:chOff x="6127095" y="0"/>
            <a:chExt cx="3016898" cy="2356440"/>
          </a:xfrm>
        </p:grpSpPr>
        <p:grpSp>
          <p:nvGrpSpPr>
            <p:cNvPr id="291" name="Google Shape;291;p21"/>
            <p:cNvGrpSpPr/>
            <p:nvPr/>
          </p:nvGrpSpPr>
          <p:grpSpPr>
            <a:xfrm>
              <a:off x="6127095" y="0"/>
              <a:ext cx="2652167" cy="571130"/>
              <a:chOff x="3910924" y="4315104"/>
              <a:chExt cx="1788826" cy="438296"/>
            </a:xfrm>
          </p:grpSpPr>
          <p:pic>
            <p:nvPicPr>
              <p:cNvPr id="292" name="Google Shape;292;p21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3910924" y="4315104"/>
                <a:ext cx="489250" cy="43829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93" name="Google Shape;293;p21"/>
              <p:cNvSpPr txBox="1"/>
              <p:nvPr/>
            </p:nvSpPr>
            <p:spPr>
              <a:xfrm>
                <a:off x="4287350" y="4358175"/>
                <a:ext cx="1412400" cy="39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/>
                  <a:t>：</a:t>
                </a:r>
                <a:r>
                  <a:rPr b="1" lang="zh-TW">
                    <a:solidFill>
                      <a:srgbClr val="FF0000"/>
                    </a:solidFill>
                  </a:rPr>
                  <a:t>Update gate</a:t>
                </a:r>
                <a:endParaRPr b="1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94" name="Google Shape;294;p21"/>
            <p:cNvGrpSpPr/>
            <p:nvPr/>
          </p:nvGrpSpPr>
          <p:grpSpPr>
            <a:xfrm>
              <a:off x="6204518" y="501730"/>
              <a:ext cx="2607187" cy="510152"/>
              <a:chOff x="5859099" y="4392850"/>
              <a:chExt cx="1758488" cy="391500"/>
            </a:xfrm>
          </p:grpSpPr>
          <p:pic>
            <p:nvPicPr>
              <p:cNvPr id="295" name="Google Shape;295;p21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5859099" y="4392850"/>
                <a:ext cx="401050" cy="3915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96" name="Google Shape;296;p21"/>
              <p:cNvSpPr txBox="1"/>
              <p:nvPr/>
            </p:nvSpPr>
            <p:spPr>
              <a:xfrm>
                <a:off x="6205188" y="4392850"/>
                <a:ext cx="1412400" cy="39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/>
                  <a:t>：</a:t>
                </a:r>
                <a:r>
                  <a:rPr b="1" lang="zh-TW">
                    <a:solidFill>
                      <a:srgbClr val="FF0000"/>
                    </a:solidFill>
                  </a:rPr>
                  <a:t>Reset gate</a:t>
                </a:r>
                <a:endParaRPr b="1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97" name="Google Shape;297;p21"/>
            <p:cNvGrpSpPr/>
            <p:nvPr/>
          </p:nvGrpSpPr>
          <p:grpSpPr>
            <a:xfrm>
              <a:off x="6204560" y="1361606"/>
              <a:ext cx="2326750" cy="510196"/>
              <a:chOff x="241663" y="2212363"/>
              <a:chExt cx="1569339" cy="391533"/>
            </a:xfrm>
          </p:grpSpPr>
          <p:pic>
            <p:nvPicPr>
              <p:cNvPr id="298" name="Google Shape;298;p21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241663" y="2212363"/>
                <a:ext cx="408718" cy="39153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99" name="Google Shape;299;p21"/>
              <p:cNvSpPr txBox="1"/>
              <p:nvPr/>
            </p:nvSpPr>
            <p:spPr>
              <a:xfrm>
                <a:off x="576203" y="2233216"/>
                <a:ext cx="1234800" cy="349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zh-TW"/>
                  <a:t>：</a:t>
                </a:r>
                <a:r>
                  <a:rPr b="1" lang="zh-TW">
                    <a:solidFill>
                      <a:srgbClr val="0000FF"/>
                    </a:solidFill>
                  </a:rPr>
                  <a:t>State candidate</a:t>
                </a:r>
                <a:endParaRPr b="1">
                  <a:solidFill>
                    <a:srgbClr val="0000FF"/>
                  </a:solidFill>
                </a:endParaRPr>
              </a:p>
            </p:txBody>
          </p:sp>
        </p:grpSp>
        <p:pic>
          <p:nvPicPr>
            <p:cNvPr id="300" name="Google Shape;300;p2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6260753" y="1070934"/>
              <a:ext cx="468145" cy="2756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1" name="Google Shape;301;p21"/>
            <p:cNvSpPr txBox="1"/>
            <p:nvPr/>
          </p:nvSpPr>
          <p:spPr>
            <a:xfrm>
              <a:off x="6728899" y="953758"/>
              <a:ext cx="1426248" cy="5100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：</a:t>
              </a:r>
              <a:r>
                <a:rPr b="1" lang="zh-TW">
                  <a:solidFill>
                    <a:srgbClr val="FF0000"/>
                  </a:solidFill>
                </a:rPr>
                <a:t>Sigmoid</a:t>
              </a:r>
              <a:endParaRPr b="1">
                <a:solidFill>
                  <a:srgbClr val="FF0000"/>
                </a:solidFill>
              </a:endParaRPr>
            </a:p>
          </p:txBody>
        </p:sp>
        <p:pic>
          <p:nvPicPr>
            <p:cNvPr id="302" name="Google Shape;302;p2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190392" y="1846419"/>
              <a:ext cx="608886" cy="5100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3" name="Google Shape;303;p21"/>
            <p:cNvSpPr txBox="1"/>
            <p:nvPr/>
          </p:nvSpPr>
          <p:spPr>
            <a:xfrm>
              <a:off x="6728900" y="1846425"/>
              <a:ext cx="2415093" cy="455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：Word Embedding matrix</a:t>
              </a:r>
              <a:endParaRPr b="1"/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Weight sharing</a:t>
              </a:r>
              <a:endParaRPr b="1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