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F7FF29-0818-446F-A259-9E5DEF7C4863}">
  <a:tblStyle styleId="{7CF7FF29-0818-446F-A259-9E5DEF7C48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ffd0bd7c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ffd0bd7c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ffd0bd7c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ffd0bd7c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fd0bd7c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fd0bd7c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ffd0bd7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ffd0bd7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ffd0bd7c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ffd0bd7c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fd5b3094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fd5b309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ffd0bd7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ffd0bd7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ffd0bd7c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ffd0bd7c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fd5b309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fd5b309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fd5b3094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fd5b309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fcadc8496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fcadc8496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fd5b309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fd5b309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fd5b3094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fd5b3094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fcadc8496_0_3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fcadc8496_0_3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fcadc8496_0_3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fcadc8496_0_3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fcadc8496_0_3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fcadc8496_0_3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fcadc8496_0_3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fcadc8496_0_3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ffd0bd7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ffd0bd7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1c5d89e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1c5d89e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ffd0bd7c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ffd0bd7c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מסמך STR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750" y="758850"/>
            <a:ext cx="5068499" cy="16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פירוט תקלות - בחירת טיסה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בתהליך בחירת טיסות באשר בוחרים תאריך </a:t>
            </a: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טיסה</a:t>
            </a: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 לכיוון אחד, ולאחר מכן מעבר לטיסה הלוך ושוב, המערכת לא נותנת הודעת שגיאה.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רמת חומרה: רמה בינונית.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807578"/>
            <a:ext cx="5187774" cy="24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פירוט תקלות - בחירת הרכב נוסעים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בלחיצה על כפתור "המשך" בתסריט בחירת הרכב נוסעים לא מאפשר להזין יותר מ7 נוסעים.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רמת חומרה: רמה בינונית.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00" y="2165810"/>
            <a:ext cx="6862812" cy="181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פירוט תקלות - בחירת הרכב נוסעים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בבחירת הרכב נוסעים לא ניתן להוסיף תינוקות כפי שמוגדר באפיון.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רמת חומרה: רמה נמוכה.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151900"/>
            <a:ext cx="7801563" cy="2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פירוט תקלות - בחירת שדרוג טיסה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 בתהליך שדרוג טיסה אחרי לחיצה על אחת האפשריות אין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 אפשרות לחזור לדף הקודם.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רמת חומרה: נמוכה.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779899" cy="43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פירוט תקלות - תהליך רכישה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בתהליך רכישה, ניתן לבחור תאריך לידה לא הגיוני / עתידי.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רמת חומרה:</a:t>
            </a: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 נמוכה.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75" y="504225"/>
            <a:ext cx="3286450" cy="35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פירוט תקלות - רכישה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בתהליך רכישה, אין אפשרות רכישה דרך פייפאל כפי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שמוגדר במסמך האפיון.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רמת חומרה: נמוכה.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88" y="1488213"/>
            <a:ext cx="32861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פירוט תקלות - תוצאות חיפוש טיולים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במסך תוצאות חיפוש טיולים מאורגנים, כפתור הנגישות מוסתר.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רמת חומרה: נמוכה.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75" y="522600"/>
            <a:ext cx="3071925" cy="37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פירוט תקלות - הזמנת טיולים מאורגנים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בלחיצה על כפתור הזמן בטיולים המשתמש לא מועבר לדף תשלום.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רמת חומרה:רמה קריטית.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60875"/>
            <a:ext cx="5407275" cy="26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פילוג בדיקות לפי סטטוס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800" y="1078375"/>
            <a:ext cx="5272425" cy="326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חומרת תקלות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130" y="1105475"/>
            <a:ext cx="5205546" cy="32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253650" y="1753300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מטרת מסמך ה- STR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לבצע תיעוד של תוצאות הבדיקות.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להציג סיכום של תוצאות הרצת הבדיקות.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להגיע למסקנות מתוצאות הבדיקות לשיפור ושימור לסבב בדיקות הבא.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להעביר חוות דעת על תקינות המערכת.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להמליץ על תיקונים, שיפורים, או במקרה הצורך על ביצוע של בדיקות נוספות.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תוצאות סבב הבדיקות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32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{7CF7FF29-0818-446F-A259-9E5DEF7C4863}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סה"כ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Failed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Completed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בדיקות שנכשלו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p32"/>
          <p:cNvSpPr txBox="1"/>
          <p:nvPr/>
        </p:nvSpPr>
        <p:spPr>
          <a:xfrm>
            <a:off x="3894475" y="617525"/>
            <a:ext cx="17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מסקנות והמלצות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הממצאים מצביעים על כך שרוב התקלות שנמצאו באתר הן ברמות נמוכות או בינוניות.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 עם זאת, עקב קיום באג קריטי המונע את התהליך העסקי של חיפוש טיולים מאורגנים, אנו ממליצים לדחות את שחרור המוצר לשוק ולבצע עוד סבב בדיקות.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תיאור האפליקציה הנבדקה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דקה 90 היא אפליקציה שדרכה אפשר לחפש ולהזמין טיסות וחדרי מלון על סמך מיקום, השירותים המוצעים והמחיר, האפליקציה גם מאפשרת למשתמשים להזמין טיולים וסיורים מתוכננים מראש, עם מסלולים ופעילויות שונות.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תהליך העבודה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כתיבת מסמך הדרישות.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כתיבת מסמך אפיון.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כתיבת מסמך תכנון הבדיקות (STP).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כתיבת עץ נושאים המבוסס על דרישות המערכת.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כתיבת תסריטי בדיקות (STD).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הרצת בדיקות, ביצוע תיעוד ודיווח תקלות ב-JIRA.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ניתוח התוצאות והסקת מסקנות.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ניהול הבדיקות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7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צוות הבדיקות מכיל 6 בודקים</a:t>
            </a:r>
            <a:endParaRPr sz="7307"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307" u="sng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כלי עבודה:</a:t>
            </a:r>
            <a:r>
              <a:rPr b="1" lang="en" sz="7307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7307"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609" lvl="0" marL="457200" rtl="1" algn="r">
              <a:spcBef>
                <a:spcPts val="1200"/>
              </a:spcBef>
              <a:spcAft>
                <a:spcPts val="0"/>
              </a:spcAft>
              <a:buClr>
                <a:srgbClr val="5E696C"/>
              </a:buClr>
              <a:buSzPct val="100000"/>
              <a:buFont typeface="Calibri"/>
              <a:buChar char="●"/>
            </a:pPr>
            <a:r>
              <a:rPr lang="en" sz="7307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Google Docs, Sheets, Slides</a:t>
            </a:r>
            <a:endParaRPr sz="7307"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609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ct val="100000"/>
              <a:buFont typeface="Calibri"/>
              <a:buChar char="●"/>
            </a:pPr>
            <a:r>
              <a:rPr lang="en" sz="7307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אתר JIRA לדיווח תקלות</a:t>
            </a:r>
            <a:endParaRPr sz="7307"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609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ct val="100000"/>
              <a:buFont typeface="Calibri"/>
              <a:buChar char="●"/>
            </a:pPr>
            <a:r>
              <a:rPr lang="en" sz="7307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מכשירי IPHONE 12, 13, 14</a:t>
            </a:r>
            <a:endParaRPr sz="7307"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609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ct val="100000"/>
              <a:buFont typeface="Calibri"/>
              <a:buChar char="●"/>
            </a:pPr>
            <a:r>
              <a:rPr lang="en" sz="7307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מכשיר Galaxy A71</a:t>
            </a:r>
            <a:endParaRPr sz="7307"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307" u="sng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סביבת הבדיקות:</a:t>
            </a:r>
            <a:endParaRPr b="1" sz="7307" u="sng"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609" lvl="0" marL="457200" rtl="1" algn="r">
              <a:spcBef>
                <a:spcPts val="1200"/>
              </a:spcBef>
              <a:spcAft>
                <a:spcPts val="0"/>
              </a:spcAft>
              <a:buClr>
                <a:srgbClr val="5E696C"/>
              </a:buClr>
              <a:buSzPct val="100000"/>
              <a:buFont typeface="Calibri"/>
              <a:buChar char="●"/>
            </a:pPr>
            <a:r>
              <a:rPr lang="en" sz="7307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מערכת הפעלה ANDROID 11</a:t>
            </a:r>
            <a:endParaRPr sz="7307"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609" lvl="0" marL="457200" rtl="1" algn="r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ct val="100000"/>
              <a:buFont typeface="Calibri"/>
              <a:buChar char="●"/>
            </a:pPr>
            <a:r>
              <a:rPr lang="en" sz="7307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מערכת הפעלה IOS 16</a:t>
            </a:r>
            <a:endParaRPr sz="7307"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8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תכנון מול ביצוע בדיקות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8"/>
          <p:cNvGraphicFramePr/>
          <p:nvPr/>
        </p:nvGraphicFramePr>
        <p:xfrm>
          <a:off x="866800" y="86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{7CF7FF29-0818-446F-A259-9E5DEF7C4863}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הערות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בוצע/לא בוצע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סוג בדיקה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בדיקות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—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בוצע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פונקציונלי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—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בוצע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CRUD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פונקציונלי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—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בוצע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פונקציונלי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—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בוצע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שימושיות + UX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לא פונקציונלי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—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בוצע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תאימות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לא פונקציונלי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—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בוצע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הפרעות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לא פונקציונלי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לא בוצע עקב חוסר זמן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לא בוצע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אחידות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לא פונקציונלי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לא בוצע עקב חוסר זמן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לא בוצע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רשתות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לא פונקציונלי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פירוט תקלות - מסך הטעינה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ברזולוציה רחבה, מסך הטעינה נראה מתוח 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ותקסט תנאי השימוש קשה לראיה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רמת חומרה: נמוכה. 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5" y="1316050"/>
            <a:ext cx="4772025" cy="2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פירוט תקלות - מסך ראשי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במסך הראשי, כפתור הנגישות לא לחיץ.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רמת חומרה: נמוכה. 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623" y="100850"/>
            <a:ext cx="2155650" cy="432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פירוט תקלות - כפתור התקשרות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בלחיצה על כפתור ההתקשרות במכשירי ANDROID, מופיע דף שגיאה.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רמת חומרה: רמה נמוכה.</a:t>
            </a:r>
            <a:endParaRPr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8900"/>
            <a:ext cx="1857376" cy="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-3850" l="1439" r="-1440" t="3850"/>
          <a:stretch/>
        </p:blipFill>
        <p:spPr>
          <a:xfrm>
            <a:off x="3630725" y="2145048"/>
            <a:ext cx="4851800" cy="18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48" y="1997498"/>
            <a:ext cx="3379400" cy="17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