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hillo\Desktop\&#1585;&#1610;&#1575;\&#1605;&#1603;&#1610;&#1606;\NYSE%20final%20draf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u="none" strike="noStrike" baseline="0">
                <a:effectLst/>
                <a:latin typeface="Aparajita" pitchFamily="34" charset="0"/>
                <a:cs typeface="Aparajita" pitchFamily="34" charset="0"/>
              </a:rPr>
              <a:t>Comparison of Total Revenue for Materials Sector in Specialty Chemicals and  Industrial Gases</a:t>
            </a:r>
            <a:endParaRPr lang="en-US" sz="1600">
              <a:latin typeface="Aparajita" pitchFamily="34" charset="0"/>
              <a:cs typeface="Aparajita" pitchFamily="34" charset="0"/>
            </a:endParaRPr>
          </a:p>
        </c:rich>
      </c:tx>
      <c:layout>
        <c:manualLayout>
          <c:xMode val="edge"/>
          <c:yMode val="edge"/>
          <c:x val="0.14337634695309595"/>
          <c:y val="2.9745803935117835E-2"/>
        </c:manualLayout>
      </c:layout>
      <c:overlay val="0"/>
      <c:spPr>
        <a:noFill/>
        <a:ln>
          <a:noFill/>
        </a:ln>
        <a:effectLst/>
      </c:spPr>
    </c:title>
    <c:autoTitleDeleted val="0"/>
    <c:plotArea>
      <c:layout/>
      <c:barChart>
        <c:barDir val="col"/>
        <c:grouping val="clustered"/>
        <c:varyColors val="0"/>
        <c:ser>
          <c:idx val="0"/>
          <c:order val="0"/>
          <c:tx>
            <c:strRef>
              <c:f>Summary_statistics!$M$3</c:f>
              <c:strCache>
                <c:ptCount val="1"/>
                <c:pt idx="0">
                  <c:v>AVG</c:v>
                </c:pt>
              </c:strCache>
            </c:strRef>
          </c:tx>
          <c:spPr>
            <a:solidFill>
              <a:schemeClr val="accent6">
                <a:lumMod val="60000"/>
                <a:lumOff val="40000"/>
              </a:schemeClr>
            </a:solidFill>
            <a:ln>
              <a:noFill/>
            </a:ln>
            <a:effectLst/>
          </c:spPr>
          <c:invertIfNegative val="0"/>
          <c:cat>
            <c:strRef>
              <c:f>Summary_statistics!$N$1:$O$2</c:f>
              <c:strCache>
                <c:ptCount val="2"/>
                <c:pt idx="0">
                  <c:v>Specialty Chemicals</c:v>
                </c:pt>
                <c:pt idx="1">
                  <c:v>Industrial Gases</c:v>
                </c:pt>
              </c:strCache>
            </c:strRef>
          </c:cat>
          <c:val>
            <c:numRef>
              <c:f>Summary_statistics!$N$3:$O$3</c:f>
              <c:numCache>
                <c:formatCode>"$"#,##0_);[Red]\("$"#,##0\)</c:formatCode>
                <c:ptCount val="2"/>
                <c:pt idx="0">
                  <c:v>2752576750</c:v>
                </c:pt>
                <c:pt idx="1">
                  <c:v>10009675000</c:v>
                </c:pt>
              </c:numCache>
            </c:numRef>
          </c:val>
          <c:extLst xmlns:c16r2="http://schemas.microsoft.com/office/drawing/2015/06/chart">
            <c:ext xmlns:c16="http://schemas.microsoft.com/office/drawing/2014/chart" uri="{C3380CC4-5D6E-409C-BE32-E72D297353CC}">
              <c16:uniqueId val="{00000000-6D1B-495B-99D3-57E294F47B37}"/>
            </c:ext>
          </c:extLst>
        </c:ser>
        <c:ser>
          <c:idx val="1"/>
          <c:order val="1"/>
          <c:tx>
            <c:strRef>
              <c:f>Summary_statistics!$M$4</c:f>
              <c:strCache>
                <c:ptCount val="1"/>
                <c:pt idx="0">
                  <c:v>Median</c:v>
                </c:pt>
              </c:strCache>
            </c:strRef>
          </c:tx>
          <c:spPr>
            <a:solidFill>
              <a:schemeClr val="accent4">
                <a:lumMod val="60000"/>
                <a:lumOff val="40000"/>
              </a:schemeClr>
            </a:solidFill>
            <a:ln>
              <a:noFill/>
            </a:ln>
            <a:effectLst/>
          </c:spPr>
          <c:invertIfNegative val="0"/>
          <c:cat>
            <c:strRef>
              <c:f>Summary_statistics!$N$1:$O$2</c:f>
              <c:strCache>
                <c:ptCount val="2"/>
                <c:pt idx="0">
                  <c:v>Specialty Chemicals</c:v>
                </c:pt>
                <c:pt idx="1">
                  <c:v>Industrial Gases</c:v>
                </c:pt>
              </c:strCache>
            </c:strRef>
          </c:cat>
          <c:val>
            <c:numRef>
              <c:f>Summary_statistics!$N$4:$O$4</c:f>
              <c:numCache>
                <c:formatCode>"$"#,##0_);[Red]\("$"#,##0\)</c:formatCode>
                <c:ptCount val="2"/>
                <c:pt idx="0">
                  <c:v>2482351000</c:v>
                </c:pt>
                <c:pt idx="1">
                  <c:v>10037650000</c:v>
                </c:pt>
              </c:numCache>
            </c:numRef>
          </c:val>
          <c:extLst xmlns:c16r2="http://schemas.microsoft.com/office/drawing/2015/06/chart">
            <c:ext xmlns:c16="http://schemas.microsoft.com/office/drawing/2014/chart" uri="{C3380CC4-5D6E-409C-BE32-E72D297353CC}">
              <c16:uniqueId val="{00000001-6D1B-495B-99D3-57E294F47B37}"/>
            </c:ext>
          </c:extLst>
        </c:ser>
        <c:ser>
          <c:idx val="2"/>
          <c:order val="2"/>
          <c:tx>
            <c:strRef>
              <c:f>Summary_statistics!$M$5</c:f>
              <c:strCache>
                <c:ptCount val="1"/>
                <c:pt idx="0">
                  <c:v>Min</c:v>
                </c:pt>
              </c:strCache>
            </c:strRef>
          </c:tx>
          <c:spPr>
            <a:solidFill>
              <a:schemeClr val="accent2">
                <a:lumMod val="60000"/>
                <a:lumOff val="40000"/>
              </a:schemeClr>
            </a:solidFill>
            <a:ln>
              <a:noFill/>
            </a:ln>
            <a:effectLst/>
          </c:spPr>
          <c:invertIfNegative val="0"/>
          <c:cat>
            <c:strRef>
              <c:f>Summary_statistics!$N$1:$O$2</c:f>
              <c:strCache>
                <c:ptCount val="2"/>
                <c:pt idx="0">
                  <c:v>Specialty Chemicals</c:v>
                </c:pt>
                <c:pt idx="1">
                  <c:v>Industrial Gases</c:v>
                </c:pt>
              </c:strCache>
            </c:strRef>
          </c:cat>
          <c:val>
            <c:numRef>
              <c:f>Summary_statistics!$N$5:$O$5</c:f>
              <c:numCache>
                <c:formatCode>"$"#,##0_);[Red]\("$"#,##0\)</c:formatCode>
                <c:ptCount val="2"/>
                <c:pt idx="0">
                  <c:v>2394270000</c:v>
                </c:pt>
                <c:pt idx="1">
                  <c:v>9524400000</c:v>
                </c:pt>
              </c:numCache>
            </c:numRef>
          </c:val>
          <c:extLst xmlns:c16r2="http://schemas.microsoft.com/office/drawing/2015/06/chart">
            <c:ext xmlns:c16="http://schemas.microsoft.com/office/drawing/2014/chart" uri="{C3380CC4-5D6E-409C-BE32-E72D297353CC}">
              <c16:uniqueId val="{00000002-6D1B-495B-99D3-57E294F47B37}"/>
            </c:ext>
          </c:extLst>
        </c:ser>
        <c:ser>
          <c:idx val="3"/>
          <c:order val="3"/>
          <c:tx>
            <c:strRef>
              <c:f>Summary_statistics!$M$6</c:f>
              <c:strCache>
                <c:ptCount val="1"/>
                <c:pt idx="0">
                  <c:v>max</c:v>
                </c:pt>
              </c:strCache>
            </c:strRef>
          </c:tx>
          <c:spPr>
            <a:solidFill>
              <a:schemeClr val="tx2">
                <a:lumMod val="60000"/>
                <a:lumOff val="40000"/>
              </a:schemeClr>
            </a:solidFill>
            <a:ln>
              <a:noFill/>
            </a:ln>
            <a:effectLst/>
          </c:spPr>
          <c:invertIfNegative val="0"/>
          <c:cat>
            <c:strRef>
              <c:f>Summary_statistics!$N$1:$O$2</c:f>
              <c:strCache>
                <c:ptCount val="2"/>
                <c:pt idx="0">
                  <c:v>Specialty Chemicals</c:v>
                </c:pt>
                <c:pt idx="1">
                  <c:v>Industrial Gases</c:v>
                </c:pt>
              </c:strCache>
            </c:strRef>
          </c:cat>
          <c:val>
            <c:numRef>
              <c:f>Summary_statistics!$N$6:$O$6</c:f>
              <c:numCache>
                <c:formatCode>"$"#,##0_);[Red]\("$"#,##0\)</c:formatCode>
                <c:ptCount val="2"/>
                <c:pt idx="0">
                  <c:v>3651335000</c:v>
                </c:pt>
                <c:pt idx="1">
                  <c:v>10439000000</c:v>
                </c:pt>
              </c:numCache>
            </c:numRef>
          </c:val>
          <c:extLst xmlns:c16r2="http://schemas.microsoft.com/office/drawing/2015/06/chart">
            <c:ext xmlns:c16="http://schemas.microsoft.com/office/drawing/2014/chart" uri="{C3380CC4-5D6E-409C-BE32-E72D297353CC}">
              <c16:uniqueId val="{00000003-6D1B-495B-99D3-57E294F47B37}"/>
            </c:ext>
          </c:extLst>
        </c:ser>
        <c:ser>
          <c:idx val="4"/>
          <c:order val="4"/>
          <c:tx>
            <c:strRef>
              <c:f>Summary_statistics!$M$7</c:f>
              <c:strCache>
                <c:ptCount val="1"/>
                <c:pt idx="0">
                  <c:v>Range</c:v>
                </c:pt>
              </c:strCache>
            </c:strRef>
          </c:tx>
          <c:spPr>
            <a:solidFill>
              <a:schemeClr val="tx2">
                <a:lumMod val="40000"/>
                <a:lumOff val="60000"/>
              </a:schemeClr>
            </a:solidFill>
            <a:ln>
              <a:noFill/>
            </a:ln>
            <a:effectLst/>
          </c:spPr>
          <c:invertIfNegative val="0"/>
          <c:cat>
            <c:strRef>
              <c:f>Summary_statistics!$N$1:$O$2</c:f>
              <c:strCache>
                <c:ptCount val="2"/>
                <c:pt idx="0">
                  <c:v>Specialty Chemicals</c:v>
                </c:pt>
                <c:pt idx="1">
                  <c:v>Industrial Gases</c:v>
                </c:pt>
              </c:strCache>
            </c:strRef>
          </c:cat>
          <c:val>
            <c:numRef>
              <c:f>Summary_statistics!$N$7:$O$7</c:f>
              <c:numCache>
                <c:formatCode>"$"#,##0_);[Red]\("$"#,##0\)</c:formatCode>
                <c:ptCount val="2"/>
                <c:pt idx="0">
                  <c:v>1257065000</c:v>
                </c:pt>
                <c:pt idx="1">
                  <c:v>914600000</c:v>
                </c:pt>
              </c:numCache>
            </c:numRef>
          </c:val>
          <c:extLst xmlns:c16r2="http://schemas.microsoft.com/office/drawing/2015/06/chart">
            <c:ext xmlns:c16="http://schemas.microsoft.com/office/drawing/2014/chart" uri="{C3380CC4-5D6E-409C-BE32-E72D297353CC}">
              <c16:uniqueId val="{00000004-6D1B-495B-99D3-57E294F47B37}"/>
            </c:ext>
          </c:extLst>
        </c:ser>
        <c:ser>
          <c:idx val="5"/>
          <c:order val="5"/>
          <c:tx>
            <c:strRef>
              <c:f>Summary_statistics!$M$8</c:f>
              <c:strCache>
                <c:ptCount val="1"/>
                <c:pt idx="0">
                  <c:v>STD</c:v>
                </c:pt>
              </c:strCache>
            </c:strRef>
          </c:tx>
          <c:spPr>
            <a:solidFill>
              <a:schemeClr val="tx2">
                <a:lumMod val="20000"/>
                <a:lumOff val="80000"/>
              </a:schemeClr>
            </a:solidFill>
            <a:ln>
              <a:noFill/>
            </a:ln>
            <a:effectLst/>
          </c:spPr>
          <c:invertIfNegative val="0"/>
          <c:cat>
            <c:strRef>
              <c:f>Summary_statistics!$N$1:$O$2</c:f>
              <c:strCache>
                <c:ptCount val="2"/>
                <c:pt idx="0">
                  <c:v>Specialty Chemicals</c:v>
                </c:pt>
                <c:pt idx="1">
                  <c:v>Industrial Gases</c:v>
                </c:pt>
              </c:strCache>
            </c:strRef>
          </c:cat>
          <c:val>
            <c:numRef>
              <c:f>Summary_statistics!$N$8:$O$8</c:f>
              <c:numCache>
                <c:formatCode>"$"#,##0.00</c:formatCode>
                <c:ptCount val="2"/>
                <c:pt idx="0">
                  <c:v>601360389.05766273</c:v>
                </c:pt>
                <c:pt idx="1">
                  <c:v>392484440.24360168</c:v>
                </c:pt>
              </c:numCache>
            </c:numRef>
          </c:val>
          <c:extLst xmlns:c16r2="http://schemas.microsoft.com/office/drawing/2015/06/chart">
            <c:ext xmlns:c16="http://schemas.microsoft.com/office/drawing/2014/chart" uri="{C3380CC4-5D6E-409C-BE32-E72D297353CC}">
              <c16:uniqueId val="{00000005-6D1B-495B-99D3-57E294F47B37}"/>
            </c:ext>
          </c:extLst>
        </c:ser>
        <c:dLbls>
          <c:showLegendKey val="0"/>
          <c:showVal val="0"/>
          <c:showCatName val="0"/>
          <c:showSerName val="0"/>
          <c:showPercent val="0"/>
          <c:showBubbleSize val="0"/>
        </c:dLbls>
        <c:gapWidth val="219"/>
        <c:overlap val="-27"/>
        <c:axId val="164434304"/>
        <c:axId val="164436224"/>
      </c:barChart>
      <c:catAx>
        <c:axId val="164434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Sub-Industry</a:t>
                </a:r>
                <a:endParaRPr lang="en-US"/>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36224"/>
        <c:crosses val="autoZero"/>
        <c:auto val="1"/>
        <c:lblAlgn val="ctr"/>
        <c:lblOffset val="100"/>
        <c:noMultiLvlLbl val="0"/>
      </c:catAx>
      <c:valAx>
        <c:axId val="16443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Total Revenue (in billions)</a:t>
                </a:r>
                <a:endParaRPr lang="en-US"/>
              </a:p>
            </c:rich>
          </c:tx>
          <c:layout/>
          <c:overlay val="0"/>
          <c:spPr>
            <a:noFill/>
            <a:ln>
              <a:noFill/>
            </a:ln>
            <a:effectLst/>
          </c:spPr>
        </c:title>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34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215494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14203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48241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53576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l">
              <a:defRPr sz="4000" b="1" cap="all"/>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07155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14CE507D-2FB1-4BBA-AB2E-3B2E1928ECDA}" type="datetimeFigureOut">
              <a:rPr lang="en-US" smtClean="0"/>
              <a:t>6/21/2023</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40864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14CE507D-2FB1-4BBA-AB2E-3B2E1928ECDA}" type="datetimeFigureOut">
              <a:rPr lang="en-US" smtClean="0"/>
              <a:t>6/21/2023</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33612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14CE507D-2FB1-4BBA-AB2E-3B2E1928ECDA}" type="datetimeFigureOut">
              <a:rPr lang="en-US" smtClean="0"/>
              <a:t>6/21/2023</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65584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4CE507D-2FB1-4BBA-AB2E-3B2E1928ECDA}" type="datetimeFigureOut">
              <a:rPr lang="en-US" smtClean="0"/>
              <a:t>6/21/2023</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326526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4CE507D-2FB1-4BBA-AB2E-3B2E1928ECDA}" type="datetimeFigureOut">
              <a:rPr lang="en-US" smtClean="0"/>
              <a:t>6/21/2023</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8344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4CE507D-2FB1-4BBA-AB2E-3B2E1928ECDA}" type="datetimeFigureOut">
              <a:rPr lang="en-US" smtClean="0"/>
              <a:t>6/21/2023</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93A9B25-CC7E-4999-9639-ADB1899F248B}" type="slidenum">
              <a:rPr lang="en-US" smtClean="0"/>
              <a:t>‹#›</a:t>
            </a:fld>
            <a:endParaRPr lang="en-US"/>
          </a:p>
        </p:txBody>
      </p:sp>
    </p:spTree>
    <p:extLst>
      <p:ext uri="{BB962C8B-B14F-4D97-AF65-F5344CB8AC3E}">
        <p14:creationId xmlns:p14="http://schemas.microsoft.com/office/powerpoint/2010/main" val="184177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E507D-2FB1-4BBA-AB2E-3B2E1928ECDA}" type="datetimeFigureOut">
              <a:rPr lang="en-US" smtClean="0"/>
              <a:t>6/21/2023</a:t>
            </a:fld>
            <a:endParaRPr lang="en-US"/>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A9B25-CC7E-4999-9639-ADB1899F248B}" type="slidenum">
              <a:rPr lang="en-US" smtClean="0"/>
              <a:t>‹#›</a:t>
            </a:fld>
            <a:endParaRPr lang="en-US"/>
          </a:p>
        </p:txBody>
      </p:sp>
    </p:spTree>
    <p:extLst>
      <p:ext uri="{BB962C8B-B14F-4D97-AF65-F5344CB8AC3E}">
        <p14:creationId xmlns:p14="http://schemas.microsoft.com/office/powerpoint/2010/main" val="280425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endParaRPr lang="en-US"/>
          </a:p>
        </p:txBody>
      </p:sp>
      <p:sp>
        <p:nvSpPr>
          <p:cNvPr id="3" name="عنوان فرعي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26" y="-243408"/>
            <a:ext cx="11728626" cy="70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مربع نص 3"/>
          <p:cNvSpPr txBox="1"/>
          <p:nvPr/>
        </p:nvSpPr>
        <p:spPr>
          <a:xfrm>
            <a:off x="1835696" y="1997838"/>
            <a:ext cx="7920880" cy="1200329"/>
          </a:xfrm>
          <a:prstGeom prst="rect">
            <a:avLst/>
          </a:prstGeom>
          <a:noFill/>
        </p:spPr>
        <p:txBody>
          <a:bodyPr wrap="square" rtlCol="0">
            <a:spAutoFit/>
          </a:bodyPr>
          <a:lstStyle/>
          <a:p>
            <a:r>
              <a:rPr lang="en-US" sz="7200" b="1" dirty="0" smtClean="0">
                <a:latin typeface="Andalus" pitchFamily="18" charset="-78"/>
                <a:cs typeface="Andalus" pitchFamily="18" charset="-78"/>
              </a:rPr>
              <a:t>Analyze NYSE Data</a:t>
            </a:r>
            <a:endParaRPr lang="en-US" sz="7200" b="1" dirty="0">
              <a:latin typeface="Andalus" pitchFamily="18" charset="-78"/>
              <a:cs typeface="Andalus" pitchFamily="18" charset="-78"/>
            </a:endParaRPr>
          </a:p>
        </p:txBody>
      </p:sp>
      <p:sp>
        <p:nvSpPr>
          <p:cNvPr id="5" name="مربع نص 4"/>
          <p:cNvSpPr txBox="1"/>
          <p:nvPr/>
        </p:nvSpPr>
        <p:spPr>
          <a:xfrm flipH="1">
            <a:off x="3419872" y="3428999"/>
            <a:ext cx="4392488" cy="461665"/>
          </a:xfrm>
          <a:prstGeom prst="rect">
            <a:avLst/>
          </a:prstGeom>
          <a:noFill/>
        </p:spPr>
        <p:txBody>
          <a:bodyPr wrap="square" rtlCol="0">
            <a:spAutoFit/>
          </a:bodyPr>
          <a:lstStyle/>
          <a:p>
            <a:r>
              <a:rPr lang="en-US" sz="2400" dirty="0" smtClean="0">
                <a:solidFill>
                  <a:schemeClr val="bg1">
                    <a:lumMod val="50000"/>
                  </a:schemeClr>
                </a:solidFill>
                <a:latin typeface="+mj-lt"/>
              </a:rPr>
              <a:t>Done By : Raya Said Al </a:t>
            </a:r>
            <a:r>
              <a:rPr lang="en-US" sz="2400" dirty="0" err="1" smtClean="0">
                <a:solidFill>
                  <a:schemeClr val="bg1">
                    <a:lumMod val="50000"/>
                  </a:schemeClr>
                </a:solidFill>
                <a:latin typeface="+mj-lt"/>
              </a:rPr>
              <a:t>Kasbi</a:t>
            </a:r>
            <a:endParaRPr lang="en-US" sz="2400" dirty="0">
              <a:solidFill>
                <a:schemeClr val="bg1">
                  <a:lumMod val="50000"/>
                </a:schemeClr>
              </a:solidFill>
              <a:latin typeface="+mj-lt"/>
            </a:endParaRPr>
          </a:p>
        </p:txBody>
      </p:sp>
    </p:spTree>
    <p:extLst>
      <p:ext uri="{BB962C8B-B14F-4D97-AF65-F5344CB8AC3E}">
        <p14:creationId xmlns:p14="http://schemas.microsoft.com/office/powerpoint/2010/main" val="394005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endParaRPr lang="en-US"/>
          </a:p>
        </p:txBody>
      </p:sp>
      <p:sp>
        <p:nvSpPr>
          <p:cNvPr id="3" name="عنوان فرعي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26" y="-243408"/>
            <a:ext cx="11728626" cy="70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جدول 3"/>
          <p:cNvGraphicFramePr>
            <a:graphicFrameLocks noGrp="1"/>
          </p:cNvGraphicFramePr>
          <p:nvPr>
            <p:extLst>
              <p:ext uri="{D42A27DB-BD31-4B8C-83A1-F6EECF244321}">
                <p14:modId xmlns:p14="http://schemas.microsoft.com/office/powerpoint/2010/main" val="3479902476"/>
              </p:ext>
            </p:extLst>
          </p:nvPr>
        </p:nvGraphicFramePr>
        <p:xfrm>
          <a:off x="1907704" y="1484784"/>
          <a:ext cx="5115603" cy="2458646"/>
        </p:xfrm>
        <a:graphic>
          <a:graphicData uri="http://schemas.openxmlformats.org/drawingml/2006/table">
            <a:tbl>
              <a:tblPr/>
              <a:tblGrid>
                <a:gridCol w="970549"/>
                <a:gridCol w="2163516"/>
                <a:gridCol w="1981538"/>
              </a:tblGrid>
              <a:tr h="344054">
                <a:tc>
                  <a:txBody>
                    <a:bodyPr/>
                    <a:lstStyle/>
                    <a:p>
                      <a:pPr algn="ctr" fontAlgn="b"/>
                      <a:r>
                        <a:rPr lang="en-US" sz="16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j-lt"/>
                        </a:rPr>
                        <a:t>Specialty Chemicals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0000"/>
                          </a:solidFill>
                          <a:effectLst/>
                          <a:latin typeface="+mj-lt"/>
                        </a:rPr>
                        <a:t>Industrial Gases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52432">
                <a:tc>
                  <a:txBody>
                    <a:bodyPr/>
                    <a:lstStyle/>
                    <a:p>
                      <a:pPr algn="ctr" fontAlgn="b"/>
                      <a:r>
                        <a:rPr lang="en-US" sz="1600" b="0" i="0" u="none" strike="noStrike" dirty="0">
                          <a:solidFill>
                            <a:srgbClr val="000000"/>
                          </a:solidFill>
                          <a:effectLst/>
                          <a:latin typeface="+mj-lt"/>
                        </a:rPr>
                        <a:t>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$2,752,576,750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$10,009,675,000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2432">
                <a:tc>
                  <a:txBody>
                    <a:bodyPr/>
                    <a:lstStyle/>
                    <a:p>
                      <a:pPr algn="ctr" fontAlgn="b"/>
                      <a:r>
                        <a:rPr lang="en-US" sz="1600" b="0" i="0" u="none" strike="noStrike" dirty="0">
                          <a:solidFill>
                            <a:srgbClr val="000000"/>
                          </a:solidFill>
                          <a:effectLst/>
                          <a:latin typeface="+mj-lt"/>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$2,482,351,000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$10,037,650,000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2432">
                <a:tc>
                  <a:txBody>
                    <a:bodyPr/>
                    <a:lstStyle/>
                    <a:p>
                      <a:pPr algn="ctr" fontAlgn="b"/>
                      <a:r>
                        <a:rPr lang="en-US" sz="1600" b="0" i="0" u="none" strike="noStrike" dirty="0">
                          <a:solidFill>
                            <a:srgbClr val="000000"/>
                          </a:solidFill>
                          <a:effectLst/>
                          <a:latin typeface="+mj-lt"/>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$2,394,270,000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$9,524,400,000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2432">
                <a:tc>
                  <a:txBody>
                    <a:bodyPr/>
                    <a:lstStyle/>
                    <a:p>
                      <a:pPr algn="ctr" fontAlgn="b"/>
                      <a:r>
                        <a:rPr lang="en-US" sz="1600" b="0" i="0" u="none" strike="noStrike" dirty="0">
                          <a:solidFill>
                            <a:srgbClr val="000000"/>
                          </a:solidFill>
                          <a:effectLst/>
                          <a:latin typeface="+mj-lt"/>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$3,651,335,000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$10,439,000,000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2432">
                <a:tc>
                  <a:txBody>
                    <a:bodyPr/>
                    <a:lstStyle/>
                    <a:p>
                      <a:pPr algn="ctr" fontAlgn="b"/>
                      <a:r>
                        <a:rPr lang="en-US" sz="1600" b="0" i="0" u="none" strike="noStrike" dirty="0">
                          <a:solidFill>
                            <a:srgbClr val="000000"/>
                          </a:solidFill>
                          <a:effectLst/>
                          <a:latin typeface="+mj-lt"/>
                        </a:rPr>
                        <a:t>Range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$1,257,065,000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$914,600,000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2432">
                <a:tc>
                  <a:txBody>
                    <a:bodyPr/>
                    <a:lstStyle/>
                    <a:p>
                      <a:pPr algn="ctr" fontAlgn="b"/>
                      <a:r>
                        <a:rPr lang="en-US" sz="1600" b="0" i="0" u="none" strike="noStrike" dirty="0">
                          <a:solidFill>
                            <a:srgbClr val="000000"/>
                          </a:solidFill>
                          <a:effectLst/>
                          <a:latin typeface="+mj-lt"/>
                        </a:rPr>
                        <a:t>STD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600" b="0" i="0" u="none" strike="noStrike" dirty="0">
                          <a:solidFill>
                            <a:srgbClr val="002060"/>
                          </a:solidFill>
                          <a:effectLst/>
                          <a:latin typeface="+mj-lt"/>
                        </a:rPr>
                        <a:t>$601,360,389.06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2060"/>
                          </a:solidFill>
                          <a:effectLst/>
                          <a:latin typeface="+mj-lt"/>
                        </a:rPr>
                        <a:t>$392,484,440.24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مستطيل 4"/>
          <p:cNvSpPr/>
          <p:nvPr/>
        </p:nvSpPr>
        <p:spPr>
          <a:xfrm>
            <a:off x="1043608" y="332656"/>
            <a:ext cx="8329380" cy="954107"/>
          </a:xfrm>
          <a:prstGeom prst="rect">
            <a:avLst/>
          </a:prstGeom>
        </p:spPr>
        <p:txBody>
          <a:bodyPr wrap="square">
            <a:spAutoFit/>
          </a:bodyPr>
          <a:lstStyle/>
          <a:p>
            <a:r>
              <a:rPr lang="en-US" sz="2800" b="1" i="1" dirty="0" smtClean="0">
                <a:latin typeface="Aparajita" pitchFamily="34" charset="0"/>
                <a:cs typeface="Aparajita" pitchFamily="34" charset="0"/>
              </a:rPr>
              <a:t>Comparison of Summary Statistics for Total Revenue across Specialty Chemicals &amp; Industrial Gases Sub-</a:t>
            </a:r>
            <a:r>
              <a:rPr lang="en-US" sz="2800" b="1" i="1" dirty="0" err="1" smtClean="0">
                <a:latin typeface="Aparajita" pitchFamily="34" charset="0"/>
                <a:cs typeface="Aparajita" pitchFamily="34" charset="0"/>
              </a:rPr>
              <a:t>Industrie</a:t>
            </a:r>
            <a:r>
              <a:rPr lang="en-US" sz="2800" b="1" i="1" dirty="0" smtClean="0">
                <a:latin typeface="Aparajita" pitchFamily="34" charset="0"/>
                <a:cs typeface="Aparajita" pitchFamily="34" charset="0"/>
              </a:rPr>
              <a:t> </a:t>
            </a:r>
            <a:endParaRPr lang="en-US" sz="2800" b="1" i="1" dirty="0">
              <a:latin typeface="Aparajita" pitchFamily="34" charset="0"/>
              <a:cs typeface="Aparajita" pitchFamily="34" charset="0"/>
            </a:endParaRPr>
          </a:p>
        </p:txBody>
      </p:sp>
      <p:sp>
        <p:nvSpPr>
          <p:cNvPr id="6" name="مستطيل 5"/>
          <p:cNvSpPr/>
          <p:nvPr/>
        </p:nvSpPr>
        <p:spPr>
          <a:xfrm>
            <a:off x="771239" y="4149079"/>
            <a:ext cx="8064896" cy="2246769"/>
          </a:xfrm>
          <a:prstGeom prst="rect">
            <a:avLst/>
          </a:prstGeom>
        </p:spPr>
        <p:txBody>
          <a:bodyPr wrap="square">
            <a:spAutoFit/>
          </a:bodyPr>
          <a:lstStyle/>
          <a:p>
            <a:r>
              <a:rPr lang="en-US" sz="2000" dirty="0" smtClean="0">
                <a:latin typeface="Aparajita" pitchFamily="34" charset="0"/>
                <a:cs typeface="Aparajita" pitchFamily="34" charset="0"/>
              </a:rPr>
              <a:t>The table shows the summary statistics for total revenue for two sub-industries, Specialty Chemicals and Industrial Gases . The industrial gases has a higher mean and median total revenue than specialty chemicals. Also, the range and standard deviation of total revenue are higher for industrial gases.</a:t>
            </a:r>
          </a:p>
          <a:p>
            <a:endParaRPr lang="en-US" sz="2000" dirty="0" smtClean="0">
              <a:latin typeface="Aparajita" pitchFamily="34" charset="0"/>
              <a:cs typeface="Aparajita" pitchFamily="34" charset="0"/>
            </a:endParaRPr>
          </a:p>
          <a:p>
            <a:r>
              <a:rPr lang="en-US" sz="2000" dirty="0" smtClean="0">
                <a:latin typeface="Aparajita" pitchFamily="34" charset="0"/>
                <a:cs typeface="Aparajita" pitchFamily="34" charset="0"/>
              </a:rPr>
              <a:t>The summary statistics are useful for informing financial plans and investment decisions since they offer insightful information on the revenue performance of the two sub-industries.</a:t>
            </a:r>
            <a:endParaRPr lang="en-US" sz="2000" dirty="0">
              <a:latin typeface="Aparajita" pitchFamily="34" charset="0"/>
              <a:cs typeface="Aparajita" pitchFamily="34" charset="0"/>
            </a:endParaRPr>
          </a:p>
        </p:txBody>
      </p:sp>
    </p:spTree>
    <p:extLst>
      <p:ext uri="{BB962C8B-B14F-4D97-AF65-F5344CB8AC3E}">
        <p14:creationId xmlns:p14="http://schemas.microsoft.com/office/powerpoint/2010/main" val="390579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endParaRPr lang="en-US"/>
          </a:p>
        </p:txBody>
      </p:sp>
      <p:sp>
        <p:nvSpPr>
          <p:cNvPr id="3" name="عنوان فرعي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26" y="-243408"/>
            <a:ext cx="11728626" cy="70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مستطيل 3"/>
          <p:cNvSpPr/>
          <p:nvPr/>
        </p:nvSpPr>
        <p:spPr>
          <a:xfrm>
            <a:off x="5306532" y="384721"/>
            <a:ext cx="4968552" cy="1631216"/>
          </a:xfrm>
          <a:prstGeom prst="rect">
            <a:avLst/>
          </a:prstGeom>
        </p:spPr>
        <p:txBody>
          <a:bodyPr wrap="square">
            <a:spAutoFit/>
          </a:bodyPr>
          <a:lstStyle/>
          <a:p>
            <a:pPr marL="342900" indent="-342900">
              <a:buFont typeface="Wingdings" pitchFamily="2" charset="2"/>
              <a:buChar char="Ø"/>
            </a:pPr>
            <a:r>
              <a:rPr lang="en-US" sz="2000" dirty="0" smtClean="0">
                <a:latin typeface="Aparajita" pitchFamily="34" charset="0"/>
                <a:cs typeface="Aparajita" pitchFamily="34" charset="0"/>
              </a:rPr>
              <a:t>From the chart, we can clearly see the difference in the height of the bars representing each sub-industry. So Industrial gas companies have a significantly higher average total revenue compared to Specialty Chemicals  companies </a:t>
            </a:r>
            <a:endParaRPr lang="en-US" sz="2000" dirty="0">
              <a:latin typeface="Aparajita" pitchFamily="34" charset="0"/>
              <a:cs typeface="Aparajita" pitchFamily="34" charset="0"/>
            </a:endParaRPr>
          </a:p>
        </p:txBody>
      </p:sp>
      <p:sp>
        <p:nvSpPr>
          <p:cNvPr id="5" name="مستطيل 4"/>
          <p:cNvSpPr/>
          <p:nvPr/>
        </p:nvSpPr>
        <p:spPr>
          <a:xfrm>
            <a:off x="5300108" y="2132856"/>
            <a:ext cx="5184576" cy="1938992"/>
          </a:xfrm>
          <a:prstGeom prst="rect">
            <a:avLst/>
          </a:prstGeom>
        </p:spPr>
        <p:txBody>
          <a:bodyPr wrap="square">
            <a:spAutoFit/>
          </a:bodyPr>
          <a:lstStyle/>
          <a:p>
            <a:pPr marL="342900" indent="-342900">
              <a:buFont typeface="Wingdings" pitchFamily="2" charset="2"/>
              <a:buChar char="Ø"/>
            </a:pPr>
            <a:r>
              <a:rPr lang="en-US" sz="2000" dirty="0" smtClean="0">
                <a:solidFill>
                  <a:srgbClr val="252525"/>
                </a:solidFill>
                <a:effectLst/>
                <a:latin typeface="Aparajita" pitchFamily="34" charset="0"/>
                <a:cs typeface="Aparajita" pitchFamily="34" charset="0"/>
              </a:rPr>
              <a:t>The total revenue range for businesses dealing in industrial gases is wider than that for businesses dealing in specialty chemicals, indicating that the revenue performance of businesses dealing in industrial gases is more variable than that of businesses dealing in specialty chemicals.</a:t>
            </a:r>
            <a:endParaRPr lang="en-US" sz="2000" dirty="0">
              <a:solidFill>
                <a:srgbClr val="252525"/>
              </a:solidFill>
              <a:effectLst/>
              <a:latin typeface="Aparajita" pitchFamily="34" charset="0"/>
              <a:cs typeface="Aparajita" pitchFamily="34" charset="0"/>
            </a:endParaRPr>
          </a:p>
        </p:txBody>
      </p:sp>
      <p:sp>
        <p:nvSpPr>
          <p:cNvPr id="6" name="مستطيل 5"/>
          <p:cNvSpPr/>
          <p:nvPr/>
        </p:nvSpPr>
        <p:spPr>
          <a:xfrm>
            <a:off x="5401310" y="4216540"/>
            <a:ext cx="4982171" cy="2554545"/>
          </a:xfrm>
          <a:prstGeom prst="rect">
            <a:avLst/>
          </a:prstGeom>
        </p:spPr>
        <p:txBody>
          <a:bodyPr wrap="square">
            <a:spAutoFit/>
          </a:bodyPr>
          <a:lstStyle/>
          <a:p>
            <a:pPr marL="342900" indent="-342900">
              <a:buFont typeface="Wingdings" pitchFamily="2" charset="2"/>
              <a:buChar char="Ø"/>
            </a:pPr>
            <a:r>
              <a:rPr lang="en-US" sz="2000" dirty="0" smtClean="0">
                <a:latin typeface="Aparajita" pitchFamily="34" charset="0"/>
                <a:cs typeface="Aparajita" pitchFamily="34" charset="0"/>
              </a:rPr>
              <a:t>The standard deviation of total revenue for  Industrial Gases  companies is much higher than that of Specialty Chemicals  companies, indicating that there is greater variability in the revenue data for  Industrial Gases companies. As a low standard deviation refers to that values are grouped close to the mean, while a large standard deviation shows that values are often far from the mean.</a:t>
            </a:r>
            <a:endParaRPr lang="en-US" sz="2000" dirty="0">
              <a:latin typeface="Aparajita" pitchFamily="34" charset="0"/>
              <a:cs typeface="Aparajita" pitchFamily="34" charset="0"/>
            </a:endParaRPr>
          </a:p>
        </p:txBody>
      </p:sp>
      <p:graphicFrame>
        <p:nvGraphicFramePr>
          <p:cNvPr id="8" name="Chart 2">
            <a:extLst>
              <a:ext uri="{FF2B5EF4-FFF2-40B4-BE49-F238E27FC236}">
                <a16:creationId xmlns:xdr="http://schemas.openxmlformats.org/drawingml/2006/spreadsheetDrawing" xmlns:a16="http://schemas.microsoft.com/office/drawing/2014/main" xmlns="" xmlns:lc="http://schemas.openxmlformats.org/drawingml/2006/lockedCanvas" id="{5FF0F151-BF3C-0B8D-FBAB-EBB42480075B}"/>
              </a:ext>
            </a:extLst>
          </p:cNvPr>
          <p:cNvGraphicFramePr>
            <a:graphicFrameLocks/>
          </p:cNvGraphicFramePr>
          <p:nvPr>
            <p:extLst>
              <p:ext uri="{D42A27DB-BD31-4B8C-83A1-F6EECF244321}">
                <p14:modId xmlns:p14="http://schemas.microsoft.com/office/powerpoint/2010/main" val="3233419792"/>
              </p:ext>
            </p:extLst>
          </p:nvPr>
        </p:nvGraphicFramePr>
        <p:xfrm>
          <a:off x="-887304" y="2038920"/>
          <a:ext cx="5822425" cy="2933745"/>
        </p:xfrm>
        <a:graphic>
          <a:graphicData uri="http://schemas.openxmlformats.org/drawingml/2006/chart">
            <c:chart xmlns:c="http://schemas.openxmlformats.org/drawingml/2006/chart" xmlns:r="http://schemas.openxmlformats.org/officeDocument/2006/relationships" r:id="rId3"/>
          </a:graphicData>
        </a:graphic>
      </p:graphicFrame>
      <p:sp>
        <p:nvSpPr>
          <p:cNvPr id="7" name="مستطيل 6"/>
          <p:cNvSpPr/>
          <p:nvPr/>
        </p:nvSpPr>
        <p:spPr>
          <a:xfrm>
            <a:off x="-832100" y="384721"/>
            <a:ext cx="5832648" cy="1200329"/>
          </a:xfrm>
          <a:prstGeom prst="rect">
            <a:avLst/>
          </a:prstGeom>
        </p:spPr>
        <p:txBody>
          <a:bodyPr wrap="square">
            <a:spAutoFit/>
          </a:bodyPr>
          <a:lstStyle/>
          <a:p>
            <a:r>
              <a:rPr lang="en-US" sz="2400" b="1" dirty="0" smtClean="0">
                <a:solidFill>
                  <a:srgbClr val="002060"/>
                </a:solidFill>
                <a:latin typeface="Aparajita" pitchFamily="34" charset="0"/>
                <a:cs typeface="Aparajita" pitchFamily="34" charset="0"/>
              </a:rPr>
              <a:t>What is the average total revenue for the Materials companies in the Specialty Chemicals and Industrial Gases sub-industries?</a:t>
            </a:r>
            <a:endParaRPr lang="en-US" sz="2400" b="1" dirty="0">
              <a:solidFill>
                <a:srgbClr val="002060"/>
              </a:solidFill>
              <a:latin typeface="Aparajita" pitchFamily="34" charset="0"/>
              <a:cs typeface="Aparajita" pitchFamily="34" charset="0"/>
            </a:endParaRPr>
          </a:p>
        </p:txBody>
      </p:sp>
    </p:spTree>
    <p:extLst>
      <p:ext uri="{BB962C8B-B14F-4D97-AF65-F5344CB8AC3E}">
        <p14:creationId xmlns:p14="http://schemas.microsoft.com/office/powerpoint/2010/main" val="421531233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175</TotalTime>
  <Words>318</Words>
  <Application>Microsoft Office PowerPoint</Application>
  <PresentationFormat>عرض على الشاشة (3:4)‏</PresentationFormat>
  <Paragraphs>34</Paragraphs>
  <Slides>3</Slides>
  <Notes>0</Notes>
  <HiddenSlides>0</HiddenSlides>
  <MMClips>0</MMClips>
  <ScaleCrop>false</ScaleCrop>
  <HeadingPairs>
    <vt:vector size="4" baseType="variant">
      <vt:variant>
        <vt:lpstr>نسق</vt:lpstr>
      </vt:variant>
      <vt:variant>
        <vt:i4>1</vt:i4>
      </vt:variant>
      <vt:variant>
        <vt:lpstr>عناوين الشرائح</vt:lpstr>
      </vt:variant>
      <vt:variant>
        <vt:i4>3</vt:i4>
      </vt:variant>
    </vt:vector>
  </HeadingPairs>
  <TitlesOfParts>
    <vt:vector size="4" baseType="lpstr">
      <vt:lpstr>نسق Office</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hillo</dc:creator>
  <cp:lastModifiedBy>hillo</cp:lastModifiedBy>
  <cp:revision>8</cp:revision>
  <dcterms:created xsi:type="dcterms:W3CDTF">2023-06-21T03:59:03Z</dcterms:created>
  <dcterms:modified xsi:type="dcterms:W3CDTF">2023-06-21T06:54:32Z</dcterms:modified>
</cp:coreProperties>
</file>