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3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11629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F5E23C-E82B-4736-9607-2BDF539BBAEE}"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362530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2968549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6931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221953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3080798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676906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669837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219258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203235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168250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F5E23C-E82B-4736-9607-2BDF539BBAEE}"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293446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5E23C-E82B-4736-9607-2BDF539BBAEE}" type="datetimeFigureOut">
              <a:rPr lang="en-IN" smtClean="0"/>
              <a:t>24-09-2022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393477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168193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268235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2F5E23C-E82B-4736-9607-2BDF539BBAEE}" type="datetimeFigureOut">
              <a:rPr lang="en-IN" smtClean="0"/>
              <a:t>24-09-2022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116050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F5E23C-E82B-4736-9607-2BDF539BBAEE}"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0DB74-7B8D-4962-A322-080EB1B07472}" type="slidenum">
              <a:rPr lang="en-IN" smtClean="0"/>
              <a:t>‹#›</a:t>
            </a:fld>
            <a:endParaRPr lang="en-IN"/>
          </a:p>
        </p:txBody>
      </p:sp>
    </p:spTree>
    <p:extLst>
      <p:ext uri="{BB962C8B-B14F-4D97-AF65-F5344CB8AC3E}">
        <p14:creationId xmlns:p14="http://schemas.microsoft.com/office/powerpoint/2010/main" val="154402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F5E23C-E82B-4736-9607-2BDF539BBAEE}" type="datetimeFigureOut">
              <a:rPr lang="en-IN" smtClean="0"/>
              <a:t>24-09-2022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60DB74-7B8D-4962-A322-080EB1B07472}" type="slidenum">
              <a:rPr lang="en-IN" smtClean="0"/>
              <a:t>‹#›</a:t>
            </a:fld>
            <a:endParaRPr lang="en-IN"/>
          </a:p>
        </p:txBody>
      </p:sp>
    </p:spTree>
    <p:extLst>
      <p:ext uri="{BB962C8B-B14F-4D97-AF65-F5344CB8AC3E}">
        <p14:creationId xmlns:p14="http://schemas.microsoft.com/office/powerpoint/2010/main" val="3992163362"/>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DF0-C474-4A64-B233-ED2FF6C73083}"/>
              </a:ext>
            </a:extLst>
          </p:cNvPr>
          <p:cNvSpPr>
            <a:spLocks noGrp="1"/>
          </p:cNvSpPr>
          <p:nvPr>
            <p:ph type="ctrTitle"/>
          </p:nvPr>
        </p:nvSpPr>
        <p:spPr>
          <a:xfrm>
            <a:off x="609600" y="2528711"/>
            <a:ext cx="9144000" cy="1408289"/>
          </a:xfrm>
        </p:spPr>
        <p:txBody>
          <a:bodyPr/>
          <a:lstStyle/>
          <a:p>
            <a:pPr algn="ctr"/>
            <a:r>
              <a:rPr lang="en-IN" sz="4000" dirty="0">
                <a:solidFill>
                  <a:srgbClr val="FFC000"/>
                </a:solidFill>
              </a:rPr>
              <a:t>Analysing Bias in Learning  due to </a:t>
            </a:r>
            <a:r>
              <a:rPr lang="en-IN" sz="4000">
                <a:solidFill>
                  <a:srgbClr val="FFC000"/>
                </a:solidFill>
              </a:rPr>
              <a:t>Unfair Imputation</a:t>
            </a:r>
            <a:endParaRPr lang="en-IN" sz="4000" dirty="0">
              <a:solidFill>
                <a:srgbClr val="FFC000"/>
              </a:solidFill>
            </a:endParaRPr>
          </a:p>
        </p:txBody>
      </p:sp>
    </p:spTree>
    <p:extLst>
      <p:ext uri="{BB962C8B-B14F-4D97-AF65-F5344CB8AC3E}">
        <p14:creationId xmlns:p14="http://schemas.microsoft.com/office/powerpoint/2010/main" val="59851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AFFB-7DC4-4A6D-A1A1-6799D4A8A0B8}"/>
              </a:ext>
            </a:extLst>
          </p:cNvPr>
          <p:cNvSpPr>
            <a:spLocks noGrp="1"/>
          </p:cNvSpPr>
          <p:nvPr>
            <p:ph type="title"/>
          </p:nvPr>
        </p:nvSpPr>
        <p:spPr>
          <a:xfrm>
            <a:off x="646112" y="452718"/>
            <a:ext cx="2902074" cy="813374"/>
          </a:xfrm>
        </p:spPr>
        <p:txBody>
          <a:bodyPr/>
          <a:lstStyle/>
          <a:p>
            <a:r>
              <a:rPr lang="en-IN" sz="4000" dirty="0">
                <a:solidFill>
                  <a:srgbClr val="FFC000"/>
                </a:solidFill>
              </a:rPr>
              <a:t>Next Steps</a:t>
            </a:r>
          </a:p>
        </p:txBody>
      </p:sp>
      <p:sp>
        <p:nvSpPr>
          <p:cNvPr id="3" name="Content Placeholder 2">
            <a:extLst>
              <a:ext uri="{FF2B5EF4-FFF2-40B4-BE49-F238E27FC236}">
                <a16:creationId xmlns:a16="http://schemas.microsoft.com/office/drawing/2014/main" id="{CF96EAC3-7C54-4592-9D4F-90C311F88B66}"/>
              </a:ext>
            </a:extLst>
          </p:cNvPr>
          <p:cNvSpPr>
            <a:spLocks noGrp="1"/>
          </p:cNvSpPr>
          <p:nvPr>
            <p:ph idx="1"/>
          </p:nvPr>
        </p:nvSpPr>
        <p:spPr>
          <a:xfrm>
            <a:off x="646112" y="1615256"/>
            <a:ext cx="8946541" cy="5098159"/>
          </a:xfrm>
        </p:spPr>
        <p:txBody>
          <a:bodyPr/>
          <a:lstStyle/>
          <a:p>
            <a:r>
              <a:rPr lang="en-IN" dirty="0"/>
              <a:t>Continue working on the imputation methods</a:t>
            </a:r>
          </a:p>
          <a:p>
            <a:pPr lvl="1">
              <a:buFont typeface="Wingdings" panose="05000000000000000000" pitchFamily="2" charset="2"/>
              <a:buChar char="q"/>
            </a:pPr>
            <a:r>
              <a:rPr lang="en-IN" dirty="0"/>
              <a:t>I6(Gain), I7(</a:t>
            </a:r>
            <a:r>
              <a:rPr lang="en-IN" dirty="0" err="1"/>
              <a:t>misGAN</a:t>
            </a:r>
            <a:r>
              <a:rPr lang="en-IN" dirty="0"/>
              <a:t>) are based on Generative </a:t>
            </a:r>
            <a:r>
              <a:rPr lang="en-IN" dirty="0" err="1"/>
              <a:t>Adversial</a:t>
            </a:r>
            <a:r>
              <a:rPr lang="en-IN" dirty="0"/>
              <a:t> Networks.</a:t>
            </a:r>
          </a:p>
          <a:p>
            <a:pPr lvl="1">
              <a:buFont typeface="Wingdings" panose="05000000000000000000" pitchFamily="2" charset="2"/>
              <a:buChar char="q"/>
            </a:pPr>
            <a:r>
              <a:rPr lang="en-IN" dirty="0"/>
              <a:t>Few more type of missing mechanism subtypes can be added.</a:t>
            </a:r>
          </a:p>
          <a:p>
            <a:pPr lvl="1">
              <a:buFont typeface="Wingdings" panose="05000000000000000000" pitchFamily="2" charset="2"/>
              <a:buChar char="q"/>
            </a:pPr>
            <a:r>
              <a:rPr lang="en-IN" dirty="0"/>
              <a:t>Highly dependent on what type of missing mechanism is present.</a:t>
            </a:r>
          </a:p>
          <a:p>
            <a:pPr lvl="1">
              <a:buFont typeface="Wingdings" panose="05000000000000000000" pitchFamily="2" charset="2"/>
              <a:buChar char="q"/>
            </a:pPr>
            <a:endParaRPr lang="en-IN" dirty="0"/>
          </a:p>
          <a:p>
            <a:r>
              <a:rPr lang="en-IN" dirty="0"/>
              <a:t>Fairness in prediction accuracy</a:t>
            </a:r>
          </a:p>
          <a:p>
            <a:pPr lvl="1">
              <a:buFont typeface="Wingdings" panose="05000000000000000000" pitchFamily="2" charset="2"/>
              <a:buChar char="q"/>
            </a:pPr>
            <a:r>
              <a:rPr lang="en-IN" dirty="0"/>
              <a:t>Study the prediction fairness using EOD.</a:t>
            </a:r>
          </a:p>
          <a:p>
            <a:pPr lvl="1">
              <a:buFont typeface="Wingdings" panose="05000000000000000000" pitchFamily="2" charset="2"/>
              <a:buChar char="q"/>
            </a:pPr>
            <a:r>
              <a:rPr lang="en-IN" dirty="0"/>
              <a:t>Relationship between imputation fairness and accuracy.</a:t>
            </a:r>
          </a:p>
          <a:p>
            <a:endParaRPr lang="en-IN" dirty="0"/>
          </a:p>
          <a:p>
            <a:r>
              <a:rPr lang="en-IN" dirty="0"/>
              <a:t>Address the drawbacks</a:t>
            </a:r>
          </a:p>
          <a:p>
            <a:pPr lvl="1">
              <a:buFont typeface="Wingdings" panose="05000000000000000000" pitchFamily="2" charset="2"/>
              <a:buChar char="q"/>
            </a:pPr>
            <a:r>
              <a:rPr lang="en-IN" dirty="0"/>
              <a:t>Cant be applied in real world as actual missing values are not available</a:t>
            </a:r>
          </a:p>
          <a:p>
            <a:pPr lvl="1">
              <a:buFont typeface="Wingdings" panose="05000000000000000000" pitchFamily="2" charset="2"/>
              <a:buChar char="q"/>
            </a:pPr>
            <a:r>
              <a:rPr lang="en-IN" dirty="0"/>
              <a:t>No cost associated for the risk in unfairness to the end user</a:t>
            </a:r>
          </a:p>
          <a:p>
            <a:pPr lvl="1">
              <a:buFont typeface="Wingdings" panose="05000000000000000000" pitchFamily="2" charset="2"/>
              <a:buChar char="q"/>
            </a:pPr>
            <a:endParaRPr lang="en-IN" dirty="0"/>
          </a:p>
        </p:txBody>
      </p:sp>
    </p:spTree>
    <p:extLst>
      <p:ext uri="{BB962C8B-B14F-4D97-AF65-F5344CB8AC3E}">
        <p14:creationId xmlns:p14="http://schemas.microsoft.com/office/powerpoint/2010/main" val="12339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DF0-C474-4A64-B233-ED2FF6C73083}"/>
              </a:ext>
            </a:extLst>
          </p:cNvPr>
          <p:cNvSpPr>
            <a:spLocks noGrp="1"/>
          </p:cNvSpPr>
          <p:nvPr>
            <p:ph type="ctrTitle"/>
          </p:nvPr>
        </p:nvSpPr>
        <p:spPr>
          <a:xfrm>
            <a:off x="496711" y="133731"/>
            <a:ext cx="7764151" cy="733778"/>
          </a:xfrm>
        </p:spPr>
        <p:txBody>
          <a:bodyPr/>
          <a:lstStyle/>
          <a:p>
            <a:r>
              <a:rPr lang="en-IN" sz="4000" dirty="0">
                <a:solidFill>
                  <a:srgbClr val="FFC000"/>
                </a:solidFill>
              </a:rPr>
              <a:t>Why do this in the first place?</a:t>
            </a:r>
          </a:p>
        </p:txBody>
      </p:sp>
      <p:sp>
        <p:nvSpPr>
          <p:cNvPr id="3" name="TextBox 2">
            <a:extLst>
              <a:ext uri="{FF2B5EF4-FFF2-40B4-BE49-F238E27FC236}">
                <a16:creationId xmlns:a16="http://schemas.microsoft.com/office/drawing/2014/main" id="{EE6F9ADF-DBDF-4EC1-80DF-0F163C49BA14}"/>
              </a:ext>
            </a:extLst>
          </p:cNvPr>
          <p:cNvSpPr txBox="1"/>
          <p:nvPr/>
        </p:nvSpPr>
        <p:spPr>
          <a:xfrm>
            <a:off x="496711" y="997692"/>
            <a:ext cx="11578058" cy="3416320"/>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IN" dirty="0"/>
              <a:t>Missing data are always around in the real world.</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Do we really know how well the imputation is working?</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Studying imputation fairness is a fairly new branch.</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Ex: Iris species classification for 1000 samples, 10 misclassified observations. What's the impact of incorrect imputation to the end user?</a:t>
            </a:r>
          </a:p>
          <a:p>
            <a:pPr marL="285750" indent="-285750">
              <a:buClr>
                <a:schemeClr val="accent2"/>
              </a:buClr>
              <a:buFont typeface="Wingdings" panose="05000000000000000000" pitchFamily="2" charset="2"/>
              <a:buChar char="Ø"/>
            </a:pPr>
            <a:endParaRPr lang="en-IN" dirty="0"/>
          </a:p>
          <a:p>
            <a:pPr marL="285750" indent="-285750">
              <a:buClr>
                <a:schemeClr val="accent2"/>
              </a:buClr>
              <a:buFont typeface="Wingdings" panose="05000000000000000000" pitchFamily="2" charset="2"/>
              <a:buChar char="Ø"/>
            </a:pPr>
            <a:r>
              <a:rPr lang="en-IN" dirty="0"/>
              <a:t>Causes of unfairness in machine learning can mainly be attributed to </a:t>
            </a:r>
            <a:r>
              <a:rPr lang="en-IN" dirty="0">
                <a:solidFill>
                  <a:schemeClr val="accent1">
                    <a:lumMod val="60000"/>
                    <a:lumOff val="40000"/>
                  </a:schemeClr>
                </a:solidFill>
              </a:rPr>
              <a:t>missing values</a:t>
            </a:r>
            <a:r>
              <a:rPr lang="en-IN" dirty="0"/>
              <a:t>, </a:t>
            </a:r>
            <a:r>
              <a:rPr lang="en-IN" dirty="0">
                <a:solidFill>
                  <a:srgbClr val="92D050"/>
                </a:solidFill>
              </a:rPr>
              <a:t>prediction algorithms </a:t>
            </a:r>
            <a:r>
              <a:rPr lang="en-IN" dirty="0"/>
              <a:t>and </a:t>
            </a:r>
            <a:r>
              <a:rPr lang="en-IN" dirty="0">
                <a:solidFill>
                  <a:srgbClr val="00B0F0"/>
                </a:solidFill>
              </a:rPr>
              <a:t>data imbalance</a:t>
            </a:r>
            <a:r>
              <a:rPr lang="en-IN" dirty="0"/>
              <a:t>.</a:t>
            </a:r>
          </a:p>
          <a:p>
            <a:pPr marL="285750" indent="-285750">
              <a:buClr>
                <a:schemeClr val="accent2"/>
              </a:buCl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DE4EDBC0-6FEA-47F1-A1D2-CF7B7924A4E7}"/>
              </a:ext>
            </a:extLst>
          </p:cNvPr>
          <p:cNvPicPr>
            <a:picLocks noChangeAspect="1"/>
          </p:cNvPicPr>
          <p:nvPr/>
        </p:nvPicPr>
        <p:blipFill>
          <a:blip r:embed="rId2"/>
          <a:stretch>
            <a:fillRect/>
          </a:stretch>
        </p:blipFill>
        <p:spPr>
          <a:xfrm>
            <a:off x="7482457" y="4188378"/>
            <a:ext cx="4650867" cy="2652654"/>
          </a:xfrm>
          <a:prstGeom prst="rect">
            <a:avLst/>
          </a:prstGeom>
          <a:solidFill>
            <a:srgbClr val="FFFFFF">
              <a:shade val="85000"/>
            </a:srgbClr>
          </a:solidFill>
          <a:ln w="88900" cap="sq">
            <a:solidFill>
              <a:srgbClr val="FFFFFF"/>
            </a:solidFill>
            <a:miter lim="800000"/>
          </a:ln>
          <a:effectLst>
            <a:glow rad="127000">
              <a:srgbClr val="92D050"/>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2">
            <a:schemeClr val="dk1"/>
          </a:lnRef>
          <a:fillRef idx="1">
            <a:schemeClr val="lt1"/>
          </a:fillRef>
          <a:effectRef idx="0">
            <a:schemeClr val="dk1"/>
          </a:effectRef>
          <a:fontRef idx="minor">
            <a:schemeClr val="dk1"/>
          </a:fontRef>
        </p:style>
      </p:pic>
      <p:pic>
        <p:nvPicPr>
          <p:cNvPr id="1030" name="Picture 6">
            <a:extLst>
              <a:ext uri="{FF2B5EF4-FFF2-40B4-BE49-F238E27FC236}">
                <a16:creationId xmlns:a16="http://schemas.microsoft.com/office/drawing/2014/main" id="{580FF599-F07C-45C2-9BCE-73CB409F5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735" y="4201104"/>
            <a:ext cx="3094893" cy="2627202"/>
          </a:xfrm>
          <a:prstGeom prst="rect">
            <a:avLst/>
          </a:prstGeom>
          <a:solidFill>
            <a:srgbClr val="FFFFFF">
              <a:shade val="85000"/>
            </a:srgbClr>
          </a:solidFill>
          <a:ln w="88900" cap="sq">
            <a:solidFill>
              <a:srgbClr val="FFFFFF"/>
            </a:solidFill>
            <a:miter lim="800000"/>
          </a:ln>
          <a:effectLst>
            <a:glow rad="127000">
              <a:srgbClr val="00B0F0"/>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style>
          <a:lnRef idx="2">
            <a:schemeClr val="dk1"/>
          </a:lnRef>
          <a:fillRef idx="1">
            <a:schemeClr val="lt1"/>
          </a:fillRef>
          <a:effectRef idx="0">
            <a:schemeClr val="dk1"/>
          </a:effectRef>
          <a:fontRef idx="minor">
            <a:schemeClr val="dk1"/>
          </a:fontRef>
        </p:style>
      </p:pic>
      <p:pic>
        <p:nvPicPr>
          <p:cNvPr id="1032" name="Picture 8">
            <a:extLst>
              <a:ext uri="{FF2B5EF4-FFF2-40B4-BE49-F238E27FC236}">
                <a16:creationId xmlns:a16="http://schemas.microsoft.com/office/drawing/2014/main" id="{29C4B8E5-02E0-458E-B303-5EE41515D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6" y="4188378"/>
            <a:ext cx="3657600" cy="2652654"/>
          </a:xfrm>
          <a:prstGeom prst="rect">
            <a:avLst/>
          </a:prstGeom>
          <a:noFill/>
          <a:effectLst>
            <a:glow rad="127000">
              <a:schemeClr val="accent1">
                <a:lumMod val="60000"/>
                <a:lumOff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64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C09A-E2DA-4671-94E2-A47415740119}"/>
              </a:ext>
            </a:extLst>
          </p:cNvPr>
          <p:cNvSpPr>
            <a:spLocks noGrp="1"/>
          </p:cNvSpPr>
          <p:nvPr>
            <p:ph type="title"/>
          </p:nvPr>
        </p:nvSpPr>
        <p:spPr>
          <a:xfrm>
            <a:off x="677334" y="289169"/>
            <a:ext cx="8596668" cy="664308"/>
          </a:xfrm>
        </p:spPr>
        <p:txBody>
          <a:bodyPr/>
          <a:lstStyle/>
          <a:p>
            <a:r>
              <a:rPr lang="en-IN" sz="4000" dirty="0">
                <a:solidFill>
                  <a:srgbClr val="FFC000"/>
                </a:solidFill>
              </a:rPr>
              <a:t>Literature Review</a:t>
            </a:r>
          </a:p>
        </p:txBody>
      </p:sp>
      <p:sp>
        <p:nvSpPr>
          <p:cNvPr id="3" name="Content Placeholder 2">
            <a:extLst>
              <a:ext uri="{FF2B5EF4-FFF2-40B4-BE49-F238E27FC236}">
                <a16:creationId xmlns:a16="http://schemas.microsoft.com/office/drawing/2014/main" id="{874C6AA7-69C7-4C98-A0D3-5D96EDE5B184}"/>
              </a:ext>
            </a:extLst>
          </p:cNvPr>
          <p:cNvSpPr>
            <a:spLocks noGrp="1"/>
          </p:cNvSpPr>
          <p:nvPr>
            <p:ph idx="1"/>
          </p:nvPr>
        </p:nvSpPr>
        <p:spPr>
          <a:xfrm>
            <a:off x="677334" y="1550989"/>
            <a:ext cx="10834728" cy="3880773"/>
          </a:xfrm>
        </p:spPr>
        <p:txBody>
          <a:bodyPr>
            <a:normAutofit lnSpcReduction="10000"/>
          </a:bodyPr>
          <a:lstStyle/>
          <a:p>
            <a:r>
              <a:rPr lang="en-IN" dirty="0"/>
              <a:t>Zhang et al. Fairness in Missing Data Imputation</a:t>
            </a:r>
          </a:p>
          <a:p>
            <a:pPr lvl="1">
              <a:buFont typeface="Wingdings" panose="05000000000000000000" pitchFamily="2" charset="2"/>
              <a:buChar char="q"/>
            </a:pPr>
            <a:r>
              <a:rPr lang="en-IN" sz="1400" dirty="0"/>
              <a:t>Talks about the fairness in imputation methods across sensitive groups, how to measure it and experiments carried out on various imputers to measure the fairness.</a:t>
            </a:r>
          </a:p>
          <a:p>
            <a:pPr>
              <a:buFont typeface="Wingdings" panose="05000000000000000000" pitchFamily="2" charset="2"/>
              <a:buChar char="Ø"/>
            </a:pPr>
            <a:endParaRPr lang="en-IN" dirty="0"/>
          </a:p>
          <a:p>
            <a:r>
              <a:rPr lang="en-IN" dirty="0"/>
              <a:t>Bakker et al. Fair Enough: Improving Fairness in Budget-Constrained Decision Making Using Confidence Thresholds</a:t>
            </a:r>
          </a:p>
          <a:p>
            <a:pPr lvl="1">
              <a:buFont typeface="Wingdings" panose="05000000000000000000" pitchFamily="2" charset="2"/>
              <a:buChar char="q"/>
            </a:pPr>
            <a:r>
              <a:rPr lang="en-IN" sz="1400" dirty="0"/>
              <a:t>Talks about AFA system and how a novel confidence threshold based method is used with it to further determine the cost-effectiveness of each of the unselected features based on the features we have already selected.</a:t>
            </a:r>
          </a:p>
          <a:p>
            <a:pPr marL="0" indent="0">
              <a:buNone/>
            </a:pPr>
            <a:endParaRPr lang="en-IN" sz="1600" dirty="0"/>
          </a:p>
          <a:p>
            <a:r>
              <a:rPr lang="en-IN" dirty="0"/>
              <a:t>Plumed et al. Fairness and Missing Values</a:t>
            </a:r>
          </a:p>
          <a:p>
            <a:pPr lvl="1">
              <a:buFont typeface="Wingdings" panose="05000000000000000000" pitchFamily="2" charset="2"/>
              <a:buChar char="q"/>
            </a:pPr>
            <a:r>
              <a:rPr lang="en-IN" sz="1400" dirty="0"/>
              <a:t>Talks about the relationship between missing data and fairness, trade-off between fairness and performance and analyse the sources of missing data and biasness.</a:t>
            </a:r>
          </a:p>
          <a:p>
            <a:pPr marL="0" indent="0">
              <a:buNone/>
            </a:pPr>
            <a:endParaRPr lang="en-IN" sz="1600" dirty="0"/>
          </a:p>
        </p:txBody>
      </p:sp>
    </p:spTree>
    <p:extLst>
      <p:ext uri="{BB962C8B-B14F-4D97-AF65-F5344CB8AC3E}">
        <p14:creationId xmlns:p14="http://schemas.microsoft.com/office/powerpoint/2010/main" val="240371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875C-605D-49E1-8CF8-63A48BFE21A4}"/>
              </a:ext>
            </a:extLst>
          </p:cNvPr>
          <p:cNvSpPr>
            <a:spLocks noGrp="1"/>
          </p:cNvSpPr>
          <p:nvPr>
            <p:ph type="title"/>
          </p:nvPr>
        </p:nvSpPr>
        <p:spPr>
          <a:xfrm>
            <a:off x="522347" y="194809"/>
            <a:ext cx="9684545" cy="1688699"/>
          </a:xfrm>
        </p:spPr>
        <p:txBody>
          <a:bodyPr/>
          <a:lstStyle/>
          <a:p>
            <a:r>
              <a:rPr lang="en-IN" sz="4000" dirty="0">
                <a:solidFill>
                  <a:srgbClr val="FFC000"/>
                </a:solidFill>
              </a:rPr>
              <a:t>How Does the Imputation Fairness Problem Relate to my Last Internship</a:t>
            </a:r>
          </a:p>
        </p:txBody>
      </p:sp>
      <p:sp>
        <p:nvSpPr>
          <p:cNvPr id="3" name="Content Placeholder 2">
            <a:extLst>
              <a:ext uri="{FF2B5EF4-FFF2-40B4-BE49-F238E27FC236}">
                <a16:creationId xmlns:a16="http://schemas.microsoft.com/office/drawing/2014/main" id="{C097D4E4-E7F2-4B3F-A922-B2675B4F708D}"/>
              </a:ext>
            </a:extLst>
          </p:cNvPr>
          <p:cNvSpPr>
            <a:spLocks noGrp="1"/>
          </p:cNvSpPr>
          <p:nvPr>
            <p:ph idx="1"/>
          </p:nvPr>
        </p:nvSpPr>
        <p:spPr>
          <a:xfrm>
            <a:off x="522347" y="2266463"/>
            <a:ext cx="11147305" cy="4220308"/>
          </a:xfrm>
        </p:spPr>
        <p:txBody>
          <a:bodyPr>
            <a:normAutofit fontScale="92500" lnSpcReduction="20000"/>
          </a:bodyPr>
          <a:lstStyle/>
          <a:p>
            <a:r>
              <a:rPr lang="en-IN" dirty="0"/>
              <a:t>My last internship was related to building a time series model to predict the severity amount to the company at the end of each year(severity = Total loss/no. of claimants)</a:t>
            </a:r>
          </a:p>
          <a:p>
            <a:endParaRPr lang="en-IN" dirty="0"/>
          </a:p>
          <a:p>
            <a:r>
              <a:rPr lang="en-IN" dirty="0"/>
              <a:t>Data was on a daily claimant level and had to be aggregated  to a weekly level.</a:t>
            </a:r>
          </a:p>
          <a:p>
            <a:endParaRPr lang="en-IN" dirty="0"/>
          </a:p>
          <a:p>
            <a:r>
              <a:rPr lang="en-IN" dirty="0"/>
              <a:t>For handling the missing values, a new column for keeping track of null proportions that came up each week was used. Although, this approach gave a very robust model, but there was no concern, whatsoever on the biasness or fairness of the imputation method used.</a:t>
            </a:r>
          </a:p>
          <a:p>
            <a:endParaRPr lang="en-IN" dirty="0"/>
          </a:p>
          <a:p>
            <a:r>
              <a:rPr lang="en-IN" dirty="0"/>
              <a:t>One possible impact to end user: The company might see that a particular subset of people belonging to a specific sensitive group might be the cause of high severity amounts and the premiums for those groups might be increased substantially!</a:t>
            </a:r>
          </a:p>
        </p:txBody>
      </p:sp>
    </p:spTree>
    <p:extLst>
      <p:ext uri="{BB962C8B-B14F-4D97-AF65-F5344CB8AC3E}">
        <p14:creationId xmlns:p14="http://schemas.microsoft.com/office/powerpoint/2010/main" val="233484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FE8A-E0F9-40FA-A85D-68EB15E291BB}"/>
              </a:ext>
            </a:extLst>
          </p:cNvPr>
          <p:cNvSpPr>
            <a:spLocks noGrp="1"/>
          </p:cNvSpPr>
          <p:nvPr>
            <p:ph type="title"/>
          </p:nvPr>
        </p:nvSpPr>
        <p:spPr>
          <a:xfrm>
            <a:off x="388203" y="304226"/>
            <a:ext cx="9404723" cy="727405"/>
          </a:xfrm>
        </p:spPr>
        <p:txBody>
          <a:bodyPr/>
          <a:lstStyle/>
          <a:p>
            <a:r>
              <a:rPr lang="en-IN" sz="4000" dirty="0">
                <a:solidFill>
                  <a:srgbClr val="FFC000"/>
                </a:solidFill>
              </a:rPr>
              <a:t>Questions Than Can Be Addressed</a:t>
            </a:r>
          </a:p>
        </p:txBody>
      </p:sp>
      <p:sp>
        <p:nvSpPr>
          <p:cNvPr id="3" name="Content Placeholder 2">
            <a:extLst>
              <a:ext uri="{FF2B5EF4-FFF2-40B4-BE49-F238E27FC236}">
                <a16:creationId xmlns:a16="http://schemas.microsoft.com/office/drawing/2014/main" id="{1B61D50F-3A6B-408A-B929-26577130CCAF}"/>
              </a:ext>
            </a:extLst>
          </p:cNvPr>
          <p:cNvSpPr>
            <a:spLocks noGrp="1"/>
          </p:cNvSpPr>
          <p:nvPr>
            <p:ph idx="1"/>
          </p:nvPr>
        </p:nvSpPr>
        <p:spPr>
          <a:xfrm>
            <a:off x="388203" y="1278390"/>
            <a:ext cx="11334873" cy="5455138"/>
          </a:xfrm>
        </p:spPr>
        <p:txBody>
          <a:bodyPr>
            <a:normAutofit fontScale="85000" lnSpcReduction="10000"/>
          </a:bodyPr>
          <a:lstStyle/>
          <a:p>
            <a:r>
              <a:rPr lang="en-IN" dirty="0"/>
              <a:t>How severe is the imputation unfairness?</a:t>
            </a:r>
          </a:p>
          <a:p>
            <a:pPr lvl="1">
              <a:buFont typeface="Wingdings" panose="05000000000000000000" pitchFamily="2" charset="2"/>
              <a:buChar char="q"/>
            </a:pPr>
            <a:r>
              <a:rPr lang="en-IN" dirty="0"/>
              <a:t>Some metrics for quantifying the severity of imputation</a:t>
            </a:r>
          </a:p>
          <a:p>
            <a:pPr lvl="1">
              <a:buFont typeface="Wingdings" panose="05000000000000000000" pitchFamily="2" charset="2"/>
              <a:buChar char="q"/>
            </a:pPr>
            <a:r>
              <a:rPr lang="en-IN" dirty="0"/>
              <a:t>Statistical properties of the estimated metrics like mean, variance etc.</a:t>
            </a:r>
          </a:p>
          <a:p>
            <a:endParaRPr lang="en-IN" dirty="0"/>
          </a:p>
          <a:p>
            <a:r>
              <a:rPr lang="en-IN" dirty="0"/>
              <a:t>What factors influence the imputation &amp; prediction accuracy unfairness?</a:t>
            </a:r>
          </a:p>
          <a:p>
            <a:pPr lvl="1">
              <a:buFont typeface="Wingdings" panose="05000000000000000000" pitchFamily="2" charset="2"/>
              <a:buChar char="q"/>
            </a:pPr>
            <a:r>
              <a:rPr lang="en-IN" dirty="0"/>
              <a:t>Missing mechanism</a:t>
            </a:r>
          </a:p>
          <a:p>
            <a:pPr lvl="1">
              <a:buFont typeface="Wingdings" panose="05000000000000000000" pitchFamily="2" charset="2"/>
              <a:buChar char="q"/>
            </a:pPr>
            <a:r>
              <a:rPr lang="en-IN" dirty="0"/>
              <a:t>Imbalanced data</a:t>
            </a:r>
          </a:p>
          <a:p>
            <a:pPr lvl="1">
              <a:buFont typeface="Wingdings" panose="05000000000000000000" pitchFamily="2" charset="2"/>
              <a:buChar char="q"/>
            </a:pPr>
            <a:r>
              <a:rPr lang="en-IN" dirty="0"/>
              <a:t>Imputation methods</a:t>
            </a:r>
          </a:p>
          <a:p>
            <a:pPr lvl="1">
              <a:buFont typeface="Wingdings" panose="05000000000000000000" pitchFamily="2" charset="2"/>
              <a:buChar char="q"/>
            </a:pPr>
            <a:r>
              <a:rPr lang="en-IN" dirty="0"/>
              <a:t>Ratio of no. of missing values to data size</a:t>
            </a:r>
          </a:p>
          <a:p>
            <a:pPr lvl="1">
              <a:buFont typeface="Wingdings" panose="05000000000000000000" pitchFamily="2" charset="2"/>
              <a:buChar char="q"/>
            </a:pPr>
            <a:r>
              <a:rPr lang="en-IN" dirty="0"/>
              <a:t>Learning algorithm</a:t>
            </a:r>
          </a:p>
          <a:p>
            <a:pPr marL="0" indent="0">
              <a:buNone/>
            </a:pPr>
            <a:endParaRPr lang="en-IN" dirty="0"/>
          </a:p>
          <a:p>
            <a:r>
              <a:rPr lang="en-IN" dirty="0"/>
              <a:t>Recommended procedures for dealing with missing data?</a:t>
            </a:r>
          </a:p>
          <a:p>
            <a:pPr lvl="1">
              <a:buFont typeface="Wingdings" panose="05000000000000000000" pitchFamily="2" charset="2"/>
              <a:buChar char="q"/>
            </a:pPr>
            <a:r>
              <a:rPr lang="en-IN" dirty="0"/>
              <a:t>Use of confidence thresholds in AVA for selecting a partial subset of features?</a:t>
            </a:r>
          </a:p>
          <a:p>
            <a:pPr lvl="1">
              <a:buFont typeface="Wingdings" panose="05000000000000000000" pitchFamily="2" charset="2"/>
              <a:buChar char="q"/>
            </a:pPr>
            <a:r>
              <a:rPr lang="en-IN" dirty="0"/>
              <a:t>Missingness structure based imputation vs one size fits all imputation? </a:t>
            </a:r>
          </a:p>
          <a:p>
            <a:pPr lvl="1">
              <a:buFont typeface="Wingdings" panose="05000000000000000000" pitchFamily="2" charset="2"/>
              <a:buChar char="q"/>
            </a:pPr>
            <a:endParaRPr lang="en-IN" dirty="0"/>
          </a:p>
          <a:p>
            <a:r>
              <a:rPr lang="en-IN" dirty="0"/>
              <a:t>Possible to assess the risk of unfairness to the end user based on a weighted case-specific cost?</a:t>
            </a:r>
          </a:p>
          <a:p>
            <a:pPr lvl="1">
              <a:buFont typeface="Wingdings" panose="05000000000000000000" pitchFamily="2" charset="2"/>
              <a:buChar char="q"/>
            </a:pPr>
            <a:endParaRPr lang="en-IN" dirty="0"/>
          </a:p>
        </p:txBody>
      </p:sp>
    </p:spTree>
    <p:extLst>
      <p:ext uri="{BB962C8B-B14F-4D97-AF65-F5344CB8AC3E}">
        <p14:creationId xmlns:p14="http://schemas.microsoft.com/office/powerpoint/2010/main" val="944844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94E5-C07E-409E-8340-E2C2528CCD6B}"/>
              </a:ext>
            </a:extLst>
          </p:cNvPr>
          <p:cNvSpPr>
            <a:spLocks noGrp="1"/>
          </p:cNvSpPr>
          <p:nvPr>
            <p:ph type="title"/>
          </p:nvPr>
        </p:nvSpPr>
        <p:spPr>
          <a:xfrm>
            <a:off x="390769" y="452718"/>
            <a:ext cx="9660065" cy="844636"/>
          </a:xfrm>
        </p:spPr>
        <p:txBody>
          <a:bodyPr/>
          <a:lstStyle/>
          <a:p>
            <a:r>
              <a:rPr lang="en-IN" sz="4000" dirty="0">
                <a:solidFill>
                  <a:srgbClr val="FFC000"/>
                </a:solidFill>
              </a:rPr>
              <a:t>Current Progress…</a:t>
            </a:r>
          </a:p>
        </p:txBody>
      </p:sp>
      <p:sp>
        <p:nvSpPr>
          <p:cNvPr id="3" name="Content Placeholder 2">
            <a:extLst>
              <a:ext uri="{FF2B5EF4-FFF2-40B4-BE49-F238E27FC236}">
                <a16:creationId xmlns:a16="http://schemas.microsoft.com/office/drawing/2014/main" id="{19D007C4-85D8-4E19-8546-3E72AB84E853}"/>
              </a:ext>
            </a:extLst>
          </p:cNvPr>
          <p:cNvSpPr>
            <a:spLocks noGrp="1"/>
          </p:cNvSpPr>
          <p:nvPr>
            <p:ph idx="1"/>
          </p:nvPr>
        </p:nvSpPr>
        <p:spPr>
          <a:xfrm>
            <a:off x="390769" y="1867877"/>
            <a:ext cx="11145720" cy="4693137"/>
          </a:xfrm>
        </p:spPr>
        <p:txBody>
          <a:bodyPr/>
          <a:lstStyle/>
          <a:p>
            <a:r>
              <a:rPr lang="en-IN" dirty="0"/>
              <a:t>Can be divided into 2 parts:</a:t>
            </a:r>
          </a:p>
          <a:p>
            <a:pPr lvl="1">
              <a:buFont typeface="Wingdings" panose="05000000000000000000" pitchFamily="2" charset="2"/>
              <a:buChar char="q"/>
            </a:pPr>
            <a:r>
              <a:rPr lang="en-IN" dirty="0"/>
              <a:t>Successful replication of experiments(not results) from the existing literature</a:t>
            </a:r>
          </a:p>
          <a:p>
            <a:pPr lvl="1">
              <a:buFont typeface="Wingdings" panose="05000000000000000000" pitchFamily="2" charset="2"/>
              <a:buChar char="q"/>
            </a:pPr>
            <a:r>
              <a:rPr lang="en-IN" dirty="0"/>
              <a:t>Adding a specific metric &amp; </a:t>
            </a:r>
            <a:r>
              <a:rPr lang="en-IN"/>
              <a:t>imputation technique </a:t>
            </a:r>
            <a:r>
              <a:rPr lang="en-IN" dirty="0"/>
              <a:t>to address the issues found in existing literature</a:t>
            </a:r>
          </a:p>
          <a:p>
            <a:endParaRPr lang="en-IN" dirty="0"/>
          </a:p>
          <a:p>
            <a:r>
              <a:rPr lang="en-IN" dirty="0"/>
              <a:t>Dataset used for the replication of experiments is from the Recidivism dataset</a:t>
            </a:r>
          </a:p>
          <a:p>
            <a:pPr lvl="1">
              <a:buFont typeface="Wingdings" panose="05000000000000000000" pitchFamily="2" charset="2"/>
              <a:buChar char="q"/>
            </a:pPr>
            <a:r>
              <a:rPr lang="en-IN" dirty="0"/>
              <a:t>7214 observations filtered from original dataset used by COMPAS Algorithm</a:t>
            </a:r>
          </a:p>
          <a:p>
            <a:pPr lvl="1">
              <a:buFont typeface="Wingdings" panose="05000000000000000000" pitchFamily="2" charset="2"/>
              <a:buChar char="q"/>
            </a:pPr>
            <a:r>
              <a:rPr lang="en-IN" dirty="0"/>
              <a:t>3 attributes originally missing which are not included</a:t>
            </a:r>
          </a:p>
          <a:p>
            <a:pPr lvl="1">
              <a:buFont typeface="Wingdings" panose="05000000000000000000" pitchFamily="2" charset="2"/>
              <a:buChar char="q"/>
            </a:pPr>
            <a:r>
              <a:rPr lang="en-IN" dirty="0"/>
              <a:t>11 features are selected for the experiment excluding target</a:t>
            </a:r>
          </a:p>
          <a:p>
            <a:pPr lvl="1">
              <a:buFont typeface="Wingdings" panose="05000000000000000000" pitchFamily="2" charset="2"/>
              <a:buChar char="q"/>
            </a:pPr>
            <a:r>
              <a:rPr lang="en-IN" dirty="0"/>
              <a:t>Target is the risk of recidivism viz. low, medium and high</a:t>
            </a:r>
          </a:p>
          <a:p>
            <a:pPr lvl="1">
              <a:buFont typeface="Wingdings" panose="05000000000000000000" pitchFamily="2" charset="2"/>
              <a:buChar char="q"/>
            </a:pPr>
            <a:r>
              <a:rPr lang="en-IN" dirty="0"/>
              <a:t>Judges are often presented with two sets of scores from the COMPAS system -- one that classifies people into High, Medium and Low risk, and a corresponding decile score. </a:t>
            </a:r>
          </a:p>
        </p:txBody>
      </p:sp>
    </p:spTree>
    <p:extLst>
      <p:ext uri="{BB962C8B-B14F-4D97-AF65-F5344CB8AC3E}">
        <p14:creationId xmlns:p14="http://schemas.microsoft.com/office/powerpoint/2010/main" val="232800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B3E5-F808-4238-8D08-C812BB1A7CE8}"/>
              </a:ext>
            </a:extLst>
          </p:cNvPr>
          <p:cNvSpPr>
            <a:spLocks noGrp="1"/>
          </p:cNvSpPr>
          <p:nvPr>
            <p:ph type="title"/>
          </p:nvPr>
        </p:nvSpPr>
        <p:spPr>
          <a:xfrm>
            <a:off x="645130" y="140102"/>
            <a:ext cx="9404723" cy="1235405"/>
          </a:xfrm>
        </p:spPr>
        <p:txBody>
          <a:bodyPr/>
          <a:lstStyle/>
          <a:p>
            <a:r>
              <a:rPr lang="en-IN" sz="4000" dirty="0">
                <a:solidFill>
                  <a:srgbClr val="FFC000"/>
                </a:solidFill>
              </a:rPr>
              <a:t>Experimental Setup : Basic Terminologies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1EAB31-F925-4E15-B584-CEE33C802EE6}"/>
                  </a:ext>
                </a:extLst>
              </p:cNvPr>
              <p:cNvSpPr>
                <a:spLocks noGrp="1"/>
              </p:cNvSpPr>
              <p:nvPr>
                <p:ph idx="1"/>
              </p:nvPr>
            </p:nvSpPr>
            <p:spPr>
              <a:xfrm>
                <a:off x="645130" y="1633415"/>
                <a:ext cx="9404723" cy="4982307"/>
              </a:xfrm>
            </p:spPr>
            <p:txBody>
              <a:bodyPr>
                <a:normAutofit lnSpcReduction="10000"/>
              </a:bodyPr>
              <a:lstStyle/>
              <a:p>
                <a:r>
                  <a:rPr lang="en-IN" dirty="0"/>
                  <a:t>Types of Missingness</a:t>
                </a:r>
              </a:p>
              <a:p>
                <a:pPr lvl="1">
                  <a:buFont typeface="Wingdings" panose="05000000000000000000" pitchFamily="2" charset="2"/>
                  <a:buChar char="q"/>
                </a:pPr>
                <a:r>
                  <a:rPr lang="en-IN" dirty="0"/>
                  <a:t>MCAR : </a:t>
                </a:r>
                <a:r>
                  <a:rPr lang="en-IN" dirty="0">
                    <a:solidFill>
                      <a:schemeClr val="accent2">
                        <a:lumMod val="60000"/>
                        <a:lumOff val="40000"/>
                      </a:schemeClr>
                    </a:solidFill>
                    <a:latin typeface="Imprint MT Shadow" panose="04020605060303030202" pitchFamily="82" charset="0"/>
                  </a:rPr>
                  <a:t>Randomly removing data</a:t>
                </a:r>
              </a:p>
              <a:p>
                <a:pPr lvl="1">
                  <a:buFont typeface="Wingdings" panose="05000000000000000000" pitchFamily="2" charset="2"/>
                  <a:buChar char="q"/>
                </a:pPr>
                <a:r>
                  <a:rPr lang="en-IN" dirty="0"/>
                  <a:t>MAR : </a:t>
                </a:r>
                <a:r>
                  <a:rPr lang="en-IN" dirty="0">
                    <a:solidFill>
                      <a:schemeClr val="accent2">
                        <a:lumMod val="60000"/>
                        <a:lumOff val="40000"/>
                      </a:schemeClr>
                    </a:solidFill>
                    <a:latin typeface="Imprint MT Shadow" panose="04020605060303030202" pitchFamily="82" charset="0"/>
                  </a:rPr>
                  <a:t>When a sensor misses to record data at a particular time-stamp each time</a:t>
                </a:r>
              </a:p>
              <a:p>
                <a:pPr lvl="1">
                  <a:buFont typeface="Wingdings" panose="05000000000000000000" pitchFamily="2" charset="2"/>
                  <a:buChar char="q"/>
                </a:pPr>
                <a:r>
                  <a:rPr lang="en-IN" dirty="0"/>
                  <a:t>MNAR : </a:t>
                </a:r>
                <a:r>
                  <a:rPr lang="en-IN" dirty="0">
                    <a:solidFill>
                      <a:schemeClr val="accent2">
                        <a:lumMod val="60000"/>
                        <a:lumOff val="40000"/>
                      </a:schemeClr>
                    </a:solidFill>
                    <a:latin typeface="Imprint MT Shadow" panose="04020605060303030202" pitchFamily="82" charset="0"/>
                  </a:rPr>
                  <a:t>In a demographic survey, a group of people refusing to answer a particular question</a:t>
                </a:r>
              </a:p>
              <a:p>
                <a:pPr lvl="1">
                  <a:buFont typeface="Wingdings" panose="05000000000000000000" pitchFamily="2" charset="2"/>
                  <a:buChar char="q"/>
                </a:pPr>
                <a:r>
                  <a:rPr lang="en-IN" dirty="0"/>
                  <a:t>Structurally Missing : </a:t>
                </a:r>
                <a:r>
                  <a:rPr lang="en-IN" dirty="0">
                    <a:solidFill>
                      <a:schemeClr val="accent2">
                        <a:lumMod val="60000"/>
                        <a:lumOff val="40000"/>
                      </a:schemeClr>
                    </a:solidFill>
                    <a:latin typeface="Imprint MT Shadow" panose="04020605060303030202" pitchFamily="82" charset="0"/>
                  </a:rPr>
                  <a:t>Income of an unemployed person</a:t>
                </a:r>
              </a:p>
              <a:p>
                <a:pPr lvl="1">
                  <a:buFont typeface="Wingdings" panose="05000000000000000000" pitchFamily="2" charset="2"/>
                  <a:buChar char="q"/>
                </a:pPr>
                <a:endParaRPr lang="en-IN" dirty="0"/>
              </a:p>
              <a:p>
                <a:r>
                  <a:rPr lang="en-IN" dirty="0"/>
                  <a:t>Fairness Notions</a:t>
                </a:r>
              </a:p>
              <a:p>
                <a:pPr lvl="1">
                  <a:buFont typeface="Wingdings" panose="05000000000000000000" pitchFamily="2" charset="2"/>
                  <a:buChar char="q"/>
                </a:pPr>
                <a:r>
                  <a:rPr lang="en-IN" dirty="0"/>
                  <a:t>Independence : </a:t>
                </a:r>
                <a:r>
                  <a:rPr lang="en-IN" dirty="0">
                    <a:solidFill>
                      <a:schemeClr val="accent2">
                        <a:lumMod val="60000"/>
                        <a:lumOff val="40000"/>
                      </a:schemeClr>
                    </a:solidFill>
                    <a:latin typeface="Imprint MT Shadow" panose="04020605060303030202" pitchFamily="82" charset="0"/>
                  </a:rPr>
                  <a:t>P(R = r | A = a) = P(R = r | A = b)</a:t>
                </a:r>
                <a:endParaRPr lang="en-IN" dirty="0">
                  <a:solidFill>
                    <a:schemeClr val="accent2">
                      <a:lumMod val="60000"/>
                      <a:lumOff val="40000"/>
                    </a:schemeClr>
                  </a:solidFill>
                </a:endParaRPr>
              </a:p>
              <a:p>
                <a:pPr lvl="1">
                  <a:buFont typeface="Wingdings" panose="05000000000000000000" pitchFamily="2" charset="2"/>
                  <a:buChar char="q"/>
                </a:pPr>
                <a:r>
                  <a:rPr lang="en-IN" dirty="0"/>
                  <a:t>Separation : </a:t>
                </a:r>
                <a:r>
                  <a:rPr lang="en-IN" dirty="0">
                    <a:solidFill>
                      <a:schemeClr val="accent2">
                        <a:lumMod val="60000"/>
                        <a:lumOff val="40000"/>
                      </a:schemeClr>
                    </a:solidFill>
                    <a:latin typeface="Imprint MT Shadow" panose="04020605060303030202" pitchFamily="82" charset="0"/>
                  </a:rPr>
                  <a:t>P(R = r | Y = q, A = a) = P(r = r | Y = q, A = b)</a:t>
                </a:r>
              </a:p>
              <a:p>
                <a:pPr lvl="1">
                  <a:buFont typeface="Wingdings" panose="05000000000000000000" pitchFamily="2" charset="2"/>
                  <a:buChar char="q"/>
                </a:pPr>
                <a:r>
                  <a:rPr lang="en-IN" dirty="0"/>
                  <a:t>Sufficiency : </a:t>
                </a:r>
                <a:r>
                  <a:rPr lang="en-IN" dirty="0">
                    <a:solidFill>
                      <a:schemeClr val="accent2">
                        <a:lumMod val="60000"/>
                        <a:lumOff val="40000"/>
                      </a:schemeClr>
                    </a:solidFill>
                    <a:latin typeface="Imprint MT Shadow" panose="04020605060303030202" pitchFamily="82" charset="0"/>
                  </a:rPr>
                  <a:t>P(Y = q | R = r, A = a) = P(Y = q | R = r, A = b)</a:t>
                </a:r>
              </a:p>
              <a:p>
                <a:pPr lvl="1">
                  <a:buFont typeface="Wingdings" panose="05000000000000000000" pitchFamily="2" charset="2"/>
                  <a:buChar char="q"/>
                </a:pPr>
                <a:r>
                  <a:rPr lang="en-IN" dirty="0"/>
                  <a:t>Equalized Odds : </a:t>
                </a:r>
                <a:r>
                  <a:rPr lang="en-IN" dirty="0">
                    <a:solidFill>
                      <a:schemeClr val="accent2">
                        <a:lumMod val="60000"/>
                        <a:lumOff val="40000"/>
                      </a:schemeClr>
                    </a:solidFill>
                    <a:latin typeface="Imprint MT Shadow" panose="04020605060303030202" pitchFamily="82" charset="0"/>
                  </a:rPr>
                  <a:t>P(R = +|Y = y, A = a) = P(R = +|Y = y, A = b)</a:t>
                </a:r>
              </a:p>
              <a:p>
                <a:pPr lvl="1">
                  <a:buFont typeface="Wingdings" panose="05000000000000000000" pitchFamily="2" charset="2"/>
                  <a:buChar char="q"/>
                </a:pPr>
                <a:r>
                  <a:rPr lang="en-IN" dirty="0"/>
                  <a:t>Equalized Odds Diff : </a:t>
                </a:r>
                <a14:m>
                  <m:oMath xmlns:m="http://schemas.openxmlformats.org/officeDocument/2006/math">
                    <m:d>
                      <m:dPr>
                        <m:begChr m:val="|"/>
                        <m:endChr m:val="|"/>
                        <m:ctrlPr>
                          <a:rPr lang="en-IN" i="1">
                            <a:solidFill>
                              <a:schemeClr val="accent2">
                                <a:lumMod val="60000"/>
                                <a:lumOff val="40000"/>
                              </a:schemeClr>
                            </a:solidFill>
                            <a:latin typeface="Cambria Math" panose="02040503050406030204" pitchFamily="18" charset="0"/>
                          </a:rPr>
                        </m:ctrlPr>
                      </m:dPr>
                      <m:e>
                        <m:sSub>
                          <m:sSubPr>
                            <m:ctrlPr>
                              <a:rPr lang="en-IN" i="1">
                                <a:solidFill>
                                  <a:schemeClr val="accent2">
                                    <a:lumMod val="60000"/>
                                    <a:lumOff val="40000"/>
                                  </a:schemeClr>
                                </a:solidFill>
                                <a:latin typeface="Cambria Math" panose="02040503050406030204" pitchFamily="18" charset="0"/>
                              </a:rPr>
                            </m:ctrlPr>
                          </m:sSubPr>
                          <m:e>
                            <m:r>
                              <a:rPr lang="en-IN">
                                <a:solidFill>
                                  <a:schemeClr val="accent2">
                                    <a:lumMod val="60000"/>
                                    <a:lumOff val="40000"/>
                                  </a:schemeClr>
                                </a:solidFill>
                                <a:latin typeface="Cambria Math" panose="02040503050406030204" pitchFamily="18" charset="0"/>
                              </a:rPr>
                              <m:t>𝐹𝑃𝑅</m:t>
                            </m:r>
                          </m:e>
                          <m:sub>
                            <m:r>
                              <a:rPr lang="en-IN">
                                <a:solidFill>
                                  <a:schemeClr val="accent2">
                                    <a:lumMod val="60000"/>
                                    <a:lumOff val="40000"/>
                                  </a:schemeClr>
                                </a:solidFill>
                                <a:latin typeface="Cambria Math" panose="02040503050406030204" pitchFamily="18" charset="0"/>
                              </a:rPr>
                              <m:t>𝑚𝑎𝑗</m:t>
                            </m:r>
                          </m:sub>
                        </m:sSub>
                        <m:d>
                          <m:dPr>
                            <m:ctrlPr>
                              <a:rPr lang="en-IN" i="1">
                                <a:solidFill>
                                  <a:schemeClr val="accent2">
                                    <a:lumMod val="60000"/>
                                    <a:lumOff val="40000"/>
                                  </a:schemeClr>
                                </a:solidFill>
                                <a:latin typeface="Cambria Math" panose="02040503050406030204" pitchFamily="18" charset="0"/>
                              </a:rPr>
                            </m:ctrlPr>
                          </m:dPr>
                          <m:e>
                            <m:r>
                              <a:rPr lang="en-IN">
                                <a:solidFill>
                                  <a:schemeClr val="accent2">
                                    <a:lumMod val="60000"/>
                                    <a:lumOff val="40000"/>
                                  </a:schemeClr>
                                </a:solidFill>
                                <a:latin typeface="Cambria Math" panose="02040503050406030204" pitchFamily="18" charset="0"/>
                              </a:rPr>
                              <m:t>h</m:t>
                            </m:r>
                          </m:e>
                        </m:d>
                        <m:r>
                          <a:rPr lang="en-IN">
                            <a:solidFill>
                              <a:schemeClr val="accent2">
                                <a:lumMod val="60000"/>
                                <a:lumOff val="40000"/>
                              </a:schemeClr>
                            </a:solidFill>
                            <a:latin typeface="Cambria Math" panose="02040503050406030204" pitchFamily="18" charset="0"/>
                          </a:rPr>
                          <m:t>−</m:t>
                        </m:r>
                        <m:sSub>
                          <m:sSubPr>
                            <m:ctrlPr>
                              <a:rPr lang="en-IN" i="1">
                                <a:solidFill>
                                  <a:schemeClr val="accent2">
                                    <a:lumMod val="60000"/>
                                    <a:lumOff val="40000"/>
                                  </a:schemeClr>
                                </a:solidFill>
                                <a:latin typeface="Cambria Math" panose="02040503050406030204" pitchFamily="18" charset="0"/>
                              </a:rPr>
                            </m:ctrlPr>
                          </m:sSubPr>
                          <m:e>
                            <m:r>
                              <a:rPr lang="en-IN">
                                <a:solidFill>
                                  <a:schemeClr val="accent2">
                                    <a:lumMod val="60000"/>
                                    <a:lumOff val="40000"/>
                                  </a:schemeClr>
                                </a:solidFill>
                                <a:latin typeface="Cambria Math" panose="02040503050406030204" pitchFamily="18" charset="0"/>
                              </a:rPr>
                              <m:t>𝐹𝑃𝑅</m:t>
                            </m:r>
                          </m:e>
                          <m:sub>
                            <m:r>
                              <a:rPr lang="en-IN">
                                <a:solidFill>
                                  <a:schemeClr val="accent2">
                                    <a:lumMod val="60000"/>
                                    <a:lumOff val="40000"/>
                                  </a:schemeClr>
                                </a:solidFill>
                                <a:latin typeface="Cambria Math" panose="02040503050406030204" pitchFamily="18" charset="0"/>
                              </a:rPr>
                              <m:t>𝑚𝑖𝑛</m:t>
                            </m:r>
                          </m:sub>
                        </m:sSub>
                        <m:d>
                          <m:dPr>
                            <m:ctrlPr>
                              <a:rPr lang="en-IN" i="1">
                                <a:solidFill>
                                  <a:schemeClr val="accent2">
                                    <a:lumMod val="60000"/>
                                    <a:lumOff val="40000"/>
                                  </a:schemeClr>
                                </a:solidFill>
                                <a:latin typeface="Cambria Math" panose="02040503050406030204" pitchFamily="18" charset="0"/>
                              </a:rPr>
                            </m:ctrlPr>
                          </m:dPr>
                          <m:e>
                            <m:r>
                              <a:rPr lang="en-IN">
                                <a:solidFill>
                                  <a:schemeClr val="accent2">
                                    <a:lumMod val="60000"/>
                                    <a:lumOff val="40000"/>
                                  </a:schemeClr>
                                </a:solidFill>
                                <a:latin typeface="Cambria Math" panose="02040503050406030204" pitchFamily="18" charset="0"/>
                              </a:rPr>
                              <m:t>h</m:t>
                            </m:r>
                          </m:e>
                        </m:d>
                      </m:e>
                    </m:d>
                    <m:r>
                      <a:rPr lang="en-IN">
                        <a:solidFill>
                          <a:schemeClr val="accent2">
                            <a:lumMod val="60000"/>
                            <a:lumOff val="40000"/>
                          </a:schemeClr>
                        </a:solidFill>
                        <a:latin typeface="Cambria Math" panose="02040503050406030204" pitchFamily="18" charset="0"/>
                      </a:rPr>
                      <m:t>+</m:t>
                    </m:r>
                    <m:d>
                      <m:dPr>
                        <m:begChr m:val="|"/>
                        <m:endChr m:val="|"/>
                        <m:ctrlPr>
                          <a:rPr lang="en-IN" i="1">
                            <a:solidFill>
                              <a:schemeClr val="accent2">
                                <a:lumMod val="60000"/>
                                <a:lumOff val="40000"/>
                              </a:schemeClr>
                            </a:solidFill>
                            <a:latin typeface="Cambria Math" panose="02040503050406030204" pitchFamily="18" charset="0"/>
                          </a:rPr>
                        </m:ctrlPr>
                      </m:dPr>
                      <m:e>
                        <m:sSub>
                          <m:sSubPr>
                            <m:ctrlPr>
                              <a:rPr lang="en-IN" i="1">
                                <a:solidFill>
                                  <a:schemeClr val="accent2">
                                    <a:lumMod val="60000"/>
                                    <a:lumOff val="40000"/>
                                  </a:schemeClr>
                                </a:solidFill>
                                <a:latin typeface="Cambria Math" panose="02040503050406030204" pitchFamily="18" charset="0"/>
                              </a:rPr>
                            </m:ctrlPr>
                          </m:sSubPr>
                          <m:e>
                            <m:r>
                              <a:rPr lang="en-IN">
                                <a:solidFill>
                                  <a:schemeClr val="accent2">
                                    <a:lumMod val="60000"/>
                                    <a:lumOff val="40000"/>
                                  </a:schemeClr>
                                </a:solidFill>
                                <a:latin typeface="Cambria Math" panose="02040503050406030204" pitchFamily="18" charset="0"/>
                              </a:rPr>
                              <m:t>𝐹𝑁𝑅</m:t>
                            </m:r>
                          </m:e>
                          <m:sub>
                            <m:r>
                              <a:rPr lang="en-IN">
                                <a:solidFill>
                                  <a:schemeClr val="accent2">
                                    <a:lumMod val="60000"/>
                                    <a:lumOff val="40000"/>
                                  </a:schemeClr>
                                </a:solidFill>
                                <a:latin typeface="Cambria Math" panose="02040503050406030204" pitchFamily="18" charset="0"/>
                              </a:rPr>
                              <m:t>𝑚𝑎𝑗</m:t>
                            </m:r>
                          </m:sub>
                        </m:sSub>
                        <m:d>
                          <m:dPr>
                            <m:ctrlPr>
                              <a:rPr lang="en-IN" i="1">
                                <a:solidFill>
                                  <a:schemeClr val="accent2">
                                    <a:lumMod val="60000"/>
                                    <a:lumOff val="40000"/>
                                  </a:schemeClr>
                                </a:solidFill>
                                <a:latin typeface="Cambria Math" panose="02040503050406030204" pitchFamily="18" charset="0"/>
                              </a:rPr>
                            </m:ctrlPr>
                          </m:dPr>
                          <m:e>
                            <m:r>
                              <a:rPr lang="en-IN">
                                <a:solidFill>
                                  <a:schemeClr val="accent2">
                                    <a:lumMod val="60000"/>
                                    <a:lumOff val="40000"/>
                                  </a:schemeClr>
                                </a:solidFill>
                                <a:latin typeface="Cambria Math" panose="02040503050406030204" pitchFamily="18" charset="0"/>
                              </a:rPr>
                              <m:t>h</m:t>
                            </m:r>
                          </m:e>
                        </m:d>
                        <m:r>
                          <a:rPr lang="en-IN">
                            <a:solidFill>
                              <a:schemeClr val="accent2">
                                <a:lumMod val="60000"/>
                                <a:lumOff val="40000"/>
                              </a:schemeClr>
                            </a:solidFill>
                            <a:latin typeface="Cambria Math" panose="02040503050406030204" pitchFamily="18" charset="0"/>
                          </a:rPr>
                          <m:t>−</m:t>
                        </m:r>
                        <m:sSub>
                          <m:sSubPr>
                            <m:ctrlPr>
                              <a:rPr lang="en-IN" i="1">
                                <a:solidFill>
                                  <a:schemeClr val="accent2">
                                    <a:lumMod val="60000"/>
                                    <a:lumOff val="40000"/>
                                  </a:schemeClr>
                                </a:solidFill>
                                <a:latin typeface="Cambria Math" panose="02040503050406030204" pitchFamily="18" charset="0"/>
                              </a:rPr>
                            </m:ctrlPr>
                          </m:sSubPr>
                          <m:e>
                            <m:r>
                              <a:rPr lang="en-IN">
                                <a:solidFill>
                                  <a:schemeClr val="accent2">
                                    <a:lumMod val="60000"/>
                                    <a:lumOff val="40000"/>
                                  </a:schemeClr>
                                </a:solidFill>
                                <a:latin typeface="Cambria Math" panose="02040503050406030204" pitchFamily="18" charset="0"/>
                              </a:rPr>
                              <m:t>𝐹𝑁𝑅</m:t>
                            </m:r>
                          </m:e>
                          <m:sub>
                            <m:r>
                              <a:rPr lang="en-IN">
                                <a:solidFill>
                                  <a:schemeClr val="accent2">
                                    <a:lumMod val="60000"/>
                                    <a:lumOff val="40000"/>
                                  </a:schemeClr>
                                </a:solidFill>
                                <a:latin typeface="Cambria Math" panose="02040503050406030204" pitchFamily="18" charset="0"/>
                              </a:rPr>
                              <m:t>𝑚𝑖𝑛</m:t>
                            </m:r>
                          </m:sub>
                        </m:sSub>
                        <m:d>
                          <m:dPr>
                            <m:ctrlPr>
                              <a:rPr lang="en-IN" i="1">
                                <a:solidFill>
                                  <a:schemeClr val="accent2">
                                    <a:lumMod val="60000"/>
                                    <a:lumOff val="40000"/>
                                  </a:schemeClr>
                                </a:solidFill>
                                <a:latin typeface="Cambria Math" panose="02040503050406030204" pitchFamily="18" charset="0"/>
                              </a:rPr>
                            </m:ctrlPr>
                          </m:dPr>
                          <m:e>
                            <m:r>
                              <a:rPr lang="en-IN">
                                <a:solidFill>
                                  <a:schemeClr val="accent2">
                                    <a:lumMod val="60000"/>
                                    <a:lumOff val="40000"/>
                                  </a:schemeClr>
                                </a:solidFill>
                                <a:latin typeface="Cambria Math" panose="02040503050406030204" pitchFamily="18" charset="0"/>
                              </a:rPr>
                              <m:t>h</m:t>
                            </m:r>
                          </m:e>
                        </m:d>
                      </m:e>
                    </m:d>
                  </m:oMath>
                </a14:m>
                <a:endParaRPr lang="en-IN" dirty="0">
                  <a:solidFill>
                    <a:schemeClr val="accent2">
                      <a:lumMod val="60000"/>
                      <a:lumOff val="40000"/>
                    </a:schemeClr>
                  </a:solidFill>
                  <a:latin typeface="Imprint MT Shadow" panose="04020605060303030202" pitchFamily="82" charset="0"/>
                </a:endParaRPr>
              </a:p>
            </p:txBody>
          </p:sp>
        </mc:Choice>
        <mc:Fallback xmlns="">
          <p:sp>
            <p:nvSpPr>
              <p:cNvPr id="3" name="Content Placeholder 2">
                <a:extLst>
                  <a:ext uri="{FF2B5EF4-FFF2-40B4-BE49-F238E27FC236}">
                    <a16:creationId xmlns:a16="http://schemas.microsoft.com/office/drawing/2014/main" id="{C41EAB31-F925-4E15-B584-CEE33C802EE6}"/>
                  </a:ext>
                </a:extLst>
              </p:cNvPr>
              <p:cNvSpPr>
                <a:spLocks noGrp="1" noRot="1" noChangeAspect="1" noMove="1" noResize="1" noEditPoints="1" noAdjustHandles="1" noChangeArrowheads="1" noChangeShapeType="1" noTextEdit="1"/>
              </p:cNvSpPr>
              <p:nvPr>
                <p:ph idx="1"/>
              </p:nvPr>
            </p:nvSpPr>
            <p:spPr>
              <a:xfrm>
                <a:off x="645130" y="1633415"/>
                <a:ext cx="9404723" cy="4982307"/>
              </a:xfrm>
              <a:blipFill>
                <a:blip r:embed="rId2"/>
                <a:stretch>
                  <a:fillRect l="-324" t="-1346"/>
                </a:stretch>
              </a:blipFill>
            </p:spPr>
            <p:txBody>
              <a:bodyPr/>
              <a:lstStyle/>
              <a:p>
                <a:r>
                  <a:rPr lang="en-IN">
                    <a:noFill/>
                  </a:rPr>
                  <a:t> </a:t>
                </a:r>
              </a:p>
            </p:txBody>
          </p:sp>
        </mc:Fallback>
      </mc:AlternateContent>
    </p:spTree>
    <p:extLst>
      <p:ext uri="{BB962C8B-B14F-4D97-AF65-F5344CB8AC3E}">
        <p14:creationId xmlns:p14="http://schemas.microsoft.com/office/powerpoint/2010/main" val="367207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0475-3959-425E-BFC4-3581754CA0EC}"/>
              </a:ext>
            </a:extLst>
          </p:cNvPr>
          <p:cNvSpPr>
            <a:spLocks noGrp="1"/>
          </p:cNvSpPr>
          <p:nvPr>
            <p:ph type="title"/>
          </p:nvPr>
        </p:nvSpPr>
        <p:spPr>
          <a:xfrm>
            <a:off x="552326" y="140102"/>
            <a:ext cx="9404723" cy="735220"/>
          </a:xfrm>
        </p:spPr>
        <p:txBody>
          <a:bodyPr/>
          <a:lstStyle/>
          <a:p>
            <a:r>
              <a:rPr lang="en-IN" sz="4000" dirty="0">
                <a:solidFill>
                  <a:srgbClr val="FFC000"/>
                </a:solidFill>
              </a:rPr>
              <a:t>Experimental Setup : Method</a:t>
            </a:r>
            <a:endParaRPr lang="en-IN"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69BD99-4CF1-4D89-B04A-62CC42B9AA26}"/>
                  </a:ext>
                </a:extLst>
              </p:cNvPr>
              <p:cNvSpPr>
                <a:spLocks noGrp="1"/>
              </p:cNvSpPr>
              <p:nvPr>
                <p:ph idx="1"/>
              </p:nvPr>
            </p:nvSpPr>
            <p:spPr>
              <a:xfrm>
                <a:off x="552326" y="1383322"/>
                <a:ext cx="11428658" cy="5142523"/>
              </a:xfrm>
            </p:spPr>
            <p:txBody>
              <a:bodyPr>
                <a:noAutofit/>
              </a:bodyPr>
              <a:lstStyle/>
              <a:p>
                <a:r>
                  <a:rPr lang="en-IN" sz="1600" dirty="0"/>
                  <a:t>Let </a:t>
                </a:r>
                <a14:m>
                  <m:oMath xmlns:m="http://schemas.openxmlformats.org/officeDocument/2006/math">
                    <m:r>
                      <a:rPr lang="en-IN" sz="1600">
                        <a:solidFill>
                          <a:schemeClr val="accent2">
                            <a:lumMod val="60000"/>
                            <a:lumOff val="40000"/>
                          </a:schemeClr>
                        </a:solidFill>
                        <a:latin typeface="Cambria Math" panose="02040503050406030204" pitchFamily="18" charset="0"/>
                      </a:rPr>
                      <m:t>𝑍</m:t>
                    </m:r>
                    <m:r>
                      <a:rPr lang="en-IN" sz="1600">
                        <a:solidFill>
                          <a:schemeClr val="accent2">
                            <a:lumMod val="60000"/>
                            <a:lumOff val="40000"/>
                          </a:schemeClr>
                        </a:solidFill>
                        <a:latin typeface="Cambria Math" panose="02040503050406030204" pitchFamily="18" charset="0"/>
                      </a:rPr>
                      <m:t>=</m:t>
                    </m:r>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𝑧</m:t>
                        </m:r>
                      </m:e>
                      <m:sub>
                        <m:r>
                          <a:rPr lang="en-IN" sz="1600">
                            <a:solidFill>
                              <a:schemeClr val="accent2">
                                <a:lumMod val="60000"/>
                                <a:lumOff val="40000"/>
                              </a:schemeClr>
                            </a:solidFill>
                            <a:latin typeface="Cambria Math" panose="02040503050406030204" pitchFamily="18" charset="0"/>
                          </a:rPr>
                          <m:t>𝑖𝑗</m:t>
                        </m:r>
                      </m:sub>
                    </m:sSub>
                    <m:r>
                      <a:rPr lang="en-IN" sz="1600">
                        <a:solidFill>
                          <a:schemeClr val="accent2">
                            <a:lumMod val="60000"/>
                            <a:lumOff val="40000"/>
                          </a:schemeClr>
                        </a:solidFill>
                        <a:latin typeface="Cambria Math" panose="02040503050406030204" pitchFamily="18" charset="0"/>
                      </a:rPr>
                      <m:t>∈</m:t>
                    </m:r>
                    <m:sSup>
                      <m:sSupPr>
                        <m:ctrlPr>
                          <a:rPr lang="en-IN" sz="1600" i="1">
                            <a:solidFill>
                              <a:schemeClr val="accent2">
                                <a:lumMod val="60000"/>
                                <a:lumOff val="40000"/>
                              </a:schemeClr>
                            </a:solidFill>
                            <a:latin typeface="Cambria Math" panose="02040503050406030204" pitchFamily="18" charset="0"/>
                          </a:rPr>
                        </m:ctrlPr>
                      </m:sSupPr>
                      <m:e>
                        <m:r>
                          <a:rPr lang="en-IN" sz="1600">
                            <a:solidFill>
                              <a:schemeClr val="accent2">
                                <a:lumMod val="60000"/>
                                <a:lumOff val="40000"/>
                              </a:schemeClr>
                            </a:solidFill>
                            <a:latin typeface="Cambria Math" panose="02040503050406030204" pitchFamily="18" charset="0"/>
                          </a:rPr>
                          <m:t>𝑅</m:t>
                        </m:r>
                      </m:e>
                      <m:sup>
                        <m:r>
                          <a:rPr lang="en-IN" sz="1600">
                            <a:solidFill>
                              <a:schemeClr val="accent2">
                                <a:lumMod val="60000"/>
                                <a:lumOff val="40000"/>
                              </a:schemeClr>
                            </a:solidFill>
                            <a:latin typeface="Cambria Math" panose="02040503050406030204" pitchFamily="18" charset="0"/>
                          </a:rPr>
                          <m:t>𝑛</m:t>
                        </m:r>
                        <m:r>
                          <a:rPr lang="en-IN" sz="1600">
                            <a:solidFill>
                              <a:schemeClr val="accent2">
                                <a:lumMod val="60000"/>
                                <a:lumOff val="40000"/>
                              </a:schemeClr>
                            </a:solidFill>
                            <a:latin typeface="Cambria Math" panose="02040503050406030204" pitchFamily="18" charset="0"/>
                          </a:rPr>
                          <m:t>∗</m:t>
                        </m:r>
                        <m:r>
                          <a:rPr lang="en-IN" sz="1600">
                            <a:solidFill>
                              <a:schemeClr val="accent2">
                                <a:lumMod val="60000"/>
                                <a:lumOff val="40000"/>
                              </a:schemeClr>
                            </a:solidFill>
                            <a:latin typeface="Cambria Math" panose="02040503050406030204" pitchFamily="18" charset="0"/>
                          </a:rPr>
                          <m:t>𝑝</m:t>
                        </m:r>
                      </m:sup>
                    </m:sSup>
                  </m:oMath>
                </a14:m>
                <a:r>
                  <a:rPr lang="en-IN" sz="1600" dirty="0"/>
                  <a:t> be complete data matrix and </a:t>
                </a:r>
                <a:r>
                  <a:rPr lang="en-IN" sz="1600" dirty="0">
                    <a:solidFill>
                      <a:schemeClr val="accent2">
                        <a:lumMod val="60000"/>
                        <a:lumOff val="40000"/>
                      </a:schemeClr>
                    </a:solidFill>
                    <a:latin typeface="Imprint MT Shadow" panose="04020605060303030202" pitchFamily="82" charset="0"/>
                  </a:rPr>
                  <a:t>R</a:t>
                </a:r>
                <a14:m>
                  <m:oMath xmlns:m="http://schemas.openxmlformats.org/officeDocument/2006/math">
                    <m:r>
                      <a:rPr lang="en-IN" sz="1600">
                        <a:solidFill>
                          <a:schemeClr val="accent2">
                            <a:lumMod val="60000"/>
                            <a:lumOff val="40000"/>
                          </a:schemeClr>
                        </a:solidFill>
                        <a:latin typeface="Cambria Math" panose="02040503050406030204" pitchFamily="18" charset="0"/>
                      </a:rPr>
                      <m:t>=</m:t>
                    </m:r>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𝑟</m:t>
                        </m:r>
                      </m:e>
                      <m:sub>
                        <m:r>
                          <a:rPr lang="en-IN" sz="1600">
                            <a:solidFill>
                              <a:schemeClr val="accent2">
                                <a:lumMod val="60000"/>
                                <a:lumOff val="40000"/>
                              </a:schemeClr>
                            </a:solidFill>
                            <a:latin typeface="Cambria Math" panose="02040503050406030204" pitchFamily="18" charset="0"/>
                          </a:rPr>
                          <m:t>𝑖𝑗</m:t>
                        </m:r>
                      </m:sub>
                    </m:sSub>
                    <m:r>
                      <a:rPr lang="en-IN" sz="1600">
                        <a:solidFill>
                          <a:schemeClr val="accent2">
                            <a:lumMod val="60000"/>
                            <a:lumOff val="40000"/>
                          </a:schemeClr>
                        </a:solidFill>
                        <a:latin typeface="Cambria Math" panose="02040503050406030204" pitchFamily="18" charset="0"/>
                      </a:rPr>
                      <m:t>∈</m:t>
                    </m:r>
                    <m:sSup>
                      <m:sSupPr>
                        <m:ctrlPr>
                          <a:rPr lang="en-IN" sz="1600" i="1">
                            <a:solidFill>
                              <a:schemeClr val="accent2">
                                <a:lumMod val="60000"/>
                                <a:lumOff val="40000"/>
                              </a:schemeClr>
                            </a:solidFill>
                            <a:latin typeface="Cambria Math" panose="02040503050406030204" pitchFamily="18" charset="0"/>
                          </a:rPr>
                        </m:ctrlPr>
                      </m:sSupPr>
                      <m:e>
                        <m:r>
                          <a:rPr lang="en-IN" sz="1600">
                            <a:solidFill>
                              <a:schemeClr val="accent2">
                                <a:lumMod val="60000"/>
                                <a:lumOff val="40000"/>
                              </a:schemeClr>
                            </a:solidFill>
                            <a:latin typeface="Cambria Math" panose="02040503050406030204" pitchFamily="18" charset="0"/>
                          </a:rPr>
                          <m:t>𝑅</m:t>
                        </m:r>
                      </m:e>
                      <m:sup>
                        <m:r>
                          <a:rPr lang="en-IN" sz="1600">
                            <a:solidFill>
                              <a:schemeClr val="accent2">
                                <a:lumMod val="60000"/>
                                <a:lumOff val="40000"/>
                              </a:schemeClr>
                            </a:solidFill>
                            <a:latin typeface="Cambria Math" panose="02040503050406030204" pitchFamily="18" charset="0"/>
                          </a:rPr>
                          <m:t>𝑛</m:t>
                        </m:r>
                        <m:r>
                          <a:rPr lang="en-IN" sz="1600">
                            <a:solidFill>
                              <a:schemeClr val="accent2">
                                <a:lumMod val="60000"/>
                                <a:lumOff val="40000"/>
                              </a:schemeClr>
                            </a:solidFill>
                            <a:latin typeface="Cambria Math" panose="02040503050406030204" pitchFamily="18" charset="0"/>
                          </a:rPr>
                          <m:t>∗</m:t>
                        </m:r>
                        <m:r>
                          <a:rPr lang="en-IN" sz="1600">
                            <a:solidFill>
                              <a:schemeClr val="accent2">
                                <a:lumMod val="60000"/>
                                <a:lumOff val="40000"/>
                              </a:schemeClr>
                            </a:solidFill>
                            <a:latin typeface="Cambria Math" panose="02040503050406030204" pitchFamily="18" charset="0"/>
                          </a:rPr>
                          <m:t>𝑝</m:t>
                        </m:r>
                      </m:sup>
                    </m:sSup>
                  </m:oMath>
                </a14:m>
                <a:r>
                  <a:rPr lang="en-IN" sz="1600" dirty="0"/>
                  <a:t> be missing data indicator matrix with </a:t>
                </a:r>
                <a14:m>
                  <m:oMath xmlns:m="http://schemas.openxmlformats.org/officeDocument/2006/math">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𝑟</m:t>
                        </m:r>
                      </m:e>
                      <m:sub>
                        <m:r>
                          <a:rPr lang="en-IN" sz="1600">
                            <a:solidFill>
                              <a:schemeClr val="accent2">
                                <a:lumMod val="60000"/>
                                <a:lumOff val="40000"/>
                              </a:schemeClr>
                            </a:solidFill>
                            <a:latin typeface="Cambria Math" panose="02040503050406030204" pitchFamily="18" charset="0"/>
                          </a:rPr>
                          <m:t>𝑖𝑗</m:t>
                        </m:r>
                      </m:sub>
                    </m:sSub>
                    <m:r>
                      <a:rPr lang="en-IN" sz="1600">
                        <a:solidFill>
                          <a:schemeClr val="accent2">
                            <a:lumMod val="60000"/>
                            <a:lumOff val="40000"/>
                          </a:schemeClr>
                        </a:solidFill>
                        <a:latin typeface="Cambria Math" panose="02040503050406030204" pitchFamily="18" charset="0"/>
                      </a:rPr>
                      <m:t>=</m:t>
                    </m:r>
                    <m:r>
                      <a:rPr lang="en-IN" sz="1600">
                        <a:solidFill>
                          <a:schemeClr val="accent2">
                            <a:lumMod val="60000"/>
                            <a:lumOff val="40000"/>
                          </a:schemeClr>
                        </a:solidFill>
                        <a:latin typeface="Cambria Math" panose="02040503050406030204" pitchFamily="18" charset="0"/>
                      </a:rPr>
                      <m:t>𝐼</m:t>
                    </m:r>
                    <m:r>
                      <a:rPr lang="en-IN" sz="1600">
                        <a:solidFill>
                          <a:schemeClr val="accent2">
                            <a:lumMod val="60000"/>
                            <a:lumOff val="40000"/>
                          </a:schemeClr>
                        </a:solidFill>
                        <a:latin typeface="Cambria Math" panose="02040503050406030204" pitchFamily="18" charset="0"/>
                      </a:rPr>
                      <m:t>(</m:t>
                    </m:r>
                    <m:r>
                      <a:rPr lang="en-IN" sz="1600">
                        <a:solidFill>
                          <a:schemeClr val="accent2">
                            <a:lumMod val="60000"/>
                            <a:lumOff val="40000"/>
                          </a:schemeClr>
                        </a:solidFill>
                        <a:latin typeface="Cambria Math" panose="02040503050406030204" pitchFamily="18" charset="0"/>
                      </a:rPr>
                      <m:t>𝑖𝑓</m:t>
                    </m:r>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𝑧</m:t>
                        </m:r>
                      </m:e>
                      <m:sub>
                        <m:r>
                          <a:rPr lang="en-IN" sz="1600">
                            <a:solidFill>
                              <a:schemeClr val="accent2">
                                <a:lumMod val="60000"/>
                                <a:lumOff val="40000"/>
                              </a:schemeClr>
                            </a:solidFill>
                            <a:latin typeface="Cambria Math" panose="02040503050406030204" pitchFamily="18" charset="0"/>
                          </a:rPr>
                          <m:t>𝑖𝑗</m:t>
                        </m:r>
                      </m:sub>
                    </m:sSub>
                    <m:r>
                      <a:rPr lang="en-IN" sz="1600">
                        <a:solidFill>
                          <a:schemeClr val="accent2">
                            <a:lumMod val="60000"/>
                            <a:lumOff val="40000"/>
                          </a:schemeClr>
                        </a:solidFill>
                        <a:latin typeface="Cambria Math" panose="02040503050406030204" pitchFamily="18" charset="0"/>
                      </a:rPr>
                      <m:t> </m:t>
                    </m:r>
                    <m:r>
                      <a:rPr lang="en-IN" sz="1600">
                        <a:solidFill>
                          <a:schemeClr val="accent2">
                            <a:lumMod val="60000"/>
                            <a:lumOff val="40000"/>
                          </a:schemeClr>
                        </a:solidFill>
                        <a:latin typeface="Cambria Math" panose="02040503050406030204" pitchFamily="18" charset="0"/>
                      </a:rPr>
                      <m:t>𝑖𝑠</m:t>
                    </m:r>
                    <m:r>
                      <a:rPr lang="en-IN" sz="1600">
                        <a:solidFill>
                          <a:schemeClr val="accent2">
                            <a:lumMod val="60000"/>
                            <a:lumOff val="40000"/>
                          </a:schemeClr>
                        </a:solidFill>
                        <a:latin typeface="Cambria Math" panose="02040503050406030204" pitchFamily="18" charset="0"/>
                      </a:rPr>
                      <m:t> </m:t>
                    </m:r>
                    <m:r>
                      <a:rPr lang="en-IN" sz="1600">
                        <a:solidFill>
                          <a:schemeClr val="accent2">
                            <a:lumMod val="60000"/>
                            <a:lumOff val="40000"/>
                          </a:schemeClr>
                        </a:solidFill>
                        <a:latin typeface="Cambria Math" panose="02040503050406030204" pitchFamily="18" charset="0"/>
                      </a:rPr>
                      <m:t>𝑜𝑏𝑠𝑒𝑟𝑣𝑒𝑑</m:t>
                    </m:r>
                    <m:r>
                      <a:rPr lang="en-IN" sz="1600">
                        <a:solidFill>
                          <a:schemeClr val="accent2">
                            <a:lumMod val="60000"/>
                            <a:lumOff val="40000"/>
                          </a:schemeClr>
                        </a:solidFill>
                        <a:latin typeface="Cambria Math" panose="02040503050406030204" pitchFamily="18" charset="0"/>
                      </a:rPr>
                      <m:t>)</m:t>
                    </m:r>
                  </m:oMath>
                </a14:m>
                <a:r>
                  <a:rPr lang="en-IN" sz="1600" dirty="0"/>
                  <a:t>.</a:t>
                </a:r>
              </a:p>
              <a:p>
                <a:r>
                  <a:rPr lang="en-IN" sz="1600" dirty="0"/>
                  <a:t>Let </a:t>
                </a:r>
                <a14:m>
                  <m:oMath xmlns:m="http://schemas.openxmlformats.org/officeDocument/2006/math">
                    <m:sSup>
                      <m:sSupPr>
                        <m:ctrlPr>
                          <a:rPr lang="en-IN" sz="1600" i="1">
                            <a:solidFill>
                              <a:schemeClr val="accent2">
                                <a:lumMod val="60000"/>
                                <a:lumOff val="40000"/>
                              </a:schemeClr>
                            </a:solidFill>
                            <a:latin typeface="Cambria Math" panose="02040503050406030204" pitchFamily="18" charset="0"/>
                          </a:rPr>
                        </m:ctrlPr>
                      </m:sSupPr>
                      <m:e>
                        <m:r>
                          <a:rPr lang="en-IN" sz="1600">
                            <a:solidFill>
                              <a:schemeClr val="accent2">
                                <a:lumMod val="60000"/>
                                <a:lumOff val="40000"/>
                              </a:schemeClr>
                            </a:solidFill>
                            <a:latin typeface="Cambria Math" panose="02040503050406030204" pitchFamily="18" charset="0"/>
                          </a:rPr>
                          <m:t>𝑍</m:t>
                        </m:r>
                      </m:e>
                      <m:sup>
                        <m:r>
                          <a:rPr lang="en-IN" sz="1600">
                            <a:solidFill>
                              <a:schemeClr val="accent2">
                                <a:lumMod val="60000"/>
                                <a:lumOff val="40000"/>
                              </a:schemeClr>
                            </a:solidFill>
                            <a:latin typeface="Cambria Math" panose="02040503050406030204" pitchFamily="18" charset="0"/>
                          </a:rPr>
                          <m:t>𝑎</m:t>
                        </m:r>
                      </m:sup>
                    </m:sSup>
                    <m:r>
                      <a:rPr lang="en-IN" sz="1600">
                        <a:solidFill>
                          <a:schemeClr val="accent2">
                            <a:lumMod val="60000"/>
                            <a:lumOff val="40000"/>
                          </a:schemeClr>
                        </a:solidFill>
                        <a:latin typeface="Cambria Math" panose="02040503050406030204" pitchFamily="18" charset="0"/>
                      </a:rPr>
                      <m:t>= </m:t>
                    </m:r>
                    <m:sSup>
                      <m:sSupPr>
                        <m:ctrlPr>
                          <a:rPr lang="en-IN" sz="1600" i="1">
                            <a:solidFill>
                              <a:schemeClr val="accent2">
                                <a:lumMod val="60000"/>
                                <a:lumOff val="40000"/>
                              </a:schemeClr>
                            </a:solidFill>
                            <a:latin typeface="Cambria Math" panose="02040503050406030204" pitchFamily="18" charset="0"/>
                          </a:rPr>
                        </m:ctrlPr>
                      </m:sSupPr>
                      <m:e>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𝑧</m:t>
                            </m:r>
                          </m:e>
                          <m:sub>
                            <m:r>
                              <a:rPr lang="en-IN" sz="1600">
                                <a:solidFill>
                                  <a:schemeClr val="accent2">
                                    <a:lumMod val="60000"/>
                                    <a:lumOff val="40000"/>
                                  </a:schemeClr>
                                </a:solidFill>
                                <a:latin typeface="Cambria Math" panose="02040503050406030204" pitchFamily="18" charset="0"/>
                              </a:rPr>
                              <m:t>𝑖𝑗</m:t>
                            </m:r>
                          </m:sub>
                        </m:sSub>
                      </m:e>
                      <m:sup>
                        <m:r>
                          <a:rPr lang="en-IN" sz="1600">
                            <a:solidFill>
                              <a:schemeClr val="accent2">
                                <a:lumMod val="60000"/>
                                <a:lumOff val="40000"/>
                              </a:schemeClr>
                            </a:solidFill>
                            <a:latin typeface="Cambria Math" panose="02040503050406030204" pitchFamily="18" charset="0"/>
                          </a:rPr>
                          <m:t>𝑎</m:t>
                        </m:r>
                      </m:sup>
                    </m:sSup>
                  </m:oMath>
                </a14:m>
                <a:r>
                  <a:rPr lang="en-IN" sz="1600" dirty="0">
                    <a:solidFill>
                      <a:schemeClr val="accent2">
                        <a:lumMod val="60000"/>
                        <a:lumOff val="40000"/>
                      </a:schemeClr>
                    </a:solidFill>
                    <a:latin typeface="Imprint MT Shadow" panose="04020605060303030202" pitchFamily="82" charset="0"/>
                  </a:rPr>
                  <a:t> &amp; </a:t>
                </a:r>
                <a14:m>
                  <m:oMath xmlns:m="http://schemas.openxmlformats.org/officeDocument/2006/math">
                    <m:sSup>
                      <m:sSupPr>
                        <m:ctrlPr>
                          <a:rPr lang="en-IN" sz="1600" i="1">
                            <a:solidFill>
                              <a:schemeClr val="accent2">
                                <a:lumMod val="60000"/>
                                <a:lumOff val="40000"/>
                              </a:schemeClr>
                            </a:solidFill>
                            <a:latin typeface="Cambria Math" panose="02040503050406030204" pitchFamily="18" charset="0"/>
                          </a:rPr>
                        </m:ctrlPr>
                      </m:sSupPr>
                      <m:e>
                        <m:r>
                          <a:rPr lang="en-IN" sz="1600">
                            <a:solidFill>
                              <a:schemeClr val="accent2">
                                <a:lumMod val="60000"/>
                                <a:lumOff val="40000"/>
                              </a:schemeClr>
                            </a:solidFill>
                            <a:latin typeface="Cambria Math" panose="02040503050406030204" pitchFamily="18" charset="0"/>
                          </a:rPr>
                          <m:t>𝑅</m:t>
                        </m:r>
                      </m:e>
                      <m:sup>
                        <m:r>
                          <a:rPr lang="en-IN" sz="1600">
                            <a:solidFill>
                              <a:schemeClr val="accent2">
                                <a:lumMod val="60000"/>
                                <a:lumOff val="40000"/>
                              </a:schemeClr>
                            </a:solidFill>
                            <a:latin typeface="Cambria Math" panose="02040503050406030204" pitchFamily="18" charset="0"/>
                          </a:rPr>
                          <m:t>𝑎</m:t>
                        </m:r>
                      </m:sup>
                    </m:sSup>
                    <m:r>
                      <a:rPr lang="en-IN" sz="1600">
                        <a:solidFill>
                          <a:schemeClr val="accent2">
                            <a:lumMod val="60000"/>
                            <a:lumOff val="40000"/>
                          </a:schemeClr>
                        </a:solidFill>
                        <a:latin typeface="Cambria Math" panose="02040503050406030204" pitchFamily="18" charset="0"/>
                      </a:rPr>
                      <m:t>= </m:t>
                    </m:r>
                    <m:sSup>
                      <m:sSupPr>
                        <m:ctrlPr>
                          <a:rPr lang="en-IN" sz="1600" i="1">
                            <a:solidFill>
                              <a:schemeClr val="accent2">
                                <a:lumMod val="60000"/>
                                <a:lumOff val="40000"/>
                              </a:schemeClr>
                            </a:solidFill>
                            <a:latin typeface="Cambria Math" panose="02040503050406030204" pitchFamily="18" charset="0"/>
                          </a:rPr>
                        </m:ctrlPr>
                      </m:sSupPr>
                      <m:e>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𝑟</m:t>
                            </m:r>
                          </m:e>
                          <m:sub>
                            <m:r>
                              <a:rPr lang="en-IN" sz="1600">
                                <a:solidFill>
                                  <a:schemeClr val="accent2">
                                    <a:lumMod val="60000"/>
                                    <a:lumOff val="40000"/>
                                  </a:schemeClr>
                                </a:solidFill>
                                <a:latin typeface="Cambria Math" panose="02040503050406030204" pitchFamily="18" charset="0"/>
                              </a:rPr>
                              <m:t>𝑖𝑗</m:t>
                            </m:r>
                          </m:sub>
                        </m:sSub>
                      </m:e>
                      <m:sup>
                        <m:r>
                          <a:rPr lang="en-IN" sz="1600">
                            <a:solidFill>
                              <a:schemeClr val="accent2">
                                <a:lumMod val="60000"/>
                                <a:lumOff val="40000"/>
                              </a:schemeClr>
                            </a:solidFill>
                            <a:latin typeface="Cambria Math" panose="02040503050406030204" pitchFamily="18" charset="0"/>
                          </a:rPr>
                          <m:t>𝑎</m:t>
                        </m:r>
                      </m:sup>
                    </m:sSup>
                  </m:oMath>
                </a14:m>
                <a:r>
                  <a:rPr lang="en-IN" sz="1600" dirty="0"/>
                  <a:t> for A = a, where ‘a’ denotes sensitive group. Let </a:t>
                </a:r>
                <a14:m>
                  <m:oMath xmlns:m="http://schemas.openxmlformats.org/officeDocument/2006/math">
                    <m:acc>
                      <m:accPr>
                        <m:chr m:val="̂"/>
                        <m:ctrlPr>
                          <a:rPr lang="en-IN" sz="1600" i="1">
                            <a:solidFill>
                              <a:schemeClr val="accent2">
                                <a:lumMod val="60000"/>
                                <a:lumOff val="40000"/>
                              </a:schemeClr>
                            </a:solidFill>
                            <a:latin typeface="Cambria Math" panose="02040503050406030204" pitchFamily="18" charset="0"/>
                          </a:rPr>
                        </m:ctrlPr>
                      </m:accPr>
                      <m:e>
                        <m:sSup>
                          <m:sSupPr>
                            <m:ctrlPr>
                              <a:rPr lang="en-IN" sz="1600" i="1">
                                <a:solidFill>
                                  <a:schemeClr val="accent2">
                                    <a:lumMod val="60000"/>
                                    <a:lumOff val="40000"/>
                                  </a:schemeClr>
                                </a:solidFill>
                                <a:latin typeface="Cambria Math" panose="02040503050406030204" pitchFamily="18" charset="0"/>
                              </a:rPr>
                            </m:ctrlPr>
                          </m:sSupPr>
                          <m:e>
                            <m:r>
                              <a:rPr lang="en-IN" sz="1600">
                                <a:solidFill>
                                  <a:schemeClr val="accent2">
                                    <a:lumMod val="60000"/>
                                    <a:lumOff val="40000"/>
                                  </a:schemeClr>
                                </a:solidFill>
                                <a:latin typeface="Cambria Math" panose="02040503050406030204" pitchFamily="18" charset="0"/>
                              </a:rPr>
                              <m:t>𝑍</m:t>
                            </m:r>
                          </m:e>
                          <m:sup>
                            <m:r>
                              <a:rPr lang="en-IN" sz="1600">
                                <a:solidFill>
                                  <a:schemeClr val="accent2">
                                    <a:lumMod val="60000"/>
                                    <a:lumOff val="40000"/>
                                  </a:schemeClr>
                                </a:solidFill>
                                <a:latin typeface="Cambria Math" panose="02040503050406030204" pitchFamily="18" charset="0"/>
                              </a:rPr>
                              <m:t>𝑎</m:t>
                            </m:r>
                          </m:sup>
                        </m:sSup>
                      </m:e>
                    </m:acc>
                    <m:d>
                      <m:dPr>
                        <m:ctrlPr>
                          <a:rPr lang="en-IN" sz="1600" i="1">
                            <a:solidFill>
                              <a:schemeClr val="accent2">
                                <a:lumMod val="60000"/>
                                <a:lumOff val="40000"/>
                              </a:schemeClr>
                            </a:solidFill>
                            <a:latin typeface="Cambria Math" panose="02040503050406030204" pitchFamily="18" charset="0"/>
                          </a:rPr>
                        </m:ctrlPr>
                      </m:dPr>
                      <m:e>
                        <m:r>
                          <m:rPr>
                            <m:sty m:val="p"/>
                          </m:rPr>
                          <a:rPr lang="en-IN" sz="1600">
                            <a:solidFill>
                              <a:schemeClr val="accent2">
                                <a:lumMod val="60000"/>
                                <a:lumOff val="40000"/>
                              </a:schemeClr>
                            </a:solidFill>
                            <a:latin typeface="Cambria Math" panose="02040503050406030204" pitchFamily="18" charset="0"/>
                          </a:rPr>
                          <m:t>g</m:t>
                        </m:r>
                      </m:e>
                    </m:d>
                    <m:r>
                      <a:rPr lang="en-IN" sz="1600">
                        <a:solidFill>
                          <a:schemeClr val="accent2">
                            <a:lumMod val="60000"/>
                            <a:lumOff val="40000"/>
                          </a:schemeClr>
                        </a:solidFill>
                        <a:latin typeface="Cambria Math" panose="02040503050406030204" pitchFamily="18" charset="0"/>
                      </a:rPr>
                      <m:t>=</m:t>
                    </m:r>
                    <m:acc>
                      <m:accPr>
                        <m:chr m:val="̂"/>
                        <m:ctrlPr>
                          <a:rPr lang="en-IN" sz="1600" i="1">
                            <a:solidFill>
                              <a:schemeClr val="accent2">
                                <a:lumMod val="60000"/>
                                <a:lumOff val="40000"/>
                              </a:schemeClr>
                            </a:solidFill>
                            <a:latin typeface="Cambria Math" panose="02040503050406030204" pitchFamily="18" charset="0"/>
                          </a:rPr>
                        </m:ctrlPr>
                      </m:accPr>
                      <m:e>
                        <m:sSubSup>
                          <m:sSubSupPr>
                            <m:ctrlPr>
                              <a:rPr lang="en-IN" sz="1600" i="1">
                                <a:solidFill>
                                  <a:schemeClr val="accent2">
                                    <a:lumMod val="60000"/>
                                    <a:lumOff val="40000"/>
                                  </a:schemeClr>
                                </a:solidFill>
                                <a:latin typeface="Cambria Math" panose="02040503050406030204" pitchFamily="18" charset="0"/>
                              </a:rPr>
                            </m:ctrlPr>
                          </m:sSubSupPr>
                          <m:e>
                            <m:r>
                              <a:rPr lang="en-IN" sz="1600">
                                <a:solidFill>
                                  <a:schemeClr val="accent2">
                                    <a:lumMod val="60000"/>
                                    <a:lumOff val="40000"/>
                                  </a:schemeClr>
                                </a:solidFill>
                                <a:latin typeface="Cambria Math" panose="02040503050406030204" pitchFamily="18" charset="0"/>
                              </a:rPr>
                              <m:t>𝑧</m:t>
                            </m:r>
                          </m:e>
                          <m:sub>
                            <m:r>
                              <a:rPr lang="en-IN" sz="1600">
                                <a:solidFill>
                                  <a:schemeClr val="accent2">
                                    <a:lumMod val="60000"/>
                                    <a:lumOff val="40000"/>
                                  </a:schemeClr>
                                </a:solidFill>
                                <a:latin typeface="Cambria Math" panose="02040503050406030204" pitchFamily="18" charset="0"/>
                              </a:rPr>
                              <m:t>𝑖𝑗</m:t>
                            </m:r>
                          </m:sub>
                          <m:sup>
                            <m:r>
                              <a:rPr lang="en-IN" sz="1600">
                                <a:solidFill>
                                  <a:schemeClr val="accent2">
                                    <a:lumMod val="60000"/>
                                    <a:lumOff val="40000"/>
                                  </a:schemeClr>
                                </a:solidFill>
                                <a:latin typeface="Cambria Math" panose="02040503050406030204" pitchFamily="18" charset="0"/>
                              </a:rPr>
                              <m:t>𝑎</m:t>
                            </m:r>
                          </m:sup>
                        </m:sSubSup>
                      </m:e>
                    </m:acc>
                  </m:oMath>
                </a14:m>
                <a:r>
                  <a:rPr lang="en-IN" sz="1600" dirty="0"/>
                  <a:t> denote imputed data matrix for group ‘a’.</a:t>
                </a:r>
              </a:p>
              <a:p>
                <a:r>
                  <a:rPr lang="en-IN" sz="1600" dirty="0"/>
                  <a:t>Mean Square Imputation Error(MSIE) : </a:t>
                </a:r>
                <a14:m>
                  <m:oMath xmlns:m="http://schemas.openxmlformats.org/officeDocument/2006/math">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𝑀𝑆𝐼𝐸</m:t>
                        </m:r>
                      </m:e>
                      <m:sub>
                        <m:r>
                          <a:rPr lang="en-IN" sz="1600">
                            <a:solidFill>
                              <a:schemeClr val="accent2">
                                <a:lumMod val="60000"/>
                                <a:lumOff val="40000"/>
                              </a:schemeClr>
                            </a:solidFill>
                            <a:latin typeface="Cambria Math" panose="02040503050406030204" pitchFamily="18" charset="0"/>
                          </a:rPr>
                          <m:t>𝑎</m:t>
                        </m:r>
                      </m:sub>
                    </m:sSub>
                    <m:d>
                      <m:dPr>
                        <m:ctrlPr>
                          <a:rPr lang="en-IN" sz="1600" i="1">
                            <a:solidFill>
                              <a:schemeClr val="accent2">
                                <a:lumMod val="60000"/>
                                <a:lumOff val="40000"/>
                              </a:schemeClr>
                            </a:solidFill>
                            <a:latin typeface="Cambria Math" panose="02040503050406030204" pitchFamily="18" charset="0"/>
                          </a:rPr>
                        </m:ctrlPr>
                      </m:dPr>
                      <m:e>
                        <m:r>
                          <a:rPr lang="en-IN" sz="1600">
                            <a:solidFill>
                              <a:schemeClr val="accent2">
                                <a:lumMod val="60000"/>
                                <a:lumOff val="40000"/>
                              </a:schemeClr>
                            </a:solidFill>
                            <a:latin typeface="Cambria Math" panose="02040503050406030204" pitchFamily="18" charset="0"/>
                          </a:rPr>
                          <m:t>𝑔</m:t>
                        </m:r>
                      </m:e>
                    </m:d>
                    <m:r>
                      <a:rPr lang="en-IN" sz="1600">
                        <a:solidFill>
                          <a:schemeClr val="accent2">
                            <a:lumMod val="60000"/>
                            <a:lumOff val="40000"/>
                          </a:schemeClr>
                        </a:solidFill>
                        <a:latin typeface="Cambria Math" panose="02040503050406030204" pitchFamily="18" charset="0"/>
                      </a:rPr>
                      <m:t>=</m:t>
                    </m:r>
                    <m:f>
                      <m:fPr>
                        <m:ctrlPr>
                          <a:rPr lang="en-IN" sz="1600" i="1">
                            <a:solidFill>
                              <a:schemeClr val="accent2">
                                <a:lumMod val="60000"/>
                                <a:lumOff val="40000"/>
                              </a:schemeClr>
                            </a:solidFill>
                            <a:latin typeface="Cambria Math" panose="02040503050406030204" pitchFamily="18" charset="0"/>
                          </a:rPr>
                        </m:ctrlPr>
                      </m:fPr>
                      <m:num>
                        <m:sSup>
                          <m:sSupPr>
                            <m:ctrlPr>
                              <a:rPr lang="en-IN" sz="1600" i="1">
                                <a:solidFill>
                                  <a:schemeClr val="accent2">
                                    <a:lumMod val="60000"/>
                                    <a:lumOff val="40000"/>
                                  </a:schemeClr>
                                </a:solidFill>
                                <a:latin typeface="Cambria Math" panose="02040503050406030204" pitchFamily="18" charset="0"/>
                              </a:rPr>
                            </m:ctrlPr>
                          </m:sSupPr>
                          <m:e>
                            <m:nary>
                              <m:naryPr>
                                <m:chr m:val="∑"/>
                                <m:limLoc m:val="subSup"/>
                                <m:supHide m:val="on"/>
                                <m:ctrlPr>
                                  <a:rPr lang="en-IN" sz="1600" i="1">
                                    <a:solidFill>
                                      <a:schemeClr val="accent2">
                                        <a:lumMod val="60000"/>
                                        <a:lumOff val="40000"/>
                                      </a:schemeClr>
                                    </a:solidFill>
                                    <a:latin typeface="Cambria Math" panose="02040503050406030204" pitchFamily="18" charset="0"/>
                                  </a:rPr>
                                </m:ctrlPr>
                              </m:naryPr>
                              <m:sub>
                                <m:r>
                                  <m:rPr>
                                    <m:brk m:alnAt="9"/>
                                  </m:rPr>
                                  <a:rPr lang="en-IN" sz="1600">
                                    <a:solidFill>
                                      <a:schemeClr val="accent2">
                                        <a:lumMod val="60000"/>
                                        <a:lumOff val="40000"/>
                                      </a:schemeClr>
                                    </a:solidFill>
                                    <a:latin typeface="Cambria Math" panose="02040503050406030204" pitchFamily="18" charset="0"/>
                                  </a:rPr>
                                  <m:t>𝑖</m:t>
                                </m:r>
                                <m:r>
                                  <a:rPr lang="en-IN" sz="1600">
                                    <a:solidFill>
                                      <a:schemeClr val="accent2">
                                        <a:lumMod val="60000"/>
                                        <a:lumOff val="40000"/>
                                      </a:schemeClr>
                                    </a:solidFill>
                                    <a:latin typeface="Cambria Math" panose="02040503050406030204" pitchFamily="18" charset="0"/>
                                  </a:rPr>
                                  <m:t>,</m:t>
                                </m:r>
                                <m:r>
                                  <a:rPr lang="en-IN" sz="1600">
                                    <a:solidFill>
                                      <a:schemeClr val="accent2">
                                        <a:lumMod val="60000"/>
                                        <a:lumOff val="40000"/>
                                      </a:schemeClr>
                                    </a:solidFill>
                                    <a:latin typeface="Cambria Math" panose="02040503050406030204" pitchFamily="18" charset="0"/>
                                  </a:rPr>
                                  <m:t>𝑗</m:t>
                                </m:r>
                              </m:sub>
                              <m:sup/>
                              <m:e>
                                <m:d>
                                  <m:dPr>
                                    <m:ctrlPr>
                                      <a:rPr lang="en-IN" sz="1600" i="1">
                                        <a:solidFill>
                                          <a:schemeClr val="accent2">
                                            <a:lumMod val="60000"/>
                                            <a:lumOff val="40000"/>
                                          </a:schemeClr>
                                        </a:solidFill>
                                        <a:latin typeface="Cambria Math" panose="02040503050406030204" pitchFamily="18" charset="0"/>
                                      </a:rPr>
                                    </m:ctrlPr>
                                  </m:dPr>
                                  <m:e>
                                    <m:acc>
                                      <m:accPr>
                                        <m:chr m:val="̂"/>
                                        <m:ctrlPr>
                                          <a:rPr lang="en-IN" sz="1600" i="1">
                                            <a:solidFill>
                                              <a:schemeClr val="accent2">
                                                <a:lumMod val="60000"/>
                                                <a:lumOff val="40000"/>
                                              </a:schemeClr>
                                            </a:solidFill>
                                            <a:latin typeface="Cambria Math" panose="02040503050406030204" pitchFamily="18" charset="0"/>
                                          </a:rPr>
                                        </m:ctrlPr>
                                      </m:accPr>
                                      <m:e>
                                        <m:sSubSup>
                                          <m:sSubSupPr>
                                            <m:ctrlPr>
                                              <a:rPr lang="en-IN" sz="1600" i="1">
                                                <a:solidFill>
                                                  <a:schemeClr val="accent2">
                                                    <a:lumMod val="60000"/>
                                                    <a:lumOff val="40000"/>
                                                  </a:schemeClr>
                                                </a:solidFill>
                                                <a:latin typeface="Cambria Math" panose="02040503050406030204" pitchFamily="18" charset="0"/>
                                              </a:rPr>
                                            </m:ctrlPr>
                                          </m:sSubSupPr>
                                          <m:e>
                                            <m:r>
                                              <a:rPr lang="en-IN" sz="1600">
                                                <a:solidFill>
                                                  <a:schemeClr val="accent2">
                                                    <a:lumMod val="60000"/>
                                                    <a:lumOff val="40000"/>
                                                  </a:schemeClr>
                                                </a:solidFill>
                                                <a:latin typeface="Cambria Math" panose="02040503050406030204" pitchFamily="18" charset="0"/>
                                              </a:rPr>
                                              <m:t>𝑧</m:t>
                                            </m:r>
                                          </m:e>
                                          <m:sub>
                                            <m:r>
                                              <a:rPr lang="en-IN" sz="1600">
                                                <a:solidFill>
                                                  <a:schemeClr val="accent2">
                                                    <a:lumMod val="60000"/>
                                                    <a:lumOff val="40000"/>
                                                  </a:schemeClr>
                                                </a:solidFill>
                                                <a:latin typeface="Cambria Math" panose="02040503050406030204" pitchFamily="18" charset="0"/>
                                              </a:rPr>
                                              <m:t>𝑖𝑗</m:t>
                                            </m:r>
                                          </m:sub>
                                          <m:sup>
                                            <m:r>
                                              <a:rPr lang="en-IN" sz="1600">
                                                <a:solidFill>
                                                  <a:schemeClr val="accent2">
                                                    <a:lumMod val="60000"/>
                                                    <a:lumOff val="40000"/>
                                                  </a:schemeClr>
                                                </a:solidFill>
                                                <a:latin typeface="Cambria Math" panose="02040503050406030204" pitchFamily="18" charset="0"/>
                                              </a:rPr>
                                              <m:t>𝑎</m:t>
                                            </m:r>
                                          </m:sup>
                                        </m:sSubSup>
                                      </m:e>
                                    </m:acc>
                                    <m:d>
                                      <m:dPr>
                                        <m:ctrlPr>
                                          <a:rPr lang="en-IN" sz="1600" i="1">
                                            <a:solidFill>
                                              <a:schemeClr val="accent2">
                                                <a:lumMod val="60000"/>
                                                <a:lumOff val="40000"/>
                                              </a:schemeClr>
                                            </a:solidFill>
                                            <a:latin typeface="Cambria Math" panose="02040503050406030204" pitchFamily="18" charset="0"/>
                                          </a:rPr>
                                        </m:ctrlPr>
                                      </m:dPr>
                                      <m:e>
                                        <m:r>
                                          <a:rPr lang="en-IN" sz="1600">
                                            <a:solidFill>
                                              <a:schemeClr val="accent2">
                                                <a:lumMod val="60000"/>
                                                <a:lumOff val="40000"/>
                                              </a:schemeClr>
                                            </a:solidFill>
                                            <a:latin typeface="Cambria Math" panose="02040503050406030204" pitchFamily="18" charset="0"/>
                                          </a:rPr>
                                          <m:t>𝑔</m:t>
                                        </m:r>
                                      </m:e>
                                    </m:d>
                                    <m:r>
                                      <a:rPr lang="en-IN" sz="1600">
                                        <a:solidFill>
                                          <a:schemeClr val="accent2">
                                            <a:lumMod val="60000"/>
                                            <a:lumOff val="40000"/>
                                          </a:schemeClr>
                                        </a:solidFill>
                                        <a:latin typeface="Cambria Math" panose="02040503050406030204" pitchFamily="18" charset="0"/>
                                      </a:rPr>
                                      <m:t>−</m:t>
                                    </m:r>
                                    <m:sSubSup>
                                      <m:sSubSupPr>
                                        <m:ctrlPr>
                                          <a:rPr lang="en-IN" sz="1600" i="1">
                                            <a:solidFill>
                                              <a:schemeClr val="accent2">
                                                <a:lumMod val="60000"/>
                                                <a:lumOff val="40000"/>
                                              </a:schemeClr>
                                            </a:solidFill>
                                            <a:latin typeface="Cambria Math" panose="02040503050406030204" pitchFamily="18" charset="0"/>
                                          </a:rPr>
                                        </m:ctrlPr>
                                      </m:sSubSupPr>
                                      <m:e>
                                        <m:r>
                                          <a:rPr lang="en-IN" sz="1600">
                                            <a:solidFill>
                                              <a:schemeClr val="accent2">
                                                <a:lumMod val="60000"/>
                                                <a:lumOff val="40000"/>
                                              </a:schemeClr>
                                            </a:solidFill>
                                            <a:latin typeface="Cambria Math" panose="02040503050406030204" pitchFamily="18" charset="0"/>
                                          </a:rPr>
                                          <m:t>𝑧</m:t>
                                        </m:r>
                                      </m:e>
                                      <m:sub>
                                        <m:r>
                                          <a:rPr lang="en-IN" sz="1600">
                                            <a:solidFill>
                                              <a:schemeClr val="accent2">
                                                <a:lumMod val="60000"/>
                                                <a:lumOff val="40000"/>
                                              </a:schemeClr>
                                            </a:solidFill>
                                            <a:latin typeface="Cambria Math" panose="02040503050406030204" pitchFamily="18" charset="0"/>
                                          </a:rPr>
                                          <m:t>𝑖𝑗</m:t>
                                        </m:r>
                                      </m:sub>
                                      <m:sup>
                                        <m:r>
                                          <a:rPr lang="en-IN" sz="1600">
                                            <a:solidFill>
                                              <a:schemeClr val="accent2">
                                                <a:lumMod val="60000"/>
                                                <a:lumOff val="40000"/>
                                              </a:schemeClr>
                                            </a:solidFill>
                                            <a:latin typeface="Cambria Math" panose="02040503050406030204" pitchFamily="18" charset="0"/>
                                          </a:rPr>
                                          <m:t>𝑎</m:t>
                                        </m:r>
                                      </m:sup>
                                    </m:sSubSup>
                                    <m:d>
                                      <m:dPr>
                                        <m:ctrlPr>
                                          <a:rPr lang="en-IN" sz="1600" i="1">
                                            <a:solidFill>
                                              <a:schemeClr val="accent2">
                                                <a:lumMod val="60000"/>
                                                <a:lumOff val="40000"/>
                                              </a:schemeClr>
                                            </a:solidFill>
                                            <a:latin typeface="Cambria Math" panose="02040503050406030204" pitchFamily="18" charset="0"/>
                                          </a:rPr>
                                        </m:ctrlPr>
                                      </m:dPr>
                                      <m:e>
                                        <m:r>
                                          <a:rPr lang="en-IN" sz="1600">
                                            <a:solidFill>
                                              <a:schemeClr val="accent2">
                                                <a:lumMod val="60000"/>
                                                <a:lumOff val="40000"/>
                                              </a:schemeClr>
                                            </a:solidFill>
                                            <a:latin typeface="Cambria Math" panose="02040503050406030204" pitchFamily="18" charset="0"/>
                                          </a:rPr>
                                          <m:t>𝑔</m:t>
                                        </m:r>
                                      </m:e>
                                    </m:d>
                                  </m:e>
                                </m:d>
                              </m:e>
                            </m:nary>
                          </m:e>
                          <m:sup>
                            <m:r>
                              <a:rPr lang="en-IN" sz="1600">
                                <a:solidFill>
                                  <a:schemeClr val="accent2">
                                    <a:lumMod val="60000"/>
                                    <a:lumOff val="40000"/>
                                  </a:schemeClr>
                                </a:solidFill>
                                <a:latin typeface="Cambria Math" panose="02040503050406030204" pitchFamily="18" charset="0"/>
                              </a:rPr>
                              <m:t>2</m:t>
                            </m:r>
                          </m:sup>
                        </m:sSup>
                        <m:r>
                          <a:rPr lang="en-IN" sz="1600">
                            <a:solidFill>
                              <a:schemeClr val="accent2">
                                <a:lumMod val="60000"/>
                                <a:lumOff val="40000"/>
                              </a:schemeClr>
                            </a:solidFill>
                            <a:latin typeface="Cambria Math" panose="02040503050406030204" pitchFamily="18" charset="0"/>
                          </a:rPr>
                          <m:t>(1−</m:t>
                        </m:r>
                        <m:sSubSup>
                          <m:sSubSupPr>
                            <m:ctrlPr>
                              <a:rPr lang="en-IN" sz="1600" i="1">
                                <a:solidFill>
                                  <a:schemeClr val="accent2">
                                    <a:lumMod val="60000"/>
                                    <a:lumOff val="40000"/>
                                  </a:schemeClr>
                                </a:solidFill>
                                <a:latin typeface="Cambria Math" panose="02040503050406030204" pitchFamily="18" charset="0"/>
                              </a:rPr>
                            </m:ctrlPr>
                          </m:sSubSupPr>
                          <m:e>
                            <m:r>
                              <a:rPr lang="en-IN" sz="1600">
                                <a:solidFill>
                                  <a:schemeClr val="accent2">
                                    <a:lumMod val="60000"/>
                                    <a:lumOff val="40000"/>
                                  </a:schemeClr>
                                </a:solidFill>
                                <a:latin typeface="Cambria Math" panose="02040503050406030204" pitchFamily="18" charset="0"/>
                              </a:rPr>
                              <m:t>𝑟</m:t>
                            </m:r>
                          </m:e>
                          <m:sub>
                            <m:r>
                              <a:rPr lang="en-IN" sz="1600">
                                <a:solidFill>
                                  <a:schemeClr val="accent2">
                                    <a:lumMod val="60000"/>
                                    <a:lumOff val="40000"/>
                                  </a:schemeClr>
                                </a:solidFill>
                                <a:latin typeface="Cambria Math" panose="02040503050406030204" pitchFamily="18" charset="0"/>
                              </a:rPr>
                              <m:t>𝑖𝑗</m:t>
                            </m:r>
                          </m:sub>
                          <m:sup>
                            <m:r>
                              <a:rPr lang="en-IN" sz="1600">
                                <a:solidFill>
                                  <a:schemeClr val="accent2">
                                    <a:lumMod val="60000"/>
                                    <a:lumOff val="40000"/>
                                  </a:schemeClr>
                                </a:solidFill>
                                <a:latin typeface="Cambria Math" panose="02040503050406030204" pitchFamily="18" charset="0"/>
                              </a:rPr>
                              <m:t>𝑎</m:t>
                            </m:r>
                          </m:sup>
                        </m:sSubSup>
                        <m:r>
                          <a:rPr lang="en-IN" sz="1600">
                            <a:solidFill>
                              <a:schemeClr val="accent2">
                                <a:lumMod val="60000"/>
                                <a:lumOff val="40000"/>
                              </a:schemeClr>
                            </a:solidFill>
                            <a:latin typeface="Cambria Math" panose="02040503050406030204" pitchFamily="18" charset="0"/>
                          </a:rPr>
                          <m:t>)</m:t>
                        </m:r>
                        <m:r>
                          <m:rPr>
                            <m:nor/>
                          </m:rPr>
                          <a:rPr lang="en-IN" sz="1600" dirty="0">
                            <a:solidFill>
                              <a:schemeClr val="accent2">
                                <a:lumMod val="60000"/>
                                <a:lumOff val="40000"/>
                              </a:schemeClr>
                            </a:solidFill>
                            <a:latin typeface="Imprint MT Shadow" panose="04020605060303030202" pitchFamily="82" charset="0"/>
                          </a:rPr>
                          <m:t> </m:t>
                        </m:r>
                      </m:num>
                      <m:den>
                        <m:nary>
                          <m:naryPr>
                            <m:chr m:val="∑"/>
                            <m:limLoc m:val="subSup"/>
                            <m:supHide m:val="on"/>
                            <m:ctrlPr>
                              <a:rPr lang="en-IN" sz="1600" i="1">
                                <a:solidFill>
                                  <a:schemeClr val="accent2">
                                    <a:lumMod val="60000"/>
                                    <a:lumOff val="40000"/>
                                  </a:schemeClr>
                                </a:solidFill>
                                <a:latin typeface="Cambria Math" panose="02040503050406030204" pitchFamily="18" charset="0"/>
                              </a:rPr>
                            </m:ctrlPr>
                          </m:naryPr>
                          <m:sub>
                            <m:r>
                              <m:rPr>
                                <m:brk m:alnAt="9"/>
                              </m:rPr>
                              <a:rPr lang="en-IN" sz="1600">
                                <a:solidFill>
                                  <a:schemeClr val="accent2">
                                    <a:lumMod val="60000"/>
                                    <a:lumOff val="40000"/>
                                  </a:schemeClr>
                                </a:solidFill>
                                <a:latin typeface="Cambria Math" panose="02040503050406030204" pitchFamily="18" charset="0"/>
                              </a:rPr>
                              <m:t>𝑖</m:t>
                            </m:r>
                            <m:r>
                              <a:rPr lang="en-IN" sz="1600">
                                <a:solidFill>
                                  <a:schemeClr val="accent2">
                                    <a:lumMod val="60000"/>
                                    <a:lumOff val="40000"/>
                                  </a:schemeClr>
                                </a:solidFill>
                                <a:latin typeface="Cambria Math" panose="02040503050406030204" pitchFamily="18" charset="0"/>
                              </a:rPr>
                              <m:t>,</m:t>
                            </m:r>
                            <m:r>
                              <a:rPr lang="en-IN" sz="1600">
                                <a:solidFill>
                                  <a:schemeClr val="accent2">
                                    <a:lumMod val="60000"/>
                                    <a:lumOff val="40000"/>
                                  </a:schemeClr>
                                </a:solidFill>
                                <a:latin typeface="Cambria Math" panose="02040503050406030204" pitchFamily="18" charset="0"/>
                              </a:rPr>
                              <m:t>𝑗</m:t>
                            </m:r>
                          </m:sub>
                          <m:sup/>
                          <m:e>
                            <m:r>
                              <a:rPr lang="en-IN" sz="1600">
                                <a:solidFill>
                                  <a:schemeClr val="accent2">
                                    <a:lumMod val="60000"/>
                                    <a:lumOff val="40000"/>
                                  </a:schemeClr>
                                </a:solidFill>
                                <a:latin typeface="Cambria Math" panose="02040503050406030204" pitchFamily="18" charset="0"/>
                              </a:rPr>
                              <m:t>(1−</m:t>
                            </m:r>
                            <m:sSubSup>
                              <m:sSubSupPr>
                                <m:ctrlPr>
                                  <a:rPr lang="en-IN" sz="1600" i="1">
                                    <a:solidFill>
                                      <a:schemeClr val="accent2">
                                        <a:lumMod val="60000"/>
                                        <a:lumOff val="40000"/>
                                      </a:schemeClr>
                                    </a:solidFill>
                                    <a:latin typeface="Cambria Math" panose="02040503050406030204" pitchFamily="18" charset="0"/>
                                  </a:rPr>
                                </m:ctrlPr>
                              </m:sSubSupPr>
                              <m:e>
                                <m:r>
                                  <a:rPr lang="en-IN" sz="1600">
                                    <a:solidFill>
                                      <a:schemeClr val="accent2">
                                        <a:lumMod val="60000"/>
                                        <a:lumOff val="40000"/>
                                      </a:schemeClr>
                                    </a:solidFill>
                                    <a:latin typeface="Cambria Math" panose="02040503050406030204" pitchFamily="18" charset="0"/>
                                  </a:rPr>
                                  <m:t>𝑟</m:t>
                                </m:r>
                              </m:e>
                              <m:sub>
                                <m:r>
                                  <a:rPr lang="en-IN" sz="1600">
                                    <a:solidFill>
                                      <a:schemeClr val="accent2">
                                        <a:lumMod val="60000"/>
                                        <a:lumOff val="40000"/>
                                      </a:schemeClr>
                                    </a:solidFill>
                                    <a:latin typeface="Cambria Math" panose="02040503050406030204" pitchFamily="18" charset="0"/>
                                  </a:rPr>
                                  <m:t>𝑖𝑗</m:t>
                                </m:r>
                              </m:sub>
                              <m:sup>
                                <m:r>
                                  <a:rPr lang="en-IN" sz="1600">
                                    <a:solidFill>
                                      <a:schemeClr val="accent2">
                                        <a:lumMod val="60000"/>
                                        <a:lumOff val="40000"/>
                                      </a:schemeClr>
                                    </a:solidFill>
                                    <a:latin typeface="Cambria Math" panose="02040503050406030204" pitchFamily="18" charset="0"/>
                                  </a:rPr>
                                  <m:t>𝑎</m:t>
                                </m:r>
                              </m:sup>
                            </m:sSubSup>
                            <m:r>
                              <a:rPr lang="en-IN" sz="1600">
                                <a:solidFill>
                                  <a:schemeClr val="accent2">
                                    <a:lumMod val="60000"/>
                                    <a:lumOff val="40000"/>
                                  </a:schemeClr>
                                </a:solidFill>
                                <a:latin typeface="Cambria Math" panose="02040503050406030204" pitchFamily="18" charset="0"/>
                              </a:rPr>
                              <m:t>)</m:t>
                            </m:r>
                          </m:e>
                        </m:nary>
                      </m:den>
                    </m:f>
                  </m:oMath>
                </a14:m>
                <a:r>
                  <a:rPr lang="en-IN" sz="1600" dirty="0"/>
                  <a:t>. Imputation accuracy parity difference(IAPD) : </a:t>
                </a:r>
                <a14:m>
                  <m:oMath xmlns:m="http://schemas.openxmlformats.org/officeDocument/2006/math">
                    <m:r>
                      <m:rPr>
                        <m:sty m:val="p"/>
                      </m:rPr>
                      <a:rPr lang="en-IN" sz="1600">
                        <a:solidFill>
                          <a:schemeClr val="accent2">
                            <a:lumMod val="60000"/>
                            <a:lumOff val="40000"/>
                          </a:schemeClr>
                        </a:solidFill>
                        <a:latin typeface="Cambria Math" panose="02040503050406030204" pitchFamily="18" charset="0"/>
                      </a:rPr>
                      <m:t>IAPD</m:t>
                    </m:r>
                    <m:d>
                      <m:dPr>
                        <m:ctrlPr>
                          <a:rPr lang="en-IN" sz="1600" i="1">
                            <a:solidFill>
                              <a:schemeClr val="accent2">
                                <a:lumMod val="60000"/>
                                <a:lumOff val="40000"/>
                              </a:schemeClr>
                            </a:solidFill>
                            <a:latin typeface="Cambria Math" panose="02040503050406030204" pitchFamily="18" charset="0"/>
                          </a:rPr>
                        </m:ctrlPr>
                      </m:dPr>
                      <m:e>
                        <m:r>
                          <m:rPr>
                            <m:sty m:val="p"/>
                          </m:rPr>
                          <a:rPr lang="en-IN" sz="1600">
                            <a:solidFill>
                              <a:schemeClr val="accent2">
                                <a:lumMod val="60000"/>
                                <a:lumOff val="40000"/>
                              </a:schemeClr>
                            </a:solidFill>
                            <a:latin typeface="Cambria Math" panose="02040503050406030204" pitchFamily="18" charset="0"/>
                          </a:rPr>
                          <m:t>g</m:t>
                        </m:r>
                      </m:e>
                    </m:d>
                    <m:r>
                      <a:rPr lang="en-IN" sz="1600">
                        <a:solidFill>
                          <a:schemeClr val="accent2">
                            <a:lumMod val="60000"/>
                            <a:lumOff val="40000"/>
                          </a:schemeClr>
                        </a:solidFill>
                        <a:latin typeface="Cambria Math" panose="02040503050406030204" pitchFamily="18" charset="0"/>
                      </a:rPr>
                      <m:t>=</m:t>
                    </m:r>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𝑀𝑆𝐼𝐸</m:t>
                        </m:r>
                      </m:e>
                      <m:sub>
                        <m:r>
                          <a:rPr lang="en-IN" sz="1600">
                            <a:solidFill>
                              <a:schemeClr val="accent2">
                                <a:lumMod val="60000"/>
                                <a:lumOff val="40000"/>
                              </a:schemeClr>
                            </a:solidFill>
                            <a:latin typeface="Cambria Math" panose="02040503050406030204" pitchFamily="18" charset="0"/>
                          </a:rPr>
                          <m:t>𝑚𝑎𝑗</m:t>
                        </m:r>
                      </m:sub>
                    </m:sSub>
                    <m:d>
                      <m:dPr>
                        <m:ctrlPr>
                          <a:rPr lang="en-IN" sz="1600" i="1">
                            <a:solidFill>
                              <a:schemeClr val="accent2">
                                <a:lumMod val="60000"/>
                                <a:lumOff val="40000"/>
                              </a:schemeClr>
                            </a:solidFill>
                            <a:latin typeface="Cambria Math" panose="02040503050406030204" pitchFamily="18" charset="0"/>
                          </a:rPr>
                        </m:ctrlPr>
                      </m:dPr>
                      <m:e>
                        <m:r>
                          <a:rPr lang="en-IN" sz="1600">
                            <a:solidFill>
                              <a:schemeClr val="accent2">
                                <a:lumMod val="60000"/>
                                <a:lumOff val="40000"/>
                              </a:schemeClr>
                            </a:solidFill>
                            <a:latin typeface="Cambria Math" panose="02040503050406030204" pitchFamily="18" charset="0"/>
                          </a:rPr>
                          <m:t>𝑔</m:t>
                        </m:r>
                      </m:e>
                    </m:d>
                    <m:r>
                      <a:rPr lang="en-IN" sz="1600">
                        <a:solidFill>
                          <a:schemeClr val="accent2">
                            <a:lumMod val="60000"/>
                            <a:lumOff val="40000"/>
                          </a:schemeClr>
                        </a:solidFill>
                        <a:latin typeface="Cambria Math" panose="02040503050406030204" pitchFamily="18" charset="0"/>
                      </a:rPr>
                      <m:t>−</m:t>
                    </m:r>
                    <m:sSub>
                      <m:sSubPr>
                        <m:ctrlPr>
                          <a:rPr lang="en-IN" sz="1600" i="1">
                            <a:solidFill>
                              <a:schemeClr val="accent2">
                                <a:lumMod val="60000"/>
                                <a:lumOff val="40000"/>
                              </a:schemeClr>
                            </a:solidFill>
                            <a:latin typeface="Cambria Math" panose="02040503050406030204" pitchFamily="18" charset="0"/>
                          </a:rPr>
                        </m:ctrlPr>
                      </m:sSubPr>
                      <m:e>
                        <m:r>
                          <a:rPr lang="en-IN" sz="1600">
                            <a:solidFill>
                              <a:schemeClr val="accent2">
                                <a:lumMod val="60000"/>
                                <a:lumOff val="40000"/>
                              </a:schemeClr>
                            </a:solidFill>
                            <a:latin typeface="Cambria Math" panose="02040503050406030204" pitchFamily="18" charset="0"/>
                          </a:rPr>
                          <m:t>𝑀𝑆𝐼𝐸</m:t>
                        </m:r>
                      </m:e>
                      <m:sub>
                        <m:r>
                          <a:rPr lang="en-IN" sz="1600">
                            <a:solidFill>
                              <a:schemeClr val="accent2">
                                <a:lumMod val="60000"/>
                                <a:lumOff val="40000"/>
                              </a:schemeClr>
                            </a:solidFill>
                            <a:latin typeface="Cambria Math" panose="02040503050406030204" pitchFamily="18" charset="0"/>
                          </a:rPr>
                          <m:t>𝑚𝑖𝑛</m:t>
                        </m:r>
                      </m:sub>
                    </m:sSub>
                    <m:r>
                      <a:rPr lang="en-IN" sz="1600">
                        <a:solidFill>
                          <a:schemeClr val="accent2">
                            <a:lumMod val="60000"/>
                            <a:lumOff val="40000"/>
                          </a:schemeClr>
                        </a:solidFill>
                        <a:latin typeface="Cambria Math" panose="02040503050406030204" pitchFamily="18" charset="0"/>
                      </a:rPr>
                      <m:t>(</m:t>
                    </m:r>
                    <m:r>
                      <a:rPr lang="en-IN" sz="1600">
                        <a:solidFill>
                          <a:schemeClr val="accent2">
                            <a:lumMod val="60000"/>
                            <a:lumOff val="40000"/>
                          </a:schemeClr>
                        </a:solidFill>
                        <a:latin typeface="Cambria Math" panose="02040503050406030204" pitchFamily="18" charset="0"/>
                      </a:rPr>
                      <m:t>𝑔</m:t>
                    </m:r>
                    <m:r>
                      <a:rPr lang="en-IN" sz="1600">
                        <a:solidFill>
                          <a:schemeClr val="accent2">
                            <a:lumMod val="60000"/>
                            <a:lumOff val="40000"/>
                          </a:schemeClr>
                        </a:solidFill>
                        <a:latin typeface="Cambria Math" panose="02040503050406030204" pitchFamily="18" charset="0"/>
                      </a:rPr>
                      <m:t>)</m:t>
                    </m:r>
                  </m:oMath>
                </a14:m>
                <a:endParaRPr lang="en-IN" sz="1600" dirty="0">
                  <a:solidFill>
                    <a:schemeClr val="accent2">
                      <a:lumMod val="60000"/>
                      <a:lumOff val="40000"/>
                    </a:schemeClr>
                  </a:solidFill>
                  <a:latin typeface="Imprint MT Shadow" panose="04020605060303030202" pitchFamily="82" charset="0"/>
                </a:endParaRPr>
              </a:p>
              <a:p>
                <a:r>
                  <a:rPr lang="en-IN" sz="1600" dirty="0"/>
                  <a:t>7 different imputation techniques are used: </a:t>
                </a:r>
                <a:r>
                  <a:rPr lang="en-IN" sz="1600" dirty="0">
                    <a:solidFill>
                      <a:schemeClr val="accent2">
                        <a:lumMod val="60000"/>
                        <a:lumOff val="40000"/>
                      </a:schemeClr>
                    </a:solidFill>
                    <a:latin typeface="Imprint MT Shadow" panose="04020605060303030202" pitchFamily="82" charset="0"/>
                  </a:rPr>
                  <a:t>MICE, </a:t>
                </a:r>
                <a:r>
                  <a:rPr lang="en-IN" sz="1600" dirty="0" err="1">
                    <a:solidFill>
                      <a:schemeClr val="accent2">
                        <a:lumMod val="60000"/>
                        <a:lumOff val="40000"/>
                      </a:schemeClr>
                    </a:solidFill>
                    <a:latin typeface="Imprint MT Shadow" panose="04020605060303030202" pitchFamily="82" charset="0"/>
                  </a:rPr>
                  <a:t>missForest</a:t>
                </a:r>
                <a:r>
                  <a:rPr lang="en-IN" sz="1600" dirty="0">
                    <a:solidFill>
                      <a:schemeClr val="accent2">
                        <a:lumMod val="60000"/>
                        <a:lumOff val="40000"/>
                      </a:schemeClr>
                    </a:solidFill>
                    <a:latin typeface="Imprint MT Shadow" panose="04020605060303030202" pitchFamily="82" charset="0"/>
                  </a:rPr>
                  <a:t>, KNN, </a:t>
                </a:r>
                <a:r>
                  <a:rPr lang="en-IN" sz="1600" dirty="0" err="1">
                    <a:solidFill>
                      <a:schemeClr val="accent2">
                        <a:lumMod val="60000"/>
                        <a:lumOff val="40000"/>
                      </a:schemeClr>
                    </a:solidFill>
                    <a:latin typeface="Imprint MT Shadow" panose="04020605060303030202" pitchFamily="82" charset="0"/>
                  </a:rPr>
                  <a:t>SoftImpute</a:t>
                </a:r>
                <a:r>
                  <a:rPr lang="en-IN" sz="1600" dirty="0">
                    <a:solidFill>
                      <a:schemeClr val="accent2">
                        <a:lumMod val="60000"/>
                        <a:lumOff val="40000"/>
                      </a:schemeClr>
                    </a:solidFill>
                    <a:latin typeface="Imprint MT Shadow" panose="04020605060303030202" pitchFamily="82" charset="0"/>
                  </a:rPr>
                  <a:t>, </a:t>
                </a:r>
                <a:r>
                  <a:rPr lang="en-IN" sz="1600" dirty="0" err="1">
                    <a:solidFill>
                      <a:schemeClr val="accent2">
                        <a:lumMod val="60000"/>
                        <a:lumOff val="40000"/>
                      </a:schemeClr>
                    </a:solidFill>
                    <a:latin typeface="Imprint MT Shadow" panose="04020605060303030202" pitchFamily="82" charset="0"/>
                  </a:rPr>
                  <a:t>OptSpace</a:t>
                </a:r>
                <a:r>
                  <a:rPr lang="en-IN" sz="1600" dirty="0">
                    <a:solidFill>
                      <a:schemeClr val="accent2">
                        <a:lumMod val="60000"/>
                        <a:lumOff val="40000"/>
                      </a:schemeClr>
                    </a:solidFill>
                    <a:latin typeface="Imprint MT Shadow" panose="04020605060303030202" pitchFamily="82" charset="0"/>
                  </a:rPr>
                  <a:t>, Gain &amp; </a:t>
                </a:r>
                <a:r>
                  <a:rPr lang="en-IN" sz="1600" dirty="0" err="1">
                    <a:solidFill>
                      <a:schemeClr val="accent2">
                        <a:lumMod val="60000"/>
                        <a:lumOff val="40000"/>
                      </a:schemeClr>
                    </a:solidFill>
                    <a:latin typeface="Imprint MT Shadow" panose="04020605060303030202" pitchFamily="82" charset="0"/>
                  </a:rPr>
                  <a:t>misGAN</a:t>
                </a:r>
                <a:r>
                  <a:rPr lang="en-IN" sz="1600" dirty="0"/>
                  <a:t>.</a:t>
                </a:r>
              </a:p>
              <a:p>
                <a:r>
                  <a:rPr lang="en-IN" sz="1600" dirty="0"/>
                  <a:t>Data from the original dataset is removed following the 3 different missing mechanisms. Only a specific set of columns viz. </a:t>
                </a:r>
                <a:r>
                  <a:rPr lang="en-IN" sz="1600" dirty="0">
                    <a:solidFill>
                      <a:schemeClr val="accent2">
                        <a:lumMod val="60000"/>
                        <a:lumOff val="40000"/>
                      </a:schemeClr>
                    </a:solidFill>
                    <a:latin typeface="Imprint MT Shadow" panose="04020605060303030202" pitchFamily="82" charset="0"/>
                  </a:rPr>
                  <a:t>sex, age, race, </a:t>
                </a:r>
                <a:r>
                  <a:rPr lang="en-IN" sz="1600" dirty="0" err="1">
                    <a:solidFill>
                      <a:schemeClr val="accent2">
                        <a:lumMod val="60000"/>
                        <a:lumOff val="40000"/>
                      </a:schemeClr>
                    </a:solidFill>
                    <a:latin typeface="Imprint MT Shadow" panose="04020605060303030202" pitchFamily="82" charset="0"/>
                  </a:rPr>
                  <a:t>priors_count</a:t>
                </a:r>
                <a:r>
                  <a:rPr lang="en-IN" sz="1600" dirty="0">
                    <a:solidFill>
                      <a:schemeClr val="accent2">
                        <a:lumMod val="60000"/>
                        <a:lumOff val="40000"/>
                      </a:schemeClr>
                    </a:solidFill>
                    <a:latin typeface="Imprint MT Shadow" panose="04020605060303030202" pitchFamily="82" charset="0"/>
                  </a:rPr>
                  <a:t> &amp; </a:t>
                </a:r>
                <a:r>
                  <a:rPr lang="en-IN" sz="1600" dirty="0" err="1">
                    <a:solidFill>
                      <a:schemeClr val="accent2">
                        <a:lumMod val="60000"/>
                        <a:lumOff val="40000"/>
                      </a:schemeClr>
                    </a:solidFill>
                    <a:latin typeface="Imprint MT Shadow" panose="04020605060303030202" pitchFamily="82" charset="0"/>
                  </a:rPr>
                  <a:t>c_charge_degree</a:t>
                </a:r>
                <a:r>
                  <a:rPr lang="en-IN" sz="1600" dirty="0"/>
                  <a:t> have nulls.</a:t>
                </a:r>
              </a:p>
              <a:p>
                <a:r>
                  <a:rPr lang="en-IN" sz="1600" dirty="0"/>
                  <a:t>Different imputation techniques combined with different missingness mechanisms are used to impute the missing values. These imputed values are then compared with actual values using MSIE and IAPD for different sensitive groups </a:t>
                </a:r>
                <a:r>
                  <a:rPr lang="en-IN" sz="1600" dirty="0">
                    <a:solidFill>
                      <a:schemeClr val="accent2">
                        <a:lumMod val="60000"/>
                        <a:lumOff val="40000"/>
                      </a:schemeClr>
                    </a:solidFill>
                    <a:latin typeface="Imprint MT Shadow" panose="04020605060303030202" pitchFamily="82" charset="0"/>
                  </a:rPr>
                  <a:t>A = {‘race’, ‘gender’}</a:t>
                </a:r>
                <a:r>
                  <a:rPr lang="en-IN" sz="1600" dirty="0"/>
                  <a:t>. This experiment is repeated 100 times and the average metrics values and their confidence intervals are noted.</a:t>
                </a:r>
              </a:p>
            </p:txBody>
          </p:sp>
        </mc:Choice>
        <mc:Fallback xmlns="">
          <p:sp>
            <p:nvSpPr>
              <p:cNvPr id="3" name="Content Placeholder 2">
                <a:extLst>
                  <a:ext uri="{FF2B5EF4-FFF2-40B4-BE49-F238E27FC236}">
                    <a16:creationId xmlns:a16="http://schemas.microsoft.com/office/drawing/2014/main" id="{2B69BD99-4CF1-4D89-B04A-62CC42B9AA26}"/>
                  </a:ext>
                </a:extLst>
              </p:cNvPr>
              <p:cNvSpPr>
                <a:spLocks noGrp="1" noRot="1" noChangeAspect="1" noMove="1" noResize="1" noEditPoints="1" noAdjustHandles="1" noChangeArrowheads="1" noChangeShapeType="1" noTextEdit="1"/>
              </p:cNvSpPr>
              <p:nvPr>
                <p:ph idx="1"/>
              </p:nvPr>
            </p:nvSpPr>
            <p:spPr>
              <a:xfrm>
                <a:off x="552326" y="1383322"/>
                <a:ext cx="11428658" cy="5142523"/>
              </a:xfrm>
              <a:blipFill>
                <a:blip r:embed="rId2"/>
                <a:stretch>
                  <a:fillRect l="-53" t="-474"/>
                </a:stretch>
              </a:blipFill>
            </p:spPr>
            <p:txBody>
              <a:bodyPr/>
              <a:lstStyle/>
              <a:p>
                <a:r>
                  <a:rPr lang="en-IN">
                    <a:noFill/>
                  </a:rPr>
                  <a:t> </a:t>
                </a:r>
              </a:p>
            </p:txBody>
          </p:sp>
        </mc:Fallback>
      </mc:AlternateContent>
    </p:spTree>
    <p:extLst>
      <p:ext uri="{BB962C8B-B14F-4D97-AF65-F5344CB8AC3E}">
        <p14:creationId xmlns:p14="http://schemas.microsoft.com/office/powerpoint/2010/main" val="121124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86AC-48EC-4374-BF00-3FD5DE3F5B17}"/>
              </a:ext>
            </a:extLst>
          </p:cNvPr>
          <p:cNvSpPr>
            <a:spLocks noGrp="1"/>
          </p:cNvSpPr>
          <p:nvPr>
            <p:ph type="title"/>
          </p:nvPr>
        </p:nvSpPr>
        <p:spPr>
          <a:xfrm>
            <a:off x="646111" y="274632"/>
            <a:ext cx="9404723" cy="688328"/>
          </a:xfrm>
        </p:spPr>
        <p:txBody>
          <a:bodyPr/>
          <a:lstStyle/>
          <a:p>
            <a:r>
              <a:rPr lang="en-IN" sz="4000" dirty="0">
                <a:solidFill>
                  <a:srgbClr val="FFC000"/>
                </a:solidFill>
              </a:rPr>
              <a:t>Preliminary Results</a:t>
            </a:r>
          </a:p>
        </p:txBody>
      </p:sp>
      <p:graphicFrame>
        <p:nvGraphicFramePr>
          <p:cNvPr id="12" name="Table 11">
            <a:extLst>
              <a:ext uri="{FF2B5EF4-FFF2-40B4-BE49-F238E27FC236}">
                <a16:creationId xmlns:a16="http://schemas.microsoft.com/office/drawing/2014/main" id="{849209C4-AAFF-4A4A-8C8B-0223221C9893}"/>
              </a:ext>
            </a:extLst>
          </p:cNvPr>
          <p:cNvGraphicFramePr>
            <a:graphicFrameLocks noGrp="1"/>
          </p:cNvGraphicFramePr>
          <p:nvPr>
            <p:extLst>
              <p:ext uri="{D42A27DB-BD31-4B8C-83A1-F6EECF244321}">
                <p14:modId xmlns:p14="http://schemas.microsoft.com/office/powerpoint/2010/main" val="939536476"/>
              </p:ext>
            </p:extLst>
          </p:nvPr>
        </p:nvGraphicFramePr>
        <p:xfrm>
          <a:off x="646109" y="1312986"/>
          <a:ext cx="9404726" cy="3550350"/>
        </p:xfrm>
        <a:graphic>
          <a:graphicData uri="http://schemas.openxmlformats.org/drawingml/2006/table">
            <a:tbl>
              <a:tblPr/>
              <a:tblGrid>
                <a:gridCol w="573091">
                  <a:extLst>
                    <a:ext uri="{9D8B030D-6E8A-4147-A177-3AD203B41FA5}">
                      <a16:colId xmlns:a16="http://schemas.microsoft.com/office/drawing/2014/main" val="1723363706"/>
                    </a:ext>
                  </a:extLst>
                </a:gridCol>
                <a:gridCol w="273538">
                  <a:extLst>
                    <a:ext uri="{9D8B030D-6E8A-4147-A177-3AD203B41FA5}">
                      <a16:colId xmlns:a16="http://schemas.microsoft.com/office/drawing/2014/main" val="930310078"/>
                    </a:ext>
                  </a:extLst>
                </a:gridCol>
                <a:gridCol w="328247">
                  <a:extLst>
                    <a:ext uri="{9D8B030D-6E8A-4147-A177-3AD203B41FA5}">
                      <a16:colId xmlns:a16="http://schemas.microsoft.com/office/drawing/2014/main" val="51227265"/>
                    </a:ext>
                  </a:extLst>
                </a:gridCol>
                <a:gridCol w="304800">
                  <a:extLst>
                    <a:ext uri="{9D8B030D-6E8A-4147-A177-3AD203B41FA5}">
                      <a16:colId xmlns:a16="http://schemas.microsoft.com/office/drawing/2014/main" val="4107700674"/>
                    </a:ext>
                  </a:extLst>
                </a:gridCol>
                <a:gridCol w="343877">
                  <a:extLst>
                    <a:ext uri="{9D8B030D-6E8A-4147-A177-3AD203B41FA5}">
                      <a16:colId xmlns:a16="http://schemas.microsoft.com/office/drawing/2014/main" val="1600867464"/>
                    </a:ext>
                  </a:extLst>
                </a:gridCol>
                <a:gridCol w="154266">
                  <a:extLst>
                    <a:ext uri="{9D8B030D-6E8A-4147-A177-3AD203B41FA5}">
                      <a16:colId xmlns:a16="http://schemas.microsoft.com/office/drawing/2014/main" val="2051407374"/>
                    </a:ext>
                  </a:extLst>
                </a:gridCol>
                <a:gridCol w="197426">
                  <a:extLst>
                    <a:ext uri="{9D8B030D-6E8A-4147-A177-3AD203B41FA5}">
                      <a16:colId xmlns:a16="http://schemas.microsoft.com/office/drawing/2014/main" val="3648925948"/>
                    </a:ext>
                  </a:extLst>
                </a:gridCol>
                <a:gridCol w="195384">
                  <a:extLst>
                    <a:ext uri="{9D8B030D-6E8A-4147-A177-3AD203B41FA5}">
                      <a16:colId xmlns:a16="http://schemas.microsoft.com/office/drawing/2014/main" val="3121914981"/>
                    </a:ext>
                  </a:extLst>
                </a:gridCol>
                <a:gridCol w="575917">
                  <a:extLst>
                    <a:ext uri="{9D8B030D-6E8A-4147-A177-3AD203B41FA5}">
                      <a16:colId xmlns:a16="http://schemas.microsoft.com/office/drawing/2014/main" val="4291835091"/>
                    </a:ext>
                  </a:extLst>
                </a:gridCol>
                <a:gridCol w="322909">
                  <a:extLst>
                    <a:ext uri="{9D8B030D-6E8A-4147-A177-3AD203B41FA5}">
                      <a16:colId xmlns:a16="http://schemas.microsoft.com/office/drawing/2014/main" val="2954771542"/>
                    </a:ext>
                  </a:extLst>
                </a:gridCol>
                <a:gridCol w="322909">
                  <a:extLst>
                    <a:ext uri="{9D8B030D-6E8A-4147-A177-3AD203B41FA5}">
                      <a16:colId xmlns:a16="http://schemas.microsoft.com/office/drawing/2014/main" val="1735326990"/>
                    </a:ext>
                  </a:extLst>
                </a:gridCol>
                <a:gridCol w="322909">
                  <a:extLst>
                    <a:ext uri="{9D8B030D-6E8A-4147-A177-3AD203B41FA5}">
                      <a16:colId xmlns:a16="http://schemas.microsoft.com/office/drawing/2014/main" val="230038484"/>
                    </a:ext>
                  </a:extLst>
                </a:gridCol>
                <a:gridCol w="322909">
                  <a:extLst>
                    <a:ext uri="{9D8B030D-6E8A-4147-A177-3AD203B41FA5}">
                      <a16:colId xmlns:a16="http://schemas.microsoft.com/office/drawing/2014/main" val="1252999423"/>
                    </a:ext>
                  </a:extLst>
                </a:gridCol>
                <a:gridCol w="322909">
                  <a:extLst>
                    <a:ext uri="{9D8B030D-6E8A-4147-A177-3AD203B41FA5}">
                      <a16:colId xmlns:a16="http://schemas.microsoft.com/office/drawing/2014/main" val="556785361"/>
                    </a:ext>
                  </a:extLst>
                </a:gridCol>
                <a:gridCol w="322909">
                  <a:extLst>
                    <a:ext uri="{9D8B030D-6E8A-4147-A177-3AD203B41FA5}">
                      <a16:colId xmlns:a16="http://schemas.microsoft.com/office/drawing/2014/main" val="3641070681"/>
                    </a:ext>
                  </a:extLst>
                </a:gridCol>
                <a:gridCol w="322909">
                  <a:extLst>
                    <a:ext uri="{9D8B030D-6E8A-4147-A177-3AD203B41FA5}">
                      <a16:colId xmlns:a16="http://schemas.microsoft.com/office/drawing/2014/main" val="1305685635"/>
                    </a:ext>
                  </a:extLst>
                </a:gridCol>
                <a:gridCol w="322909">
                  <a:extLst>
                    <a:ext uri="{9D8B030D-6E8A-4147-A177-3AD203B41FA5}">
                      <a16:colId xmlns:a16="http://schemas.microsoft.com/office/drawing/2014/main" val="2320049403"/>
                    </a:ext>
                  </a:extLst>
                </a:gridCol>
                <a:gridCol w="322909">
                  <a:extLst>
                    <a:ext uri="{9D8B030D-6E8A-4147-A177-3AD203B41FA5}">
                      <a16:colId xmlns:a16="http://schemas.microsoft.com/office/drawing/2014/main" val="861410430"/>
                    </a:ext>
                  </a:extLst>
                </a:gridCol>
                <a:gridCol w="322909">
                  <a:extLst>
                    <a:ext uri="{9D8B030D-6E8A-4147-A177-3AD203B41FA5}">
                      <a16:colId xmlns:a16="http://schemas.microsoft.com/office/drawing/2014/main" val="4133758569"/>
                    </a:ext>
                  </a:extLst>
                </a:gridCol>
                <a:gridCol w="322909">
                  <a:extLst>
                    <a:ext uri="{9D8B030D-6E8A-4147-A177-3AD203B41FA5}">
                      <a16:colId xmlns:a16="http://schemas.microsoft.com/office/drawing/2014/main" val="3290405893"/>
                    </a:ext>
                  </a:extLst>
                </a:gridCol>
                <a:gridCol w="322909">
                  <a:extLst>
                    <a:ext uri="{9D8B030D-6E8A-4147-A177-3AD203B41FA5}">
                      <a16:colId xmlns:a16="http://schemas.microsoft.com/office/drawing/2014/main" val="610025374"/>
                    </a:ext>
                  </a:extLst>
                </a:gridCol>
                <a:gridCol w="322909">
                  <a:extLst>
                    <a:ext uri="{9D8B030D-6E8A-4147-A177-3AD203B41FA5}">
                      <a16:colId xmlns:a16="http://schemas.microsoft.com/office/drawing/2014/main" val="3979327388"/>
                    </a:ext>
                  </a:extLst>
                </a:gridCol>
                <a:gridCol w="322909">
                  <a:extLst>
                    <a:ext uri="{9D8B030D-6E8A-4147-A177-3AD203B41FA5}">
                      <a16:colId xmlns:a16="http://schemas.microsoft.com/office/drawing/2014/main" val="3292683442"/>
                    </a:ext>
                  </a:extLst>
                </a:gridCol>
                <a:gridCol w="322909">
                  <a:extLst>
                    <a:ext uri="{9D8B030D-6E8A-4147-A177-3AD203B41FA5}">
                      <a16:colId xmlns:a16="http://schemas.microsoft.com/office/drawing/2014/main" val="81002987"/>
                    </a:ext>
                  </a:extLst>
                </a:gridCol>
                <a:gridCol w="322909">
                  <a:extLst>
                    <a:ext uri="{9D8B030D-6E8A-4147-A177-3AD203B41FA5}">
                      <a16:colId xmlns:a16="http://schemas.microsoft.com/office/drawing/2014/main" val="3518575502"/>
                    </a:ext>
                  </a:extLst>
                </a:gridCol>
                <a:gridCol w="322909">
                  <a:extLst>
                    <a:ext uri="{9D8B030D-6E8A-4147-A177-3AD203B41FA5}">
                      <a16:colId xmlns:a16="http://schemas.microsoft.com/office/drawing/2014/main" val="328363524"/>
                    </a:ext>
                  </a:extLst>
                </a:gridCol>
                <a:gridCol w="322909">
                  <a:extLst>
                    <a:ext uri="{9D8B030D-6E8A-4147-A177-3AD203B41FA5}">
                      <a16:colId xmlns:a16="http://schemas.microsoft.com/office/drawing/2014/main" val="3500380378"/>
                    </a:ext>
                  </a:extLst>
                </a:gridCol>
                <a:gridCol w="322909">
                  <a:extLst>
                    <a:ext uri="{9D8B030D-6E8A-4147-A177-3AD203B41FA5}">
                      <a16:colId xmlns:a16="http://schemas.microsoft.com/office/drawing/2014/main" val="1311132656"/>
                    </a:ext>
                  </a:extLst>
                </a:gridCol>
                <a:gridCol w="322909">
                  <a:extLst>
                    <a:ext uri="{9D8B030D-6E8A-4147-A177-3AD203B41FA5}">
                      <a16:colId xmlns:a16="http://schemas.microsoft.com/office/drawing/2014/main" val="2867879544"/>
                    </a:ext>
                  </a:extLst>
                </a:gridCol>
              </a:tblGrid>
              <a:tr h="152386">
                <a:tc>
                  <a:txBody>
                    <a:bodyPr/>
                    <a:lstStyle/>
                    <a:p>
                      <a:pPr algn="ctr" fontAlgn="ctr"/>
                      <a:r>
                        <a:rPr lang="en-IN" sz="900" b="1"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gridSpan="7">
                  <a:txBody>
                    <a:bodyPr/>
                    <a:lstStyle/>
                    <a:p>
                      <a:pPr algn="ctr" fontAlgn="ctr"/>
                      <a:r>
                        <a:rPr lang="en-IN" sz="900" b="1" i="0" u="none" strike="noStrike">
                          <a:ln cmpd="dbl">
                            <a:noFill/>
                            <a:prstDash val="dash"/>
                          </a:ln>
                          <a:solidFill>
                            <a:schemeClr val="bg1">
                              <a:lumMod val="95000"/>
                              <a:lumOff val="5000"/>
                            </a:schemeClr>
                          </a:solidFill>
                          <a:effectLst/>
                          <a:latin typeface="Calibri" panose="020F0502020204030204" pitchFamily="34" charset="0"/>
                        </a:rPr>
                        <a:t>MSIE(race) = (MSIE(black) + MSIE(white))/2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7">
                  <a:txBody>
                    <a:bodyPr/>
                    <a:lstStyle/>
                    <a:p>
                      <a:pPr algn="ctr" fontAlgn="ctr"/>
                      <a:r>
                        <a:rPr lang="de-DE" sz="900" b="1" i="0" u="none" strike="noStrike">
                          <a:ln cmpd="dbl">
                            <a:noFill/>
                            <a:prstDash val="dash"/>
                          </a:ln>
                          <a:solidFill>
                            <a:schemeClr val="bg1">
                              <a:lumMod val="95000"/>
                              <a:lumOff val="5000"/>
                            </a:schemeClr>
                          </a:solidFill>
                          <a:effectLst/>
                          <a:latin typeface="Calibri" panose="020F0502020204030204" pitchFamily="34" charset="0"/>
                        </a:rPr>
                        <a:t>MSIE(gender) = (MSIE(male) + MSIE(female))/2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7">
                  <a:txBody>
                    <a:bodyPr/>
                    <a:lstStyle/>
                    <a:p>
                      <a:pPr algn="ctr" fontAlgn="ctr"/>
                      <a:r>
                        <a:rPr lang="en-IN" sz="900" b="1" i="0" u="none" strike="noStrike">
                          <a:ln cmpd="dbl">
                            <a:noFill/>
                            <a:prstDash val="dash"/>
                          </a:ln>
                          <a:solidFill>
                            <a:schemeClr val="bg1">
                              <a:lumMod val="95000"/>
                              <a:lumOff val="5000"/>
                            </a:schemeClr>
                          </a:solidFill>
                          <a:effectLst/>
                          <a:latin typeface="Calibri" panose="020F0502020204030204" pitchFamily="34" charset="0"/>
                        </a:rPr>
                        <a:t>IAPD(race)</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7">
                  <a:txBody>
                    <a:bodyPr/>
                    <a:lstStyle/>
                    <a:p>
                      <a:pPr algn="ctr" fontAlgn="ctr"/>
                      <a:r>
                        <a:rPr lang="en-IN" sz="900" b="1" i="0" u="none" strike="noStrike">
                          <a:ln cmpd="dbl">
                            <a:noFill/>
                            <a:prstDash val="dash"/>
                          </a:ln>
                          <a:solidFill>
                            <a:schemeClr val="bg1">
                              <a:lumMod val="95000"/>
                              <a:lumOff val="5000"/>
                            </a:schemeClr>
                          </a:solidFill>
                          <a:effectLst/>
                          <a:latin typeface="Calibri" panose="020F0502020204030204" pitchFamily="34" charset="0"/>
                        </a:rPr>
                        <a:t>IAPD(gender)</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37421650"/>
                  </a:ext>
                </a:extLst>
              </a:tr>
              <a:tr h="257583">
                <a:tc>
                  <a:txBody>
                    <a:bodyPr/>
                    <a:lstStyle/>
                    <a:p>
                      <a:pPr algn="ctr" fontAlgn="ctr"/>
                      <a:r>
                        <a:rPr lang="en-IN" sz="900" b="1" i="0" u="none" strike="noStrike" dirty="0">
                          <a:ln cmpd="dbl">
                            <a:noFill/>
                            <a:prstDash val="dash"/>
                          </a:ln>
                          <a:solidFill>
                            <a:schemeClr val="bg1">
                              <a:lumMod val="95000"/>
                              <a:lumOff val="5000"/>
                            </a:schemeClr>
                          </a:solidFill>
                          <a:effectLst/>
                          <a:latin typeface="Calibri" panose="020F0502020204030204" pitchFamily="34" charset="0"/>
                        </a:rPr>
                        <a:t>Method</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dirty="0">
                          <a:ln cmpd="dbl">
                            <a:noFill/>
                            <a:prstDash val="dash"/>
                          </a:ln>
                          <a:solidFill>
                            <a:schemeClr val="bg1">
                              <a:lumMod val="95000"/>
                              <a:lumOff val="5000"/>
                            </a:schemeClr>
                          </a:solidFill>
                          <a:effectLst/>
                          <a:latin typeface="Calibri" panose="020F0502020204030204" pitchFamily="34" charset="0"/>
                        </a:rPr>
                        <a:t>I2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dirty="0">
                          <a:ln cmpd="dbl">
                            <a:noFill/>
                            <a:prstDash val="dash"/>
                          </a:ln>
                          <a:solidFill>
                            <a:schemeClr val="bg1">
                              <a:lumMod val="95000"/>
                              <a:lumOff val="5000"/>
                            </a:schemeClr>
                          </a:solidFill>
                          <a:effectLst/>
                          <a:latin typeface="Calibri" panose="020F0502020204030204" pitchFamily="34" charset="0"/>
                        </a:rPr>
                        <a:t>I5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dirty="0">
                          <a:ln cmpd="dbl">
                            <a:noFill/>
                            <a:prstDash val="dash"/>
                          </a:ln>
                          <a:solidFill>
                            <a:schemeClr val="bg1">
                              <a:lumMod val="95000"/>
                              <a:lumOff val="5000"/>
                            </a:schemeClr>
                          </a:solidFill>
                          <a:effectLst/>
                          <a:latin typeface="Calibri" panose="020F0502020204030204" pitchFamily="34" charset="0"/>
                        </a:rPr>
                        <a:t>I1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dirty="0">
                          <a:ln cmpd="dbl">
                            <a:noFill/>
                            <a:prstDash val="dash"/>
                          </a:ln>
                          <a:solidFill>
                            <a:schemeClr val="bg1">
                              <a:lumMod val="95000"/>
                              <a:lumOff val="5000"/>
                            </a:schemeClr>
                          </a:solidFill>
                          <a:effectLst/>
                          <a:latin typeface="Calibri" panose="020F0502020204030204" pitchFamily="34" charset="0"/>
                        </a:rPr>
                        <a:t>I2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dirty="0">
                          <a:ln cmpd="dbl">
                            <a:noFill/>
                            <a:prstDash val="dash"/>
                          </a:ln>
                          <a:solidFill>
                            <a:schemeClr val="bg1">
                              <a:lumMod val="95000"/>
                              <a:lumOff val="5000"/>
                            </a:schemeClr>
                          </a:solidFill>
                          <a:effectLst/>
                          <a:latin typeface="Calibri" panose="020F0502020204030204" pitchFamily="34" charset="0"/>
                        </a:rPr>
                        <a:t>I5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I7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1726516786"/>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MCAR(1a)</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0.82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0.85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2.73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0.61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0.67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1.52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-0.17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-0.19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-0.21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1.65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-0.003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0.009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0.006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1049718772"/>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MCAR(1b)</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1.06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1.075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0.95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1.54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0.87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0.86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0.78</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1.15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-0.28</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-0.31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-0.25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-0.097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-0.019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0.027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-0.001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843530927"/>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MCAR(1c)</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1.125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1.42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1.17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1.36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0.97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1.18</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0.96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1.09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-0.25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-0.38</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-0.33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0.013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0.021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0.006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2469601799"/>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MAR(2a)</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1.13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1.027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1.31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0.67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0.91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0.85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1.04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-0.21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-0.31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-0.28</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-0.129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0.002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0.024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2383488671"/>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MAR(2b)</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0.8901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0.8997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2.14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0.64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0.7405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0.7477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1.52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-0.17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-0.197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-0.232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-0.124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-0.023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0.007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-0.147</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595918079"/>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MAR(2c)</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0.96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1.04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0.95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1.69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0.82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0.775</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1.271</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-0.3</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-0.32</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-0.26</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-0.09</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-0.014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-0.014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-0.0044</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-0.008</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4087118420"/>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MAR(2d)</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1552076620"/>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MNAR(3a)</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3327000522"/>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MNAR(3b)</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3433271671"/>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MNAR(3c)</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3857021142"/>
                  </a:ext>
                </a:extLst>
              </a:tr>
              <a:tr h="257583">
                <a:tc>
                  <a:txBody>
                    <a:bodyPr/>
                    <a:lstStyle/>
                    <a:p>
                      <a:pPr algn="ctr" fontAlgn="ctr"/>
                      <a:r>
                        <a:rPr lang="en-IN" sz="900" b="1" i="1" u="none" strike="noStrike">
                          <a:ln cmpd="dbl">
                            <a:noFill/>
                            <a:prstDash val="dash"/>
                          </a:ln>
                          <a:solidFill>
                            <a:schemeClr val="bg1">
                              <a:lumMod val="95000"/>
                              <a:lumOff val="5000"/>
                            </a:schemeClr>
                          </a:solidFill>
                          <a:effectLst/>
                          <a:latin typeface="Calibri" panose="020F0502020204030204" pitchFamily="34" charset="0"/>
                        </a:rPr>
                        <a:t>MNAR(3d)</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tc>
                  <a:txBody>
                    <a:bodyPr/>
                    <a:lstStyle/>
                    <a:p>
                      <a:pPr algn="ctr" fontAlgn="ctr"/>
                      <a:r>
                        <a:rPr lang="en-IN" sz="900" b="0" i="0" u="none" strike="noStrike" dirty="0">
                          <a:ln cmpd="dbl">
                            <a:noFill/>
                            <a:prstDash val="dash"/>
                          </a:ln>
                          <a:solidFill>
                            <a:schemeClr val="bg1">
                              <a:lumMod val="95000"/>
                              <a:lumOff val="5000"/>
                            </a:schemeClr>
                          </a:solidFill>
                          <a:effectLst/>
                          <a:latin typeface="Calibri" panose="020F0502020204030204" pitchFamily="34" charset="0"/>
                        </a:rPr>
                        <a:t> </a:t>
                      </a:r>
                    </a:p>
                  </a:txBody>
                  <a:tcPr marL="4800" marR="4800" marT="4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alpha val="34000"/>
                      </a:srgbClr>
                    </a:solidFill>
                  </a:tcPr>
                </a:tc>
                <a:extLst>
                  <a:ext uri="{0D108BD9-81ED-4DB2-BD59-A6C34878D82A}">
                    <a16:rowId xmlns:a16="http://schemas.microsoft.com/office/drawing/2014/main" val="3401199482"/>
                  </a:ext>
                </a:extLst>
              </a:tr>
            </a:tbl>
          </a:graphicData>
        </a:graphic>
      </p:graphicFrame>
      <p:sp>
        <p:nvSpPr>
          <p:cNvPr id="13" name="TextBox 12">
            <a:extLst>
              <a:ext uri="{FF2B5EF4-FFF2-40B4-BE49-F238E27FC236}">
                <a16:creationId xmlns:a16="http://schemas.microsoft.com/office/drawing/2014/main" id="{F44CAF28-BD4F-477E-850A-382183D37084}"/>
              </a:ext>
            </a:extLst>
          </p:cNvPr>
          <p:cNvSpPr txBox="1"/>
          <p:nvPr/>
        </p:nvSpPr>
        <p:spPr>
          <a:xfrm>
            <a:off x="646108" y="5301998"/>
            <a:ext cx="10572125" cy="1323439"/>
          </a:xfrm>
          <a:prstGeom prst="rect">
            <a:avLst/>
          </a:prstGeom>
          <a:noFill/>
        </p:spPr>
        <p:txBody>
          <a:bodyPr wrap="none" rtlCol="0">
            <a:spAutoFit/>
          </a:bodyPr>
          <a:lstStyle/>
          <a:p>
            <a:pPr marL="285750" indent="-285750">
              <a:buFont typeface="Wingdings" panose="05000000000000000000" pitchFamily="2" charset="2"/>
              <a:buChar char="q"/>
            </a:pPr>
            <a:r>
              <a:rPr lang="en-IN" sz="1600" dirty="0"/>
              <a:t>Index represents the missingness mechanism type and column header represents the metric observed.</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IAPD of race is highly negative which means </a:t>
            </a:r>
            <a:r>
              <a:rPr lang="en-IN" sz="1600" dirty="0">
                <a:solidFill>
                  <a:schemeClr val="accent2">
                    <a:lumMod val="60000"/>
                    <a:lumOff val="40000"/>
                  </a:schemeClr>
                </a:solidFill>
                <a:latin typeface="Imprint MT Shadow" panose="04020605060303030202" pitchFamily="82" charset="0"/>
                <a:ea typeface="+mj-ea"/>
                <a:cs typeface="+mj-cs"/>
              </a:rPr>
              <a:t>MSIE(black) &gt;&gt; MSIE(white).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This is a clear evidence of imputation unfairness being present within a sensitive group.</a:t>
            </a:r>
          </a:p>
        </p:txBody>
      </p:sp>
    </p:spTree>
    <p:extLst>
      <p:ext uri="{BB962C8B-B14F-4D97-AF65-F5344CB8AC3E}">
        <p14:creationId xmlns:p14="http://schemas.microsoft.com/office/powerpoint/2010/main" val="2852553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3560</TotalTime>
  <Words>1384</Words>
  <Application>Microsoft Office PowerPoint</Application>
  <PresentationFormat>Widescreen</PresentationFormat>
  <Paragraphs>448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Century Gothic</vt:lpstr>
      <vt:lpstr>Imprint MT Shadow</vt:lpstr>
      <vt:lpstr>Wingdings</vt:lpstr>
      <vt:lpstr>Wingdings 3</vt:lpstr>
      <vt:lpstr>Ion</vt:lpstr>
      <vt:lpstr>Analysing Bias in Learning  due to Unfair Imputation</vt:lpstr>
      <vt:lpstr>Why do this in the first place?</vt:lpstr>
      <vt:lpstr>Literature Review</vt:lpstr>
      <vt:lpstr>How Does the Imputation Fairness Problem Relate to my Last Internship</vt:lpstr>
      <vt:lpstr>Questions Than Can Be Addressed</vt:lpstr>
      <vt:lpstr>Current Progress…</vt:lpstr>
      <vt:lpstr>Experimental Setup : Basic Terminologies</vt:lpstr>
      <vt:lpstr>Experimental Setup : Method</vt:lpstr>
      <vt:lpstr>Preliminary Results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bias in learning  due to imputation fairness</dc:title>
  <dc:creator>VISHAL SUBEDI</dc:creator>
  <cp:lastModifiedBy>Vishal Subedi</cp:lastModifiedBy>
  <cp:revision>161</cp:revision>
  <dcterms:created xsi:type="dcterms:W3CDTF">2022-09-17T17:40:02Z</dcterms:created>
  <dcterms:modified xsi:type="dcterms:W3CDTF">2022-09-24T19:10:38Z</dcterms:modified>
</cp:coreProperties>
</file>