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9" r:id="rId13"/>
    <p:sldId id="285" r:id="rId14"/>
    <p:sldId id="280" r:id="rId15"/>
    <p:sldId id="281" r:id="rId16"/>
    <p:sldId id="282" r:id="rId17"/>
    <p:sldId id="283" r:id="rId18"/>
    <p:sldId id="284" r:id="rId19"/>
    <p:sldId id="286"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93" d="100"/>
          <a:sy n="93" d="100"/>
        </p:scale>
        <p:origin x="2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87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3212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2109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5266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020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4405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5870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0459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7/20/2024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5272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7/20/2024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407408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9395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7/20/2024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8366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143336" y="2325467"/>
            <a:ext cx="9648796" cy="3262432"/>
          </a:xfrm>
          <a:prstGeom prst="rect">
            <a:avLst/>
          </a:prstGeom>
          <a:solidFill>
            <a:srgbClr val="3B3B3B"/>
          </a:solidFill>
        </p:spPr>
        <p:txBody>
          <a:bodyPr wrap="none" rtlCol="0">
            <a:spAutoFit/>
          </a:bodyPr>
          <a:lstStyle/>
          <a:p>
            <a:pPr algn="ctr"/>
            <a:r>
              <a:rPr lang="en-US" sz="6600" dirty="0">
                <a:solidFill>
                  <a:srgbClr val="FF6600"/>
                </a:solidFill>
                <a:latin typeface="Angsana New" pitchFamily="18" charset="-34"/>
                <a:cs typeface="Angsana New" pitchFamily="18" charset="-34"/>
              </a:rPr>
              <a:t>     G2M </a:t>
            </a:r>
            <a:r>
              <a:rPr lang="tr-TR" sz="6600" dirty="0">
                <a:solidFill>
                  <a:srgbClr val="FF6600"/>
                </a:solidFill>
                <a:latin typeface="Angsana New" pitchFamily="18" charset="-34"/>
                <a:cs typeface="Angsana New" pitchFamily="18" charset="-34"/>
              </a:rPr>
              <a:t>I</a:t>
            </a:r>
            <a:r>
              <a:rPr lang="en-US" sz="6600" dirty="0" err="1">
                <a:solidFill>
                  <a:srgbClr val="FF6600"/>
                </a:solidFill>
                <a:latin typeface="Angsana New" pitchFamily="18" charset="-34"/>
                <a:cs typeface="Angsana New" pitchFamily="18" charset="-34"/>
              </a:rPr>
              <a:t>nsights</a:t>
            </a:r>
            <a:r>
              <a:rPr lang="en-US" sz="6600" dirty="0">
                <a:solidFill>
                  <a:srgbClr val="FF6600"/>
                </a:solidFill>
                <a:latin typeface="Angsana New" pitchFamily="18" charset="-34"/>
                <a:cs typeface="Angsana New" pitchFamily="18" charset="-34"/>
              </a:rPr>
              <a:t> for Cab Investment </a:t>
            </a:r>
            <a:r>
              <a:rPr lang="tr-TR" sz="6600" dirty="0">
                <a:solidFill>
                  <a:srgbClr val="FF6600"/>
                </a:solidFill>
                <a:latin typeface="Angsana New" pitchFamily="18" charset="-34"/>
                <a:cs typeface="Angsana New" pitchFamily="18" charset="-34"/>
              </a:rPr>
              <a:t>F</a:t>
            </a:r>
            <a:r>
              <a:rPr lang="en-US" sz="6600" dirty="0" err="1">
                <a:solidFill>
                  <a:srgbClr val="FF6600"/>
                </a:solidFill>
                <a:latin typeface="Angsana New" pitchFamily="18" charset="-34"/>
                <a:cs typeface="Angsana New" pitchFamily="18" charset="-34"/>
              </a:rPr>
              <a:t>irm</a:t>
            </a:r>
            <a:endParaRPr lang="tr-TR" sz="6600" dirty="0">
              <a:solidFill>
                <a:srgbClr val="FF6600"/>
              </a:solidFill>
              <a:latin typeface="Angsana New" pitchFamily="18" charset="-34"/>
              <a:cs typeface="Angsana New" pitchFamily="18" charset="-34"/>
            </a:endParaRPr>
          </a:p>
          <a:p>
            <a:endParaRPr lang="en-US" sz="2800" b="1" dirty="0"/>
          </a:p>
          <a:p>
            <a:r>
              <a:rPr lang="en-US" sz="2800" b="1" dirty="0"/>
              <a:t>                                       RAKSHIT GROVER</a:t>
            </a:r>
          </a:p>
          <a:p>
            <a:endParaRPr lang="en-US" sz="2800" b="1" dirty="0"/>
          </a:p>
          <a:p>
            <a:endParaRPr lang="en-US" sz="2800" b="1" dirty="0"/>
          </a:p>
          <a:p>
            <a:r>
              <a:rPr lang="en-US" sz="2800" b="1" dirty="0"/>
              <a:t>                                          19</a:t>
            </a:r>
            <a:r>
              <a:rPr lang="en-US" sz="2800" b="1" baseline="30000" dirty="0"/>
              <a:t>th</a:t>
            </a:r>
            <a:r>
              <a:rPr lang="en-US" sz="2800" b="1" dirty="0"/>
              <a:t> July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EC4F34E-110E-5A21-2A8F-71AB579FA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1"/>
            <a:ext cx="9929813" cy="39188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1A8D7D5-D345-5318-C7B2-94FB4382DD87}"/>
              </a:ext>
            </a:extLst>
          </p:cNvPr>
          <p:cNvSpPr txBox="1"/>
          <p:nvPr/>
        </p:nvSpPr>
        <p:spPr>
          <a:xfrm>
            <a:off x="1395663" y="3995678"/>
            <a:ext cx="7438952" cy="2862322"/>
          </a:xfrm>
          <a:prstGeom prst="rect">
            <a:avLst/>
          </a:prstGeom>
          <a:noFill/>
        </p:spPr>
        <p:txBody>
          <a:bodyPr wrap="square" rtlCol="0">
            <a:spAutoFit/>
          </a:bodyPr>
          <a:lstStyle/>
          <a:p>
            <a:r>
              <a:rPr lang="en-IN" dirty="0"/>
              <a:t>Here we can see the profit made by both cab companies over the years and the profit made by both in different months.</a:t>
            </a:r>
          </a:p>
          <a:p>
            <a:r>
              <a:rPr lang="en-IN" dirty="0"/>
              <a:t>We can observe that-</a:t>
            </a:r>
          </a:p>
          <a:p>
            <a:r>
              <a:rPr lang="en-IN" dirty="0"/>
              <a:t>Yellow cab is making more profit as compared to pink cab.</a:t>
            </a:r>
          </a:p>
          <a:p>
            <a:r>
              <a:rPr lang="en-IN" dirty="0"/>
              <a:t>Since 2017 the profit made yellow cab is decreasing</a:t>
            </a:r>
          </a:p>
          <a:p>
            <a:r>
              <a:rPr lang="en-IN" dirty="0"/>
              <a:t>Since 2018 the profit made by pink cab is increasing</a:t>
            </a:r>
          </a:p>
          <a:p>
            <a:r>
              <a:rPr lang="en-IN" dirty="0"/>
              <a:t>Yellow cab makes the most profit in May and Pink cab makes more profit in December</a:t>
            </a:r>
          </a:p>
          <a:p>
            <a:endParaRPr lang="en-IN" dirty="0"/>
          </a:p>
          <a:p>
            <a:endParaRPr lang="en-IN" dirty="0"/>
          </a:p>
        </p:txBody>
      </p:sp>
    </p:spTree>
    <p:extLst>
      <p:ext uri="{BB962C8B-B14F-4D97-AF65-F5344CB8AC3E}">
        <p14:creationId xmlns:p14="http://schemas.microsoft.com/office/powerpoint/2010/main" val="3678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7218425-2612-BF76-803A-67F99E75B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735" y="380191"/>
            <a:ext cx="8010525" cy="4476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F80EAA-522D-C164-DC4F-1330FA169E49}"/>
              </a:ext>
            </a:extLst>
          </p:cNvPr>
          <p:cNvSpPr txBox="1"/>
          <p:nvPr/>
        </p:nvSpPr>
        <p:spPr>
          <a:xfrm>
            <a:off x="2743200" y="4856941"/>
            <a:ext cx="6332048" cy="1477328"/>
          </a:xfrm>
          <a:prstGeom prst="rect">
            <a:avLst/>
          </a:prstGeom>
          <a:noFill/>
        </p:spPr>
        <p:txBody>
          <a:bodyPr wrap="square" rtlCol="0">
            <a:spAutoFit/>
          </a:bodyPr>
          <a:lstStyle/>
          <a:p>
            <a:r>
              <a:rPr lang="en-IN" dirty="0"/>
              <a:t>Here we can see the profit made by both companies per km . We observe the following-</a:t>
            </a:r>
          </a:p>
          <a:p>
            <a:r>
              <a:rPr lang="en-IN" dirty="0"/>
              <a:t>Yellow cab is making more profit per km each year.</a:t>
            </a:r>
          </a:p>
          <a:p>
            <a:r>
              <a:rPr lang="en-IN" dirty="0"/>
              <a:t>Since 2018 the profit made by yellow cab has started to decrease.</a:t>
            </a:r>
          </a:p>
          <a:p>
            <a:r>
              <a:rPr lang="en-IN" dirty="0"/>
              <a:t>In 2019 Pink cab made the most profit per km</a:t>
            </a:r>
          </a:p>
        </p:txBody>
      </p:sp>
    </p:spTree>
    <p:extLst>
      <p:ext uri="{BB962C8B-B14F-4D97-AF65-F5344CB8AC3E}">
        <p14:creationId xmlns:p14="http://schemas.microsoft.com/office/powerpoint/2010/main" val="15021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52D3CAB-9BF5-E3E4-3B53-5C0819A92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690563"/>
            <a:ext cx="11744325" cy="40912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FAB09B-2D71-2361-F43F-51B76BF3D5A9}"/>
              </a:ext>
            </a:extLst>
          </p:cNvPr>
          <p:cNvSpPr txBox="1"/>
          <p:nvPr/>
        </p:nvSpPr>
        <p:spPr>
          <a:xfrm>
            <a:off x="2117558" y="4877214"/>
            <a:ext cx="7578955" cy="1477328"/>
          </a:xfrm>
          <a:prstGeom prst="rect">
            <a:avLst/>
          </a:prstGeom>
          <a:noFill/>
        </p:spPr>
        <p:txBody>
          <a:bodyPr wrap="square" rtlCol="0">
            <a:spAutoFit/>
          </a:bodyPr>
          <a:lstStyle/>
          <a:p>
            <a:r>
              <a:rPr lang="en-IN" dirty="0"/>
              <a:t>Here we try to find the population and the number of users in each city. Here we can see that New York has most population and most users a city like Denver which has a high population but low number of users. The cab </a:t>
            </a:r>
            <a:r>
              <a:rPr lang="en-IN" dirty="0" err="1"/>
              <a:t>comapies</a:t>
            </a:r>
            <a:r>
              <a:rPr lang="en-IN" dirty="0"/>
              <a:t> can use this to target areas which have higher population but low number of users which could help them make more profits.</a:t>
            </a:r>
          </a:p>
        </p:txBody>
      </p:sp>
    </p:spTree>
    <p:extLst>
      <p:ext uri="{BB962C8B-B14F-4D97-AF65-F5344CB8AC3E}">
        <p14:creationId xmlns:p14="http://schemas.microsoft.com/office/powerpoint/2010/main" val="25602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D66E88C-5C26-12CF-B5D5-8436DA16E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68" y="411769"/>
            <a:ext cx="8415322" cy="5766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2CF71B-AB0D-21C2-72B8-081570454D06}"/>
              </a:ext>
            </a:extLst>
          </p:cNvPr>
          <p:cNvSpPr txBox="1"/>
          <p:nvPr/>
        </p:nvSpPr>
        <p:spPr>
          <a:xfrm>
            <a:off x="8380854" y="1485041"/>
            <a:ext cx="3644597" cy="1477328"/>
          </a:xfrm>
          <a:prstGeom prst="rect">
            <a:avLst/>
          </a:prstGeom>
          <a:noFill/>
        </p:spPr>
        <p:txBody>
          <a:bodyPr wrap="square" rtlCol="0">
            <a:spAutoFit/>
          </a:bodyPr>
          <a:lstStyle/>
          <a:p>
            <a:r>
              <a:rPr lang="en-IN" dirty="0"/>
              <a:t>Here we can see the average income of different states. The cab companies can target high income states </a:t>
            </a:r>
            <a:r>
              <a:rPr lang="en-IN" dirty="0" err="1"/>
              <a:t>lik</a:t>
            </a:r>
            <a:r>
              <a:rPr lang="en-IN" dirty="0"/>
              <a:t> CA,NY,IL to increase their profits.</a:t>
            </a:r>
          </a:p>
        </p:txBody>
      </p:sp>
    </p:spTree>
    <p:extLst>
      <p:ext uri="{BB962C8B-B14F-4D97-AF65-F5344CB8AC3E}">
        <p14:creationId xmlns:p14="http://schemas.microsoft.com/office/powerpoint/2010/main" val="302710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B5C0-D45F-A489-5506-D6A1680B61BB}"/>
              </a:ext>
            </a:extLst>
          </p:cNvPr>
          <p:cNvSpPr>
            <a:spLocks noGrp="1"/>
          </p:cNvSpPr>
          <p:nvPr>
            <p:ph type="title"/>
          </p:nvPr>
        </p:nvSpPr>
        <p:spPr/>
        <p:txBody>
          <a:bodyPr>
            <a:normAutofit/>
          </a:bodyPr>
          <a:lstStyle/>
          <a:p>
            <a:r>
              <a:rPr lang="en-GB" sz="2400" b="0" i="0" dirty="0">
                <a:solidFill>
                  <a:srgbClr val="212121"/>
                </a:solidFill>
                <a:effectLst/>
                <a:latin typeface="Roboto" panose="02000000000000000000" pitchFamily="2" charset="0"/>
              </a:rPr>
              <a:t>Hypothesis1: Impact of Gender on Trip Distance</a:t>
            </a:r>
            <a:br>
              <a:rPr lang="en-GB" b="0" i="0" dirty="0">
                <a:solidFill>
                  <a:srgbClr val="212121"/>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59BB33EC-C9D1-22DF-F8D6-CBD614BA0F89}"/>
              </a:ext>
            </a:extLst>
          </p:cNvPr>
          <p:cNvPicPr>
            <a:picLocks noGrp="1" noChangeAspect="1"/>
          </p:cNvPicPr>
          <p:nvPr>
            <p:ph idx="1"/>
          </p:nvPr>
        </p:nvPicPr>
        <p:blipFill>
          <a:blip r:embed="rId2"/>
          <a:stretch>
            <a:fillRect/>
          </a:stretch>
        </p:blipFill>
        <p:spPr>
          <a:xfrm>
            <a:off x="3126039" y="1825625"/>
            <a:ext cx="5939921" cy="3612649"/>
          </a:xfrm>
        </p:spPr>
      </p:pic>
      <p:sp>
        <p:nvSpPr>
          <p:cNvPr id="6" name="TextBox 5">
            <a:extLst>
              <a:ext uri="{FF2B5EF4-FFF2-40B4-BE49-F238E27FC236}">
                <a16:creationId xmlns:a16="http://schemas.microsoft.com/office/drawing/2014/main" id="{D8AF2F9D-9D37-C006-AE12-D5870FA810AA}"/>
              </a:ext>
            </a:extLst>
          </p:cNvPr>
          <p:cNvSpPr txBox="1"/>
          <p:nvPr/>
        </p:nvSpPr>
        <p:spPr>
          <a:xfrm>
            <a:off x="3126039" y="5575778"/>
            <a:ext cx="6263296" cy="646331"/>
          </a:xfrm>
          <a:prstGeom prst="rect">
            <a:avLst/>
          </a:prstGeom>
          <a:noFill/>
        </p:spPr>
        <p:txBody>
          <a:bodyPr wrap="square" rtlCol="0">
            <a:spAutoFit/>
          </a:bodyPr>
          <a:lstStyle/>
          <a:p>
            <a:r>
              <a:rPr lang="en-GB" b="0" i="0" dirty="0">
                <a:solidFill>
                  <a:srgbClr val="212121"/>
                </a:solidFill>
                <a:effectLst/>
                <a:latin typeface="Roboto" panose="02000000000000000000" pitchFamily="2" charset="0"/>
              </a:rPr>
              <a:t>The Hypothesis is proven false by the data as both men and women travel almost the same average distances</a:t>
            </a:r>
            <a:endParaRPr lang="en-IN" dirty="0"/>
          </a:p>
        </p:txBody>
      </p:sp>
    </p:spTree>
    <p:extLst>
      <p:ext uri="{BB962C8B-B14F-4D97-AF65-F5344CB8AC3E}">
        <p14:creationId xmlns:p14="http://schemas.microsoft.com/office/powerpoint/2010/main" val="63101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0898-3A95-65E2-1DFF-B6009F784E30}"/>
              </a:ext>
            </a:extLst>
          </p:cNvPr>
          <p:cNvSpPr>
            <a:spLocks noGrp="1"/>
          </p:cNvSpPr>
          <p:nvPr>
            <p:ph type="title"/>
          </p:nvPr>
        </p:nvSpPr>
        <p:spPr/>
        <p:txBody>
          <a:bodyPr>
            <a:normAutofit/>
          </a:bodyPr>
          <a:lstStyle/>
          <a:p>
            <a:r>
              <a:rPr lang="en-GB" sz="2700" b="0" i="0" dirty="0">
                <a:solidFill>
                  <a:srgbClr val="212121"/>
                </a:solidFill>
                <a:effectLst/>
                <a:latin typeface="Roboto" panose="02000000000000000000" pitchFamily="2" charset="0"/>
              </a:rPr>
              <a:t>Hypothesis2 : There is correlation between population and cab users per capita in a city</a:t>
            </a:r>
            <a:br>
              <a:rPr lang="en-GB" b="0" i="0" dirty="0">
                <a:solidFill>
                  <a:srgbClr val="212121"/>
                </a:solidFill>
                <a:effectLst/>
                <a:latin typeface="Roboto" panose="02000000000000000000" pitchFamily="2" charset="0"/>
              </a:rPr>
            </a:br>
            <a:endParaRPr lang="en-IN" dirty="0"/>
          </a:p>
        </p:txBody>
      </p:sp>
      <p:pic>
        <p:nvPicPr>
          <p:cNvPr id="7170" name="Picture 2">
            <a:extLst>
              <a:ext uri="{FF2B5EF4-FFF2-40B4-BE49-F238E27FC236}">
                <a16:creationId xmlns:a16="http://schemas.microsoft.com/office/drawing/2014/main" id="{B5D56EB1-D18B-C7DA-5B14-B22C40772A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523" y="1921030"/>
            <a:ext cx="5266954" cy="25272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049680-C296-F7F3-C91E-10FAB7580A83}"/>
              </a:ext>
            </a:extLst>
          </p:cNvPr>
          <p:cNvSpPr txBox="1"/>
          <p:nvPr/>
        </p:nvSpPr>
        <p:spPr>
          <a:xfrm>
            <a:off x="2887579" y="4984511"/>
            <a:ext cx="6902689" cy="923330"/>
          </a:xfrm>
          <a:prstGeom prst="rect">
            <a:avLst/>
          </a:prstGeom>
          <a:noFill/>
        </p:spPr>
        <p:txBody>
          <a:bodyPr wrap="square" rtlCol="0">
            <a:spAutoFit/>
          </a:bodyPr>
          <a:lstStyle/>
          <a:p>
            <a:r>
              <a:rPr lang="en-GB" b="0" i="0" dirty="0">
                <a:solidFill>
                  <a:srgbClr val="212121"/>
                </a:solidFill>
                <a:effectLst/>
                <a:latin typeface="Arial" panose="020B0604020202020204" pitchFamily="34" charset="0"/>
                <a:cs typeface="Arial" panose="020B0604020202020204" pitchFamily="34" charset="0"/>
              </a:rPr>
              <a:t>Correlation between Population and Cab Users per Capita: -0.15031212128935015 The correlation is not positive, so the hypothesis is not strongly supported by this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327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D3F6-8588-934A-1616-3E65FDB50D70}"/>
              </a:ext>
            </a:extLst>
          </p:cNvPr>
          <p:cNvSpPr>
            <a:spLocks noGrp="1"/>
          </p:cNvSpPr>
          <p:nvPr>
            <p:ph type="title"/>
          </p:nvPr>
        </p:nvSpPr>
        <p:spPr/>
        <p:txBody>
          <a:bodyPr>
            <a:noAutofit/>
          </a:bodyPr>
          <a:lstStyle/>
          <a:p>
            <a:r>
              <a:rPr lang="en-GB" sz="2400" b="0" i="0" dirty="0">
                <a:solidFill>
                  <a:srgbClr val="212121"/>
                </a:solidFill>
                <a:effectLst/>
                <a:latin typeface="Roboto" panose="02000000000000000000" pitchFamily="2" charset="0"/>
              </a:rPr>
              <a:t>Hypothesis 3:</a:t>
            </a:r>
            <a:br>
              <a:rPr lang="en-GB" sz="2400" b="0" i="0" dirty="0">
                <a:solidFill>
                  <a:srgbClr val="212121"/>
                </a:solidFill>
                <a:effectLst/>
                <a:latin typeface="Roboto" panose="02000000000000000000" pitchFamily="2" charset="0"/>
              </a:rPr>
            </a:br>
            <a:r>
              <a:rPr lang="en-GB" sz="2400" b="0" i="0" dirty="0">
                <a:solidFill>
                  <a:srgbClr val="212121"/>
                </a:solidFill>
                <a:effectLst/>
                <a:latin typeface="Roboto" panose="02000000000000000000" pitchFamily="2" charset="0"/>
              </a:rPr>
              <a:t>H0:The variable Year has not a positive correlation with mileage</a:t>
            </a:r>
            <a:br>
              <a:rPr lang="en-GB" sz="2400" b="0" i="0" dirty="0">
                <a:solidFill>
                  <a:srgbClr val="212121"/>
                </a:solidFill>
                <a:effectLst/>
                <a:latin typeface="Roboto" panose="02000000000000000000" pitchFamily="2" charset="0"/>
              </a:rPr>
            </a:br>
            <a:r>
              <a:rPr lang="en-GB" sz="2400" b="0" i="0" dirty="0">
                <a:solidFill>
                  <a:srgbClr val="212121"/>
                </a:solidFill>
                <a:effectLst/>
                <a:latin typeface="Roboto" panose="02000000000000000000" pitchFamily="2" charset="0"/>
              </a:rPr>
              <a:t>H1:The variable Year has a positive correlation with mileage</a:t>
            </a:r>
            <a:br>
              <a:rPr lang="en-GB" sz="2800" b="0" i="0" dirty="0">
                <a:solidFill>
                  <a:srgbClr val="212121"/>
                </a:solidFill>
                <a:effectLst/>
                <a:latin typeface="Roboto" panose="02000000000000000000" pitchFamily="2" charset="0"/>
              </a:rPr>
            </a:br>
            <a:endParaRPr lang="en-IN" sz="2800" dirty="0"/>
          </a:p>
        </p:txBody>
      </p:sp>
      <p:sp>
        <p:nvSpPr>
          <p:cNvPr id="3" name="Content Placeholder 2">
            <a:extLst>
              <a:ext uri="{FF2B5EF4-FFF2-40B4-BE49-F238E27FC236}">
                <a16:creationId xmlns:a16="http://schemas.microsoft.com/office/drawing/2014/main" id="{B9C5D394-A775-DB94-9DAF-4A0109B7F290}"/>
              </a:ext>
            </a:extLst>
          </p:cNvPr>
          <p:cNvSpPr>
            <a:spLocks noGrp="1"/>
          </p:cNvSpPr>
          <p:nvPr>
            <p:ph idx="1"/>
          </p:nvPr>
        </p:nvSpPr>
        <p:spPr/>
        <p:txBody>
          <a:bodyPr/>
          <a:lstStyle/>
          <a:p>
            <a:r>
              <a:rPr lang="en-GB" b="0" i="0" dirty="0" err="1">
                <a:solidFill>
                  <a:srgbClr val="212121"/>
                </a:solidFill>
                <a:effectLst/>
                <a:latin typeface="Arial" panose="020B0604020202020204" pitchFamily="34" charset="0"/>
                <a:cs typeface="Arial" panose="020B0604020202020204" pitchFamily="34" charset="0"/>
              </a:rPr>
              <a:t>t_statistic</a:t>
            </a:r>
            <a:r>
              <a:rPr lang="en-GB" b="0" i="0" dirty="0">
                <a:solidFill>
                  <a:srgbClr val="212121"/>
                </a:solidFill>
                <a:effectLst/>
                <a:latin typeface="Arial" panose="020B0604020202020204" pitchFamily="34" charset="0"/>
                <a:cs typeface="Arial" panose="020B0604020202020204" pitchFamily="34" charset="0"/>
              </a:rPr>
              <a:t>: [-0.66243408] </a:t>
            </a:r>
          </a:p>
          <a:p>
            <a:r>
              <a:rPr lang="en-GB" b="0" i="0" dirty="0" err="1">
                <a:solidFill>
                  <a:srgbClr val="212121"/>
                </a:solidFill>
                <a:effectLst/>
                <a:latin typeface="Arial" panose="020B0604020202020204" pitchFamily="34" charset="0"/>
                <a:cs typeface="Arial" panose="020B0604020202020204" pitchFamily="34" charset="0"/>
              </a:rPr>
              <a:t>p_value</a:t>
            </a:r>
            <a:r>
              <a:rPr lang="en-GB" b="0" i="0" dirty="0">
                <a:solidFill>
                  <a:srgbClr val="212121"/>
                </a:solidFill>
                <a:effectLst/>
                <a:latin typeface="Arial" panose="020B0604020202020204" pitchFamily="34" charset="0"/>
                <a:cs typeface="Arial" panose="020B0604020202020204" pitchFamily="34" charset="0"/>
              </a:rPr>
              <a:t>: [0.57581736] </a:t>
            </a:r>
          </a:p>
          <a:p>
            <a:r>
              <a:rPr lang="en-GB" b="0" i="0" dirty="0">
                <a:solidFill>
                  <a:srgbClr val="212121"/>
                </a:solidFill>
                <a:effectLst/>
                <a:latin typeface="Arial" panose="020B0604020202020204" pitchFamily="34" charset="0"/>
                <a:cs typeface="Arial" panose="020B0604020202020204" pitchFamily="34" charset="0"/>
              </a:rPr>
              <a:t>Reject Alternative Hypothesis(H1)</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08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7FDE-2015-0E11-289E-94062A17679C}"/>
              </a:ext>
            </a:extLst>
          </p:cNvPr>
          <p:cNvSpPr>
            <a:spLocks noGrp="1"/>
          </p:cNvSpPr>
          <p:nvPr>
            <p:ph type="title"/>
          </p:nvPr>
        </p:nvSpPr>
        <p:spPr/>
        <p:txBody>
          <a:bodyPr>
            <a:noAutofit/>
          </a:bodyPr>
          <a:lstStyle/>
          <a:p>
            <a:r>
              <a:rPr lang="en-GB" sz="2400" b="0" i="0" dirty="0">
                <a:solidFill>
                  <a:srgbClr val="212121"/>
                </a:solidFill>
                <a:effectLst/>
                <a:latin typeface="Roboto" panose="02000000000000000000" pitchFamily="2" charset="0"/>
              </a:rPr>
              <a:t>Hypothesis 4: Is there any difference in profit regarding Gender</a:t>
            </a:r>
            <a:br>
              <a:rPr lang="en-GB" sz="2400" b="0" i="0" dirty="0">
                <a:solidFill>
                  <a:srgbClr val="212121"/>
                </a:solidFill>
                <a:effectLst/>
                <a:latin typeface="Roboto" panose="02000000000000000000" pitchFamily="2" charset="0"/>
              </a:rPr>
            </a:br>
            <a:r>
              <a:rPr lang="en-GB" sz="2400" b="0" i="0" dirty="0">
                <a:solidFill>
                  <a:srgbClr val="212121"/>
                </a:solidFill>
                <a:effectLst/>
                <a:latin typeface="Roboto" panose="02000000000000000000" pitchFamily="2" charset="0"/>
              </a:rPr>
              <a:t>H0 : There is no difference regarding Gender in both cab companies.</a:t>
            </a:r>
            <a:br>
              <a:rPr lang="en-GB" sz="2400" b="0" i="0" dirty="0">
                <a:solidFill>
                  <a:srgbClr val="212121"/>
                </a:solidFill>
                <a:effectLst/>
                <a:latin typeface="Roboto" panose="02000000000000000000" pitchFamily="2" charset="0"/>
              </a:rPr>
            </a:br>
            <a:r>
              <a:rPr lang="en-GB" sz="2400" b="0" i="0" dirty="0">
                <a:solidFill>
                  <a:srgbClr val="212121"/>
                </a:solidFill>
                <a:effectLst/>
                <a:latin typeface="Roboto" panose="02000000000000000000" pitchFamily="2" charset="0"/>
              </a:rPr>
              <a:t>H1 : There is difference regarding Gender in both cab companies.</a:t>
            </a:r>
            <a:br>
              <a:rPr lang="en-GB" sz="2400" b="0" i="0" dirty="0">
                <a:solidFill>
                  <a:srgbClr val="212121"/>
                </a:solidFill>
                <a:effectLst/>
                <a:latin typeface="Roboto" panose="02000000000000000000" pitchFamily="2" charset="0"/>
              </a:rPr>
            </a:br>
            <a:endParaRPr lang="en-IN" sz="2400" dirty="0"/>
          </a:p>
        </p:txBody>
      </p:sp>
      <p:sp>
        <p:nvSpPr>
          <p:cNvPr id="3" name="Content Placeholder 2">
            <a:extLst>
              <a:ext uri="{FF2B5EF4-FFF2-40B4-BE49-F238E27FC236}">
                <a16:creationId xmlns:a16="http://schemas.microsoft.com/office/drawing/2014/main" id="{DB794D76-E449-F5AA-8D04-04A90793EC8C}"/>
              </a:ext>
            </a:extLst>
          </p:cNvPr>
          <p:cNvSpPr>
            <a:spLocks noGrp="1"/>
          </p:cNvSpPr>
          <p:nvPr>
            <p:ph idx="1"/>
          </p:nvPr>
        </p:nvSpPr>
        <p:spPr/>
        <p:txBody>
          <a:bodyPr/>
          <a:lstStyle/>
          <a:p>
            <a:r>
              <a:rPr lang="en-GB" b="0" i="0" dirty="0">
                <a:solidFill>
                  <a:srgbClr val="212121"/>
                </a:solidFill>
                <a:effectLst/>
                <a:latin typeface="Arial" panose="020B0604020202020204" pitchFamily="34" charset="0"/>
                <a:cs typeface="Arial" panose="020B0604020202020204" pitchFamily="34" charset="0"/>
              </a:rPr>
              <a:t>P value is 0.11515305900425798 </a:t>
            </a:r>
          </a:p>
          <a:p>
            <a:r>
              <a:rPr lang="en-GB" b="0" i="0" dirty="0">
                <a:solidFill>
                  <a:srgbClr val="212121"/>
                </a:solidFill>
                <a:effectLst/>
                <a:latin typeface="Arial" panose="020B0604020202020204" pitchFamily="34" charset="0"/>
                <a:cs typeface="Arial" panose="020B0604020202020204" pitchFamily="34" charset="0"/>
              </a:rPr>
              <a:t>We accept null hypothesis (H0) that there is no difference regarding gender for Pink Cab</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5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C3E0-2FAB-6D79-EFF3-154E35299D82}"/>
              </a:ext>
            </a:extLst>
          </p:cNvPr>
          <p:cNvSpPr>
            <a:spLocks noGrp="1"/>
          </p:cNvSpPr>
          <p:nvPr>
            <p:ph type="title"/>
          </p:nvPr>
        </p:nvSpPr>
        <p:spPr/>
        <p:txBody>
          <a:bodyPr>
            <a:noAutofit/>
          </a:bodyPr>
          <a:lstStyle/>
          <a:p>
            <a:r>
              <a:rPr lang="en-GB" sz="2400" b="0" i="0" dirty="0">
                <a:solidFill>
                  <a:srgbClr val="212121"/>
                </a:solidFill>
                <a:effectLst/>
                <a:latin typeface="Roboto" panose="02000000000000000000" pitchFamily="2" charset="0"/>
              </a:rPr>
              <a:t>Hypothesis 5: Is there any difference in Profit regarding Payment mode</a:t>
            </a:r>
            <a:br>
              <a:rPr lang="en-GB" sz="2400" b="0" i="0" dirty="0">
                <a:solidFill>
                  <a:srgbClr val="212121"/>
                </a:solidFill>
                <a:effectLst/>
                <a:latin typeface="Roboto" panose="02000000000000000000" pitchFamily="2" charset="0"/>
              </a:rPr>
            </a:br>
            <a:r>
              <a:rPr lang="en-GB" sz="2400" b="0" i="0" dirty="0">
                <a:solidFill>
                  <a:srgbClr val="212121"/>
                </a:solidFill>
                <a:effectLst/>
                <a:latin typeface="Roboto" panose="02000000000000000000" pitchFamily="2" charset="0"/>
              </a:rPr>
              <a:t>H0 : There is no difference regarding </a:t>
            </a:r>
            <a:r>
              <a:rPr lang="en-GB" sz="2400" b="0" i="0" dirty="0" err="1">
                <a:solidFill>
                  <a:srgbClr val="212121"/>
                </a:solidFill>
                <a:effectLst/>
                <a:latin typeface="Roboto" panose="02000000000000000000" pitchFamily="2" charset="0"/>
              </a:rPr>
              <a:t>Payment_Mode</a:t>
            </a:r>
            <a:r>
              <a:rPr lang="en-GB" sz="2400" b="0" i="0" dirty="0">
                <a:solidFill>
                  <a:srgbClr val="212121"/>
                </a:solidFill>
                <a:effectLst/>
                <a:latin typeface="Roboto" panose="02000000000000000000" pitchFamily="2" charset="0"/>
              </a:rPr>
              <a:t> in both cab companies.</a:t>
            </a:r>
            <a:br>
              <a:rPr lang="en-GB" sz="2400" b="0" i="0" dirty="0">
                <a:solidFill>
                  <a:srgbClr val="212121"/>
                </a:solidFill>
                <a:effectLst/>
                <a:latin typeface="Roboto" panose="02000000000000000000" pitchFamily="2" charset="0"/>
              </a:rPr>
            </a:br>
            <a:r>
              <a:rPr lang="en-GB" sz="2400" b="0" i="0" dirty="0">
                <a:solidFill>
                  <a:srgbClr val="212121"/>
                </a:solidFill>
                <a:effectLst/>
                <a:latin typeface="Roboto" panose="02000000000000000000" pitchFamily="2" charset="0"/>
              </a:rPr>
              <a:t>H1 : There is difference regarding </a:t>
            </a:r>
            <a:r>
              <a:rPr lang="en-GB" sz="2400" b="0" i="0" dirty="0" err="1">
                <a:solidFill>
                  <a:srgbClr val="212121"/>
                </a:solidFill>
                <a:effectLst/>
                <a:latin typeface="Roboto" panose="02000000000000000000" pitchFamily="2" charset="0"/>
              </a:rPr>
              <a:t>Payment_Mode</a:t>
            </a:r>
            <a:r>
              <a:rPr lang="en-GB" sz="2400" b="0" i="0" dirty="0">
                <a:solidFill>
                  <a:srgbClr val="212121"/>
                </a:solidFill>
                <a:effectLst/>
                <a:latin typeface="Roboto" panose="02000000000000000000" pitchFamily="2" charset="0"/>
              </a:rPr>
              <a:t> in both cab companies.</a:t>
            </a:r>
            <a:br>
              <a:rPr lang="en-GB" sz="2400" b="0" i="0" dirty="0">
                <a:solidFill>
                  <a:srgbClr val="212121"/>
                </a:solidFill>
                <a:effectLst/>
                <a:latin typeface="Roboto" panose="02000000000000000000" pitchFamily="2" charset="0"/>
              </a:rPr>
            </a:br>
            <a:endParaRPr lang="en-IN" sz="2400" dirty="0"/>
          </a:p>
        </p:txBody>
      </p:sp>
      <p:sp>
        <p:nvSpPr>
          <p:cNvPr id="3" name="Content Placeholder 2">
            <a:extLst>
              <a:ext uri="{FF2B5EF4-FFF2-40B4-BE49-F238E27FC236}">
                <a16:creationId xmlns:a16="http://schemas.microsoft.com/office/drawing/2014/main" id="{8966609E-D0C4-2D29-D992-B3B994B24E46}"/>
              </a:ext>
            </a:extLst>
          </p:cNvPr>
          <p:cNvSpPr>
            <a:spLocks noGrp="1"/>
          </p:cNvSpPr>
          <p:nvPr>
            <p:ph idx="1"/>
          </p:nvPr>
        </p:nvSpPr>
        <p:spPr/>
        <p:txBody>
          <a:bodyPr/>
          <a:lstStyle/>
          <a:p>
            <a:r>
              <a:rPr lang="en-GB" b="0" i="0" dirty="0">
                <a:solidFill>
                  <a:srgbClr val="212121"/>
                </a:solidFill>
                <a:effectLst/>
                <a:latin typeface="Arial" panose="020B0604020202020204" pitchFamily="34" charset="0"/>
                <a:cs typeface="Arial" panose="020B0604020202020204" pitchFamily="34" charset="0"/>
              </a:rPr>
              <a:t>P value is 0.7900465828793286 .We accept null hypothesis (H0) that there is no difference in payment mode for Pink Cab</a:t>
            </a:r>
          </a:p>
          <a:p>
            <a:r>
              <a:rPr lang="en-GB" b="0" i="0" dirty="0">
                <a:solidFill>
                  <a:srgbClr val="212121"/>
                </a:solidFill>
                <a:effectLst/>
                <a:latin typeface="Arial" panose="020B0604020202020204" pitchFamily="34" charset="0"/>
                <a:cs typeface="Arial" panose="020B0604020202020204" pitchFamily="34" charset="0"/>
              </a:rPr>
              <a:t>P value is 0.2933060638298729 .We accept null hypothesis (H0) that there is no difference in payment mode for Yellow Cab</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221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C160-C694-5D7C-09FB-853CEF470C08}"/>
              </a:ext>
            </a:extLst>
          </p:cNvPr>
          <p:cNvSpPr>
            <a:spLocks noGrp="1"/>
          </p:cNvSpPr>
          <p:nvPr>
            <p:ph type="title"/>
          </p:nvPr>
        </p:nvSpPr>
        <p:spPr/>
        <p:txBody>
          <a:bodyPr/>
          <a:lstStyle/>
          <a:p>
            <a:r>
              <a:rPr lang="en-IN" dirty="0"/>
              <a:t>RECCOMENDATIONS</a:t>
            </a:r>
          </a:p>
        </p:txBody>
      </p:sp>
      <p:sp>
        <p:nvSpPr>
          <p:cNvPr id="3" name="Content Placeholder 2">
            <a:extLst>
              <a:ext uri="{FF2B5EF4-FFF2-40B4-BE49-F238E27FC236}">
                <a16:creationId xmlns:a16="http://schemas.microsoft.com/office/drawing/2014/main" id="{24F7D158-A6CD-DC47-87EC-FA23FBC19B0B}"/>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600" dirty="0">
                <a:latin typeface="Arial" panose="020B0604020202020204" pitchFamily="34" charset="0"/>
                <a:cs typeface="Arial" panose="020B0604020202020204" pitchFamily="34" charset="0"/>
              </a:rPr>
              <a:t>When both </a:t>
            </a:r>
            <a:r>
              <a:rPr lang="tr-TR" sz="2600" dirty="0">
                <a:latin typeface="Arial" panose="020B0604020202020204" pitchFamily="34" charset="0"/>
                <a:cs typeface="Arial" panose="020B0604020202020204" pitchFamily="34" charset="0"/>
              </a:rPr>
              <a:t>cab</a:t>
            </a:r>
            <a:r>
              <a:rPr lang="en-US" sz="2600" dirty="0">
                <a:latin typeface="Arial" panose="020B0604020202020204" pitchFamily="34" charset="0"/>
                <a:cs typeface="Arial" panose="020B0604020202020204" pitchFamily="34" charset="0"/>
              </a:rPr>
              <a:t> companies are compared, </a:t>
            </a:r>
            <a:r>
              <a:rPr lang="tr-TR" sz="2600" dirty="0">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t is seen that the yellow </a:t>
            </a:r>
            <a:r>
              <a:rPr lang="tr-TR" sz="2600" dirty="0">
                <a:latin typeface="Arial" panose="020B0604020202020204" pitchFamily="34" charset="0"/>
                <a:cs typeface="Arial" panose="020B0604020202020204" pitchFamily="34" charset="0"/>
              </a:rPr>
              <a:t>cab</a:t>
            </a:r>
            <a:r>
              <a:rPr lang="en-US" sz="2600" dirty="0">
                <a:latin typeface="Arial" panose="020B0604020202020204" pitchFamily="34" charset="0"/>
                <a:cs typeface="Arial" panose="020B0604020202020204" pitchFamily="34" charset="0"/>
              </a:rPr>
              <a:t> is much more successful .It has a higher average profit per km, number of users, </a:t>
            </a:r>
            <a:r>
              <a:rPr lang="tr-TR" sz="2600" dirty="0">
                <a:latin typeface="Arial" panose="020B0604020202020204" pitchFamily="34" charset="0"/>
                <a:cs typeface="Arial" panose="020B0604020202020204" pitchFamily="34" charset="0"/>
              </a:rPr>
              <a:t>income,</a:t>
            </a:r>
            <a:r>
              <a:rPr lang="en-IN" sz="2600" dirty="0">
                <a:latin typeface="Arial" panose="020B0604020202020204" pitchFamily="34" charset="0"/>
                <a:cs typeface="Arial" panose="020B0604020202020204" pitchFamily="34" charset="0"/>
              </a:rPr>
              <a:t>Total </a:t>
            </a:r>
            <a:r>
              <a:rPr lang="en-IN" sz="2600" dirty="0" err="1">
                <a:latin typeface="Arial" panose="020B0604020202020204" pitchFamily="34" charset="0"/>
                <a:cs typeface="Arial" panose="020B0604020202020204" pitchFamily="34" charset="0"/>
              </a:rPr>
              <a:t>profit.Total</a:t>
            </a:r>
            <a:r>
              <a:rPr lang="en-IN" sz="2600" dirty="0">
                <a:latin typeface="Arial" panose="020B0604020202020204" pitchFamily="34" charset="0"/>
                <a:cs typeface="Arial" panose="020B0604020202020204" pitchFamily="34" charset="0"/>
              </a:rPr>
              <a:t> Revenue</a:t>
            </a:r>
          </a:p>
          <a:p>
            <a:pPr>
              <a:buFont typeface="Arial" panose="020B0604020202020204" pitchFamily="34" charset="0"/>
              <a:buChar char="•"/>
            </a:pPr>
            <a:r>
              <a:rPr lang="en-IN" sz="2600" dirty="0">
                <a:latin typeface="Arial" panose="020B0604020202020204" pitchFamily="34" charset="0"/>
                <a:cs typeface="Arial" panose="020B0604020202020204" pitchFamily="34" charset="0"/>
              </a:rPr>
              <a:t>Since 2017 the profit made yellow cab is </a:t>
            </a:r>
            <a:r>
              <a:rPr lang="en-IN" sz="2600" dirty="0" err="1">
                <a:latin typeface="Arial" panose="020B0604020202020204" pitchFamily="34" charset="0"/>
                <a:cs typeface="Arial" panose="020B0604020202020204" pitchFamily="34" charset="0"/>
              </a:rPr>
              <a:t>decreasing,Since</a:t>
            </a:r>
            <a:r>
              <a:rPr lang="en-IN" sz="2600" dirty="0">
                <a:latin typeface="Arial" panose="020B0604020202020204" pitchFamily="34" charset="0"/>
                <a:cs typeface="Arial" panose="020B0604020202020204" pitchFamily="34" charset="0"/>
              </a:rPr>
              <a:t> 2018 the profit made by pink cab is increasing which could indicate that the pink cab company is growing whereas the yellow cab company might be going downwards though we need more data to be sure of that.</a:t>
            </a:r>
          </a:p>
          <a:p>
            <a:pPr>
              <a:buFont typeface="Arial" panose="020B0604020202020204" pitchFamily="34" charset="0"/>
              <a:buChar char="•"/>
            </a:pPr>
            <a:r>
              <a:rPr lang="en-IN" sz="2600" dirty="0">
                <a:latin typeface="Arial" panose="020B0604020202020204" pitchFamily="34" charset="0"/>
                <a:cs typeface="Arial" panose="020B0604020202020204" pitchFamily="34" charset="0"/>
              </a:rPr>
              <a:t>New York has the highest population and the most number of cab users . Whereas a city like Denver has high population but low number of cab users, cab companies can target cities like Denver with low users to population ratio to increase profits and revenue.</a:t>
            </a:r>
            <a:endParaRPr lang="tr-TR" sz="2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4557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lstStyle/>
          <a:p>
            <a:br>
              <a:rPr lang="en-US" dirty="0"/>
            </a:br>
            <a:br>
              <a:rPr lang="en-US" dirty="0"/>
            </a:br>
            <a:r>
              <a:rPr lang="en-US" dirty="0"/>
              <a:t>      </a:t>
            </a: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457200" indent="-457200" algn="just">
              <a:buFont typeface="Arial" panose="020B0604020202020204" pitchFamily="34" charset="0"/>
              <a:buChar char="•"/>
            </a:pPr>
            <a:r>
              <a:rPr lang="en-US" sz="2800" dirty="0">
                <a:solidFill>
                  <a:srgbClr val="FF6600"/>
                </a:solidFill>
              </a:rPr>
              <a:t>         Executive Summary</a:t>
            </a:r>
          </a:p>
          <a:p>
            <a:pPr marL="457200" indent="-457200" algn="just">
              <a:buFont typeface="Arial" panose="020B0604020202020204" pitchFamily="34" charset="0"/>
              <a:buChar char="•"/>
            </a:pPr>
            <a:r>
              <a:rPr lang="en-US" sz="2800" dirty="0">
                <a:solidFill>
                  <a:srgbClr val="FF6600"/>
                </a:solidFill>
              </a:rPr>
              <a:t>         Approach</a:t>
            </a:r>
          </a:p>
          <a:p>
            <a:pPr marL="457200" indent="-457200" algn="just">
              <a:buFont typeface="Arial" panose="020B0604020202020204" pitchFamily="34" charset="0"/>
              <a:buChar char="•"/>
            </a:pPr>
            <a:r>
              <a:rPr lang="en-US" sz="2800" dirty="0">
                <a:solidFill>
                  <a:srgbClr val="FF6600"/>
                </a:solidFill>
              </a:rPr>
              <a:t>         Data Information</a:t>
            </a:r>
          </a:p>
          <a:p>
            <a:pPr marL="457200" indent="-457200" algn="just">
              <a:buFont typeface="Arial" panose="020B0604020202020204" pitchFamily="34" charset="0"/>
              <a:buChar char="•"/>
            </a:pPr>
            <a:r>
              <a:rPr lang="en-US" sz="2800" dirty="0">
                <a:solidFill>
                  <a:srgbClr val="FF6600"/>
                </a:solidFill>
              </a:rPr>
              <a:t>         EDA and EDA Insights</a:t>
            </a:r>
          </a:p>
          <a:p>
            <a:pPr marL="457200" indent="-457200" algn="just">
              <a:buFont typeface="Arial" panose="020B0604020202020204" pitchFamily="34" charset="0"/>
              <a:buChar char="•"/>
            </a:pPr>
            <a:r>
              <a:rPr lang="en-US" sz="2800" dirty="0">
                <a:solidFill>
                  <a:srgbClr val="FF6600"/>
                </a:solidFill>
              </a:rPr>
              <a:t>         Hypothesis results</a:t>
            </a:r>
          </a:p>
          <a:p>
            <a:pPr marL="457200" indent="-457200" algn="just">
              <a:buFont typeface="Arial" panose="020B0604020202020204" pitchFamily="34" charset="0"/>
              <a:buChar char="•"/>
            </a:pPr>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lstStyle/>
          <a:p>
            <a:br>
              <a:rPr lang="en-US" sz="8000" dirty="0">
                <a:solidFill>
                  <a:srgbClr val="FF6600"/>
                </a:solidFill>
              </a:rPr>
            </a:b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36829" y="2179434"/>
            <a:ext cx="5558973" cy="1655762"/>
          </a:xfrm>
        </p:spPr>
        <p:txBody>
          <a:bodyPr>
            <a:normAutofit/>
          </a:bodyPr>
          <a:lstStyle/>
          <a:p>
            <a:r>
              <a:rPr lang="en-US" sz="80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8B7F-C95D-5362-1064-3A50143E113D}"/>
              </a:ext>
            </a:extLst>
          </p:cNvPr>
          <p:cNvSpPr>
            <a:spLocks noGrp="1"/>
          </p:cNvSpPr>
          <p:nvPr>
            <p:ph type="title"/>
          </p:nvPr>
        </p:nvSpPr>
        <p:spPr/>
        <p:txBody>
          <a:bodyPr>
            <a:normAutofit/>
          </a:bodyPr>
          <a:lstStyle/>
          <a:p>
            <a:r>
              <a:rPr lang="en-US" sz="4400" dirty="0">
                <a:solidFill>
                  <a:srgbClr val="FF6600"/>
                </a:solidFill>
              </a:rPr>
              <a:t>Executive Summary</a:t>
            </a:r>
            <a:br>
              <a:rPr lang="en-US" sz="4400" dirty="0">
                <a:solidFill>
                  <a:srgbClr val="FF6600"/>
                </a:solidFill>
              </a:rPr>
            </a:br>
            <a:endParaRPr lang="en-IN" dirty="0"/>
          </a:p>
        </p:txBody>
      </p:sp>
      <p:sp>
        <p:nvSpPr>
          <p:cNvPr id="3" name="Content Placeholder 2">
            <a:extLst>
              <a:ext uri="{FF2B5EF4-FFF2-40B4-BE49-F238E27FC236}">
                <a16:creationId xmlns:a16="http://schemas.microsoft.com/office/drawing/2014/main" id="{FFA1396F-50B8-5E37-BB4F-54508C8AF8E6}"/>
              </a:ext>
            </a:extLst>
          </p:cNvPr>
          <p:cNvSpPr>
            <a:spLocks noGrp="1"/>
          </p:cNvSpPr>
          <p:nvPr>
            <p:ph idx="1"/>
          </p:nvPr>
        </p:nvSpPr>
        <p:spPr/>
        <p:txBody>
          <a:bodyPr>
            <a:normAutofit/>
          </a:bodyPr>
          <a:lstStyle/>
          <a:p>
            <a:pPr algn="l"/>
            <a:r>
              <a:rPr lang="en-IN" sz="2000" b="1" i="0" u="none" strike="noStrike" baseline="0" dirty="0">
                <a:solidFill>
                  <a:srgbClr val="2D3B45"/>
                </a:solidFill>
                <a:latin typeface="HelveticaNeue-Bold"/>
              </a:rPr>
              <a:t>Client:</a:t>
            </a:r>
          </a:p>
          <a:p>
            <a:pPr marL="0" indent="0" algn="l">
              <a:buNone/>
            </a:pPr>
            <a:r>
              <a:rPr lang="en-GB" sz="2000" b="0" i="0" u="none" strike="noStrike" baseline="0" dirty="0">
                <a:solidFill>
                  <a:srgbClr val="2D3B45"/>
                </a:solidFill>
                <a:latin typeface="HelveticaNeue"/>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l"/>
            <a:r>
              <a:rPr lang="en-IN" sz="2000" b="1" i="0" u="none" strike="noStrike" baseline="0" dirty="0">
                <a:solidFill>
                  <a:srgbClr val="2D3B45"/>
                </a:solidFill>
                <a:latin typeface="HelveticaNeue-Bold"/>
              </a:rPr>
              <a:t>Objective:</a:t>
            </a:r>
          </a:p>
          <a:p>
            <a:pPr marL="0" indent="0" algn="l">
              <a:buNone/>
            </a:pPr>
            <a:r>
              <a:rPr lang="en-GB" sz="2000" b="0" i="0" u="none" strike="noStrike" baseline="0" dirty="0">
                <a:solidFill>
                  <a:srgbClr val="2D3B45"/>
                </a:solidFill>
                <a:latin typeface="HelveticaNeue"/>
              </a:rPr>
              <a:t>XYZ is interested in using your actionable insights to help them identify the right company to make their </a:t>
            </a:r>
            <a:r>
              <a:rPr lang="en-IN" sz="2000" b="0" i="0" u="none" strike="noStrike" baseline="0" dirty="0">
                <a:solidFill>
                  <a:srgbClr val="2D3B45"/>
                </a:solidFill>
                <a:latin typeface="HelveticaNeue"/>
              </a:rPr>
              <a:t>investment.</a:t>
            </a:r>
          </a:p>
        </p:txBody>
      </p:sp>
    </p:spTree>
    <p:extLst>
      <p:ext uri="{BB962C8B-B14F-4D97-AF65-F5344CB8AC3E}">
        <p14:creationId xmlns:p14="http://schemas.microsoft.com/office/powerpoint/2010/main" val="4049665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575C-D75F-2DA6-80AE-BDEA673629B2}"/>
              </a:ext>
            </a:extLst>
          </p:cNvPr>
          <p:cNvSpPr>
            <a:spLocks noGrp="1"/>
          </p:cNvSpPr>
          <p:nvPr>
            <p:ph type="title"/>
          </p:nvPr>
        </p:nvSpPr>
        <p:spPr/>
        <p:txBody>
          <a:bodyPr/>
          <a:lstStyle/>
          <a:p>
            <a:r>
              <a:rPr lang="en-US" b="1" dirty="0">
                <a:solidFill>
                  <a:srgbClr val="FF6600"/>
                </a:solidFill>
                <a:latin typeface="Angsana New" pitchFamily="18" charset="-34"/>
                <a:cs typeface="Angsana New" pitchFamily="18" charset="-34"/>
              </a:rPr>
              <a:t>Data </a:t>
            </a:r>
            <a:r>
              <a:rPr lang="tr-TR" b="1" dirty="0">
                <a:solidFill>
                  <a:srgbClr val="FF6600"/>
                </a:solidFill>
                <a:latin typeface="Angsana New" pitchFamily="18" charset="-34"/>
                <a:cs typeface="Angsana New" pitchFamily="18" charset="-34"/>
              </a:rPr>
              <a:t>Information</a:t>
            </a:r>
            <a:endParaRPr lang="en-IN" dirty="0"/>
          </a:p>
        </p:txBody>
      </p:sp>
      <p:sp>
        <p:nvSpPr>
          <p:cNvPr id="3" name="Content Placeholder 2">
            <a:extLst>
              <a:ext uri="{FF2B5EF4-FFF2-40B4-BE49-F238E27FC236}">
                <a16:creationId xmlns:a16="http://schemas.microsoft.com/office/drawing/2014/main" id="{5F17CE41-6230-5808-D03F-CC1B4B39366E}"/>
              </a:ext>
            </a:extLst>
          </p:cNvPr>
          <p:cNvSpPr>
            <a:spLocks noGrp="1"/>
          </p:cNvSpPr>
          <p:nvPr>
            <p:ph idx="1"/>
          </p:nvPr>
        </p:nvSpPr>
        <p:spPr/>
        <p:txBody>
          <a:bodyPr/>
          <a:lstStyle/>
          <a:p>
            <a:pPr algn="just"/>
            <a:r>
              <a:rPr lang="en-US" sz="2000" b="1" dirty="0">
                <a:latin typeface="Arial" panose="020B0604020202020204" pitchFamily="34" charset="0"/>
                <a:cs typeface="Arial" panose="020B0604020202020204" pitchFamily="34" charset="0"/>
              </a:rPr>
              <a:t>Cab_Data.csv </a:t>
            </a:r>
            <a:r>
              <a:rPr lang="tr-TR" sz="2000" dirty="0">
                <a:latin typeface="Arial" panose="020B0604020202020204" pitchFamily="34" charset="0"/>
                <a:cs typeface="Arial" panose="020B0604020202020204" pitchFamily="34" charset="0"/>
              </a:rPr>
              <a:t>: T</a:t>
            </a:r>
            <a:r>
              <a:rPr lang="en-US" sz="2000" dirty="0">
                <a:latin typeface="Arial" panose="020B0604020202020204" pitchFamily="34" charset="0"/>
                <a:cs typeface="Arial" panose="020B0604020202020204" pitchFamily="34" charset="0"/>
              </a:rPr>
              <a:t>his file includes details of</a:t>
            </a:r>
            <a:r>
              <a:rPr lang="tr-TR"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transactions for 2 cab companies</a:t>
            </a:r>
            <a:r>
              <a:rPr lang="tr-TR" sz="2000" dirty="0">
                <a:latin typeface="Arial" panose="020B0604020202020204" pitchFamily="34" charset="0"/>
                <a:cs typeface="Arial" panose="020B0604020202020204" pitchFamily="34" charset="0"/>
              </a:rPr>
              <a:t> (9 features).</a:t>
            </a:r>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Customer_ID.csv </a:t>
            </a:r>
            <a:r>
              <a:rPr lang="tr-TR"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his is a mapping table</a:t>
            </a:r>
            <a:r>
              <a:rPr lang="tr-TR"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that contains a unique identifier that links</a:t>
            </a:r>
            <a:r>
              <a:rPr lang="tr-TR"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customer’s demographic details</a:t>
            </a:r>
            <a:r>
              <a:rPr lang="tr-TR" sz="2000" dirty="0">
                <a:latin typeface="Arial" panose="020B0604020202020204" pitchFamily="34" charset="0"/>
                <a:cs typeface="Arial" panose="020B0604020202020204" pitchFamily="34" charset="0"/>
              </a:rPr>
              <a:t> (4 features).</a:t>
            </a:r>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Transaction_ID.csv </a:t>
            </a:r>
            <a:r>
              <a:rPr lang="tr-TR" sz="2000" b="1"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his is a mapping table</a:t>
            </a:r>
            <a:r>
              <a:rPr lang="tr-TR"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that contains transaction to customer</a:t>
            </a:r>
            <a:r>
              <a:rPr lang="tr-TR"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mapping and payment mode</a:t>
            </a:r>
            <a:r>
              <a:rPr lang="tr-TR" sz="2000" dirty="0">
                <a:latin typeface="Arial" panose="020B0604020202020204" pitchFamily="34" charset="0"/>
                <a:cs typeface="Arial" panose="020B0604020202020204" pitchFamily="34" charset="0"/>
              </a:rPr>
              <a:t> (3 features).</a:t>
            </a:r>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 City.csv</a:t>
            </a:r>
            <a:r>
              <a:rPr lang="tr-TR" sz="2000" b="1"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his file contains a list of US cities,</a:t>
            </a:r>
            <a:r>
              <a:rPr lang="tr-TR"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their population, and the number of cab</a:t>
            </a:r>
            <a:r>
              <a:rPr lang="tr-TR"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users</a:t>
            </a:r>
            <a:r>
              <a:rPr lang="tr-TR" sz="2000" dirty="0">
                <a:latin typeface="Arial" panose="020B0604020202020204" pitchFamily="34" charset="0"/>
                <a:cs typeface="Arial" panose="020B0604020202020204" pitchFamily="34" charset="0"/>
              </a:rPr>
              <a:t> (3 features).</a:t>
            </a:r>
          </a:p>
          <a:p>
            <a:pPr marL="0" indent="0">
              <a:buNone/>
            </a:pPr>
            <a:endParaRPr lang="en-IN" dirty="0"/>
          </a:p>
        </p:txBody>
      </p:sp>
    </p:spTree>
    <p:extLst>
      <p:ext uri="{BB962C8B-B14F-4D97-AF65-F5344CB8AC3E}">
        <p14:creationId xmlns:p14="http://schemas.microsoft.com/office/powerpoint/2010/main" val="163484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3E85-B7CC-E9E0-880A-A744848C7301}"/>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DFD7D4CF-D6C8-9CF4-0DF0-B6765A3D07C5}"/>
              </a:ext>
            </a:extLst>
          </p:cNvPr>
          <p:cNvSpPr>
            <a:spLocks noGrp="1"/>
          </p:cNvSpPr>
          <p:nvPr>
            <p:ph idx="1"/>
          </p:nvPr>
        </p:nvSpPr>
        <p:spPr/>
        <p:txBody>
          <a:bodyPr/>
          <a:lstStyle/>
          <a:p>
            <a:pPr>
              <a:buFont typeface="Arial" panose="020B0604020202020204" pitchFamily="34" charset="0"/>
              <a:buChar char="•"/>
            </a:pPr>
            <a:r>
              <a:rPr lang="en-IN" dirty="0">
                <a:latin typeface="Arial" panose="020B0604020202020204" pitchFamily="34" charset="0"/>
                <a:cs typeface="Arial" panose="020B0604020202020204" pitchFamily="34" charset="0"/>
              </a:rPr>
              <a:t>I start by loading the data ,understanding the data and doing some research about the cab industry</a:t>
            </a:r>
          </a:p>
          <a:p>
            <a:pPr>
              <a:buFont typeface="Arial" panose="020B0604020202020204" pitchFamily="34" charset="0"/>
              <a:buChar char="•"/>
            </a:pPr>
            <a:r>
              <a:rPr lang="en-IN" dirty="0">
                <a:latin typeface="Arial" panose="020B0604020202020204" pitchFamily="34" charset="0"/>
                <a:cs typeface="Arial" panose="020B0604020202020204" pitchFamily="34" charset="0"/>
              </a:rPr>
              <a:t>Then I move onto pre processing and cleaning the dataset by looking for null values , converting the features in each dataset to the right format.</a:t>
            </a:r>
          </a:p>
          <a:p>
            <a:pPr>
              <a:buFont typeface="Arial" panose="020B0604020202020204" pitchFamily="34" charset="0"/>
              <a:buChar char="•"/>
            </a:pPr>
            <a:r>
              <a:rPr lang="en-IN" dirty="0">
                <a:latin typeface="Arial" panose="020B0604020202020204" pitchFamily="34" charset="0"/>
                <a:cs typeface="Arial" panose="020B0604020202020204" pitchFamily="34" charset="0"/>
              </a:rPr>
              <a:t>I also did some feature engineering to create new features that will be useful</a:t>
            </a:r>
          </a:p>
          <a:p>
            <a:pPr>
              <a:buFont typeface="Arial" panose="020B0604020202020204" pitchFamily="34" charset="0"/>
              <a:buChar char="•"/>
            </a:pPr>
            <a:r>
              <a:rPr lang="en-IN" dirty="0">
                <a:latin typeface="Arial" panose="020B0604020202020204" pitchFamily="34" charset="0"/>
                <a:cs typeface="Arial" panose="020B0604020202020204" pitchFamily="34" charset="0"/>
              </a:rPr>
              <a:t>Then I move onto doing </a:t>
            </a:r>
            <a:r>
              <a:rPr lang="en-IN" dirty="0" err="1">
                <a:latin typeface="Arial" panose="020B0604020202020204" pitchFamily="34" charset="0"/>
                <a:cs typeface="Arial" panose="020B0604020202020204" pitchFamily="34" charset="0"/>
              </a:rPr>
              <a:t>eda</a:t>
            </a:r>
            <a:r>
              <a:rPr lang="en-IN" dirty="0">
                <a:latin typeface="Arial" panose="020B0604020202020204" pitchFamily="34" charset="0"/>
                <a:cs typeface="Arial" panose="020B0604020202020204" pitchFamily="34" charset="0"/>
              </a:rPr>
              <a:t> and testing out different Hypothesis</a:t>
            </a:r>
          </a:p>
        </p:txBody>
      </p:sp>
    </p:spTree>
    <p:extLst>
      <p:ext uri="{BB962C8B-B14F-4D97-AF65-F5344CB8AC3E}">
        <p14:creationId xmlns:p14="http://schemas.microsoft.com/office/powerpoint/2010/main" val="415664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F7A215-95D0-6FB3-A2A3-5152C4443DDB}"/>
              </a:ext>
            </a:extLst>
          </p:cNvPr>
          <p:cNvPicPr>
            <a:picLocks noChangeAspect="1"/>
          </p:cNvPicPr>
          <p:nvPr/>
        </p:nvPicPr>
        <p:blipFill>
          <a:blip r:embed="rId2"/>
          <a:stretch>
            <a:fillRect/>
          </a:stretch>
        </p:blipFill>
        <p:spPr>
          <a:xfrm>
            <a:off x="252567" y="1431458"/>
            <a:ext cx="5446964" cy="3745559"/>
          </a:xfrm>
          <a:prstGeom prst="rect">
            <a:avLst/>
          </a:prstGeom>
        </p:spPr>
      </p:pic>
      <p:pic>
        <p:nvPicPr>
          <p:cNvPr id="5" name="Picture 4">
            <a:extLst>
              <a:ext uri="{FF2B5EF4-FFF2-40B4-BE49-F238E27FC236}">
                <a16:creationId xmlns:a16="http://schemas.microsoft.com/office/drawing/2014/main" id="{36A561AF-9726-8D0B-0EEF-091B46074988}"/>
              </a:ext>
            </a:extLst>
          </p:cNvPr>
          <p:cNvPicPr>
            <a:picLocks noChangeAspect="1"/>
          </p:cNvPicPr>
          <p:nvPr/>
        </p:nvPicPr>
        <p:blipFill>
          <a:blip r:embed="rId3"/>
          <a:stretch>
            <a:fillRect/>
          </a:stretch>
        </p:blipFill>
        <p:spPr>
          <a:xfrm>
            <a:off x="6558929" y="1431458"/>
            <a:ext cx="5293895" cy="3745560"/>
          </a:xfrm>
          <a:prstGeom prst="rect">
            <a:avLst/>
          </a:prstGeom>
        </p:spPr>
      </p:pic>
      <p:sp>
        <p:nvSpPr>
          <p:cNvPr id="6" name="TextBox 5">
            <a:extLst>
              <a:ext uri="{FF2B5EF4-FFF2-40B4-BE49-F238E27FC236}">
                <a16:creationId xmlns:a16="http://schemas.microsoft.com/office/drawing/2014/main" id="{41076AC6-F18B-4048-38D1-EC10F1C2D5CD}"/>
              </a:ext>
            </a:extLst>
          </p:cNvPr>
          <p:cNvSpPr txBox="1"/>
          <p:nvPr/>
        </p:nvSpPr>
        <p:spPr>
          <a:xfrm>
            <a:off x="1189408" y="104357"/>
            <a:ext cx="9501509" cy="1015663"/>
          </a:xfrm>
          <a:prstGeom prst="rect">
            <a:avLst/>
          </a:prstGeom>
          <a:noFill/>
        </p:spPr>
        <p:txBody>
          <a:bodyPr wrap="square" rtlCol="0">
            <a:spAutoFit/>
          </a:bodyPr>
          <a:lstStyle/>
          <a:p>
            <a:r>
              <a:rPr lang="en-IN" sz="6000" dirty="0"/>
              <a:t>EXPLORATORY DATA ANALYSIS</a:t>
            </a:r>
          </a:p>
        </p:txBody>
      </p:sp>
      <p:sp>
        <p:nvSpPr>
          <p:cNvPr id="7" name="TextBox 6">
            <a:extLst>
              <a:ext uri="{FF2B5EF4-FFF2-40B4-BE49-F238E27FC236}">
                <a16:creationId xmlns:a16="http://schemas.microsoft.com/office/drawing/2014/main" id="{042DA74D-2A54-119E-2887-00F84A93CCCD}"/>
              </a:ext>
            </a:extLst>
          </p:cNvPr>
          <p:cNvSpPr txBox="1"/>
          <p:nvPr/>
        </p:nvSpPr>
        <p:spPr>
          <a:xfrm>
            <a:off x="3293215" y="5177017"/>
            <a:ext cx="5446964" cy="1200329"/>
          </a:xfrm>
          <a:prstGeom prst="rect">
            <a:avLst/>
          </a:prstGeom>
          <a:noFill/>
        </p:spPr>
        <p:txBody>
          <a:bodyPr wrap="square" rtlCol="0">
            <a:spAutoFit/>
          </a:bodyPr>
          <a:lstStyle/>
          <a:p>
            <a:r>
              <a:rPr lang="en-IN" dirty="0"/>
              <a:t>Here we can see that yellow cab has more users per month and thus has more monthly revenue as well. We can see also that December is the month with most cab users.</a:t>
            </a:r>
          </a:p>
        </p:txBody>
      </p:sp>
    </p:spTree>
    <p:extLst>
      <p:ext uri="{BB962C8B-B14F-4D97-AF65-F5344CB8AC3E}">
        <p14:creationId xmlns:p14="http://schemas.microsoft.com/office/powerpoint/2010/main" val="189420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77641-1DFE-0E39-706C-7E6F4494C238}"/>
              </a:ext>
            </a:extLst>
          </p:cNvPr>
          <p:cNvPicPr>
            <a:picLocks noChangeAspect="1"/>
          </p:cNvPicPr>
          <p:nvPr/>
        </p:nvPicPr>
        <p:blipFill>
          <a:blip r:embed="rId2"/>
          <a:stretch>
            <a:fillRect/>
          </a:stretch>
        </p:blipFill>
        <p:spPr>
          <a:xfrm>
            <a:off x="158129" y="735129"/>
            <a:ext cx="6414550" cy="3259355"/>
          </a:xfrm>
          <a:prstGeom prst="rect">
            <a:avLst/>
          </a:prstGeom>
        </p:spPr>
      </p:pic>
      <p:pic>
        <p:nvPicPr>
          <p:cNvPr id="5" name="Picture 4">
            <a:extLst>
              <a:ext uri="{FF2B5EF4-FFF2-40B4-BE49-F238E27FC236}">
                <a16:creationId xmlns:a16="http://schemas.microsoft.com/office/drawing/2014/main" id="{6C1F94A5-404E-8CA8-3138-CCFCA34154F5}"/>
              </a:ext>
            </a:extLst>
          </p:cNvPr>
          <p:cNvPicPr>
            <a:picLocks noChangeAspect="1"/>
          </p:cNvPicPr>
          <p:nvPr/>
        </p:nvPicPr>
        <p:blipFill>
          <a:blip r:embed="rId3"/>
          <a:stretch>
            <a:fillRect/>
          </a:stretch>
        </p:blipFill>
        <p:spPr>
          <a:xfrm>
            <a:off x="6964565" y="845131"/>
            <a:ext cx="5227435" cy="3259356"/>
          </a:xfrm>
          <a:prstGeom prst="rect">
            <a:avLst/>
          </a:prstGeom>
        </p:spPr>
      </p:pic>
      <p:sp>
        <p:nvSpPr>
          <p:cNvPr id="6" name="TextBox 5">
            <a:extLst>
              <a:ext uri="{FF2B5EF4-FFF2-40B4-BE49-F238E27FC236}">
                <a16:creationId xmlns:a16="http://schemas.microsoft.com/office/drawing/2014/main" id="{368103B9-9B9F-2CC3-6556-A54A1342E100}"/>
              </a:ext>
            </a:extLst>
          </p:cNvPr>
          <p:cNvSpPr txBox="1"/>
          <p:nvPr/>
        </p:nvSpPr>
        <p:spPr>
          <a:xfrm>
            <a:off x="2426942" y="4895134"/>
            <a:ext cx="6827062" cy="1477328"/>
          </a:xfrm>
          <a:prstGeom prst="rect">
            <a:avLst/>
          </a:prstGeom>
          <a:noFill/>
        </p:spPr>
        <p:txBody>
          <a:bodyPr wrap="square" rtlCol="0">
            <a:spAutoFit/>
          </a:bodyPr>
          <a:lstStyle/>
          <a:p>
            <a:r>
              <a:rPr lang="en-IN" dirty="0"/>
              <a:t>Here we can see the total number of transactions plotted against different features. We can see that yellow cab has more transactions, Males are making more transactions as compared to </a:t>
            </a:r>
            <a:r>
              <a:rPr lang="en-IN" dirty="0" err="1"/>
              <a:t>females,Card</a:t>
            </a:r>
            <a:r>
              <a:rPr lang="en-IN" dirty="0"/>
              <a:t> is the more used payment mode for both cab companies and Yellow cab company is making more profits.</a:t>
            </a:r>
          </a:p>
        </p:txBody>
      </p:sp>
    </p:spTree>
    <p:extLst>
      <p:ext uri="{BB962C8B-B14F-4D97-AF65-F5344CB8AC3E}">
        <p14:creationId xmlns:p14="http://schemas.microsoft.com/office/powerpoint/2010/main" val="30748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213878-EB0A-3624-E6B4-5C575115ED8C}"/>
              </a:ext>
            </a:extLst>
          </p:cNvPr>
          <p:cNvPicPr>
            <a:picLocks noChangeAspect="1"/>
          </p:cNvPicPr>
          <p:nvPr/>
        </p:nvPicPr>
        <p:blipFill>
          <a:blip r:embed="rId2"/>
          <a:stretch>
            <a:fillRect/>
          </a:stretch>
        </p:blipFill>
        <p:spPr>
          <a:xfrm>
            <a:off x="750887" y="653142"/>
            <a:ext cx="4070111" cy="4166046"/>
          </a:xfrm>
          <a:prstGeom prst="rect">
            <a:avLst/>
          </a:prstGeom>
        </p:spPr>
      </p:pic>
      <p:pic>
        <p:nvPicPr>
          <p:cNvPr id="1026" name="Picture 2">
            <a:extLst>
              <a:ext uri="{FF2B5EF4-FFF2-40B4-BE49-F238E27FC236}">
                <a16:creationId xmlns:a16="http://schemas.microsoft.com/office/drawing/2014/main" id="{7F8BBB50-1D31-17F1-DFD0-61B43F73C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028" y="756270"/>
            <a:ext cx="5769083" cy="37676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BB88AC-22E0-7B95-424A-8C2F2C9D3062}"/>
              </a:ext>
            </a:extLst>
          </p:cNvPr>
          <p:cNvSpPr txBox="1"/>
          <p:nvPr/>
        </p:nvSpPr>
        <p:spPr>
          <a:xfrm>
            <a:off x="1921475" y="5301049"/>
            <a:ext cx="9242855" cy="646331"/>
          </a:xfrm>
          <a:prstGeom prst="rect">
            <a:avLst/>
          </a:prstGeom>
          <a:noFill/>
        </p:spPr>
        <p:txBody>
          <a:bodyPr wrap="square" rtlCol="0">
            <a:spAutoFit/>
          </a:bodyPr>
          <a:lstStyle/>
          <a:p>
            <a:r>
              <a:rPr lang="en-IN" dirty="0"/>
              <a:t>Here we can see the population of different cities and the profits made by both cab companies in each city</a:t>
            </a:r>
          </a:p>
        </p:txBody>
      </p:sp>
    </p:spTree>
    <p:extLst>
      <p:ext uri="{BB962C8B-B14F-4D97-AF65-F5344CB8AC3E}">
        <p14:creationId xmlns:p14="http://schemas.microsoft.com/office/powerpoint/2010/main" val="170192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13E1127-2E16-AF66-6CD8-A0B612ED2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826" y="606234"/>
            <a:ext cx="8220075" cy="4476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D297084-91FE-B7B9-D9D4-6D33658D30BA}"/>
              </a:ext>
            </a:extLst>
          </p:cNvPr>
          <p:cNvSpPr txBox="1"/>
          <p:nvPr/>
        </p:nvSpPr>
        <p:spPr>
          <a:xfrm>
            <a:off x="2556549" y="5470606"/>
            <a:ext cx="7264479" cy="646331"/>
          </a:xfrm>
          <a:prstGeom prst="rect">
            <a:avLst/>
          </a:prstGeom>
          <a:noFill/>
        </p:spPr>
        <p:txBody>
          <a:bodyPr wrap="square" rtlCol="0">
            <a:spAutoFit/>
          </a:bodyPr>
          <a:lstStyle/>
          <a:p>
            <a:r>
              <a:rPr lang="en-IN" dirty="0"/>
              <a:t>We can clearly see that yellow cab is preferred for both long and short distance rides</a:t>
            </a:r>
          </a:p>
        </p:txBody>
      </p:sp>
    </p:spTree>
    <p:extLst>
      <p:ext uri="{BB962C8B-B14F-4D97-AF65-F5344CB8AC3E}">
        <p14:creationId xmlns:p14="http://schemas.microsoft.com/office/powerpoint/2010/main" val="5111461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703</TotalTime>
  <Words>1065</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Angsana New</vt:lpstr>
      <vt:lpstr>Arial</vt:lpstr>
      <vt:lpstr>Calibri</vt:lpstr>
      <vt:lpstr>Calibri Light</vt:lpstr>
      <vt:lpstr>HelveticaNeue</vt:lpstr>
      <vt:lpstr>HelveticaNeue-Bold</vt:lpstr>
      <vt:lpstr>Roboto</vt:lpstr>
      <vt:lpstr>Retrospect</vt:lpstr>
      <vt:lpstr>PowerPoint Presentation</vt:lpstr>
      <vt:lpstr>        Agenda</vt:lpstr>
      <vt:lpstr>Executive Summary </vt:lpstr>
      <vt:lpstr>Data Information</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Hypothesis1: Impact of Gender on Trip Distance </vt:lpstr>
      <vt:lpstr>Hypothesis2 : There is correlation between population and cab users per capita in a city </vt:lpstr>
      <vt:lpstr>Hypothesis 3: H0:The variable Year has not a positive correlation with mileage H1:The variable Year has a positive correlation with mileage </vt:lpstr>
      <vt:lpstr>Hypothesis 4: Is there any difference in profit regarding Gender H0 : There is no difference regarding Gender in both cab companies. H1 : There is difference regarding Gender in both cab companies. </vt:lpstr>
      <vt:lpstr>Hypothesis 5: Is there any difference in Profit regarding Payment mode H0 : There is no difference regarding Payment_Mode in both cab companies. H1 : There is difference regarding Payment_Mode in both cab companies. </vt:lpstr>
      <vt:lpstr>RECCOMENDATIONS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 Grover</dc:creator>
  <cp:lastModifiedBy>Rakshit Grover</cp:lastModifiedBy>
  <cp:revision>2</cp:revision>
  <dcterms:created xsi:type="dcterms:W3CDTF">2024-07-19T22:26:52Z</dcterms:created>
  <dcterms:modified xsi:type="dcterms:W3CDTF">2024-07-20T22:32:45Z</dcterms:modified>
</cp:coreProperties>
</file>