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60" r:id="rId5"/>
    <p:sldId id="261" r:id="rId6"/>
    <p:sldId id="264" r:id="rId7"/>
    <p:sldId id="262" r:id="rId8"/>
    <p:sldId id="265" r:id="rId9"/>
    <p:sldId id="269" r:id="rId10"/>
    <p:sldId id="263"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59"/>
    <p:restoredTop sz="94577"/>
  </p:normalViewPr>
  <p:slideViewPr>
    <p:cSldViewPr snapToGrid="0">
      <p:cViewPr varScale="1">
        <p:scale>
          <a:sx n="116" d="100"/>
          <a:sy n="116" d="100"/>
        </p:scale>
        <p:origin x="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EC0AD5-69A0-9B47-9E13-A726465ABD64}" type="datetimeFigureOut">
              <a:rPr lang="en-US" smtClean="0"/>
              <a:t>9/29/24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8C3D89E-4685-2B47-B97C-41FBF17EEC9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4174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C0AD5-69A0-9B47-9E13-A726465ABD64}" type="datetimeFigureOut">
              <a:rPr lang="en-US" smtClean="0"/>
              <a:t>9/29/24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3D89E-4685-2B47-B97C-41FBF17EEC9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07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C0AD5-69A0-9B47-9E13-A726465ABD64}" type="datetimeFigureOut">
              <a:rPr lang="en-US" smtClean="0"/>
              <a:t>9/29/24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3D89E-4685-2B47-B97C-41FBF17EEC9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2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C0AD5-69A0-9B47-9E13-A726465ABD64}" type="datetimeFigureOut">
              <a:rPr lang="en-US" smtClean="0"/>
              <a:t>9/29/24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3D89E-4685-2B47-B97C-41FBF17EEC9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26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EC0AD5-69A0-9B47-9E13-A726465ABD64}" type="datetimeFigureOut">
              <a:rPr lang="en-US" smtClean="0"/>
              <a:t>9/29/24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3D89E-4685-2B47-B97C-41FBF17EEC9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66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EC0AD5-69A0-9B47-9E13-A726465ABD64}" type="datetimeFigureOut">
              <a:rPr lang="en-US" smtClean="0"/>
              <a:t>9/29/24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3D89E-4685-2B47-B97C-41FBF17EEC9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283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EC0AD5-69A0-9B47-9E13-A726465ABD64}" type="datetimeFigureOut">
              <a:rPr lang="en-US" smtClean="0"/>
              <a:t>9/29/24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3D89E-4685-2B47-B97C-41FBF17EEC9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28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EC0AD5-69A0-9B47-9E13-A726465ABD64}" type="datetimeFigureOut">
              <a:rPr lang="en-US" smtClean="0"/>
              <a:t>9/29/24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C3D89E-4685-2B47-B97C-41FBF17EEC9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961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C0AD5-69A0-9B47-9E13-A726465ABD64}" type="datetimeFigureOut">
              <a:rPr lang="en-US" smtClean="0"/>
              <a:t>9/29/24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C3D89E-4685-2B47-B97C-41FBF17EEC96}" type="slidenum">
              <a:rPr lang="en-US" smtClean="0"/>
              <a:t>‹#›</a:t>
            </a:fld>
            <a:endParaRPr lang="en-US"/>
          </a:p>
        </p:txBody>
      </p:sp>
    </p:spTree>
    <p:extLst>
      <p:ext uri="{BB962C8B-B14F-4D97-AF65-F5344CB8AC3E}">
        <p14:creationId xmlns:p14="http://schemas.microsoft.com/office/powerpoint/2010/main" val="235988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EC0AD5-69A0-9B47-9E13-A726465ABD64}" type="datetimeFigureOut">
              <a:rPr lang="en-US" smtClean="0"/>
              <a:t>9/29/24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3D89E-4685-2B47-B97C-41FBF17EEC9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444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BEC0AD5-69A0-9B47-9E13-A726465ABD64}" type="datetimeFigureOut">
              <a:rPr lang="en-US" smtClean="0"/>
              <a:t>9/29/24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8C3D89E-4685-2B47-B97C-41FBF17EEC9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96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BEC0AD5-69A0-9B47-9E13-A726465ABD64}" type="datetimeFigureOut">
              <a:rPr lang="en-US" smtClean="0"/>
              <a:t>9/29/24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C3D89E-4685-2B47-B97C-41FBF17EEC9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9754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9956-FA07-23D7-0454-E681FA093D59}"/>
              </a:ext>
            </a:extLst>
          </p:cNvPr>
          <p:cNvSpPr>
            <a:spLocks noGrp="1"/>
          </p:cNvSpPr>
          <p:nvPr>
            <p:ph type="ctrTitle"/>
          </p:nvPr>
        </p:nvSpPr>
        <p:spPr/>
        <p:txBody>
          <a:bodyPr>
            <a:normAutofit fontScale="90000"/>
          </a:bodyPr>
          <a:lstStyle/>
          <a:p>
            <a:r>
              <a:rPr lang="en-US" dirty="0"/>
              <a:t>Hate Speech Detection Using Transformers</a:t>
            </a:r>
          </a:p>
        </p:txBody>
      </p:sp>
      <p:sp>
        <p:nvSpPr>
          <p:cNvPr id="3" name="Subtitle 2">
            <a:extLst>
              <a:ext uri="{FF2B5EF4-FFF2-40B4-BE49-F238E27FC236}">
                <a16:creationId xmlns:a16="http://schemas.microsoft.com/office/drawing/2014/main" id="{970CD4D3-1159-D9E3-3177-E41F19FC9241}"/>
              </a:ext>
            </a:extLst>
          </p:cNvPr>
          <p:cNvSpPr>
            <a:spLocks noGrp="1"/>
          </p:cNvSpPr>
          <p:nvPr>
            <p:ph type="subTitle" idx="1"/>
          </p:nvPr>
        </p:nvSpPr>
        <p:spPr/>
        <p:txBody>
          <a:bodyPr>
            <a:normAutofit fontScale="25000" lnSpcReduction="20000"/>
          </a:bodyPr>
          <a:lstStyle/>
          <a:p>
            <a:r>
              <a:rPr lang="en-US" sz="5600" b="1" dirty="0"/>
              <a:t>Presented By :Rakshit Grover</a:t>
            </a:r>
          </a:p>
          <a:p>
            <a:pPr rtl="0">
              <a:spcBef>
                <a:spcPts val="0"/>
              </a:spcBef>
              <a:spcAft>
                <a:spcPts val="0"/>
              </a:spcAft>
            </a:pPr>
            <a:r>
              <a:rPr lang="en-US" sz="5600" b="1" i="0" u="none" strike="noStrike" dirty="0">
                <a:solidFill>
                  <a:srgbClr val="000000"/>
                </a:solidFill>
                <a:effectLst/>
                <a:latin typeface="Arial" panose="020B0604020202020204" pitchFamily="34" charset="0"/>
              </a:rPr>
              <a:t>Specialization: NLP  </a:t>
            </a:r>
            <a:endParaRPr lang="en-US" sz="5600" b="1" dirty="0">
              <a:effectLst/>
            </a:endParaRPr>
          </a:p>
          <a:p>
            <a:pPr rtl="0">
              <a:spcBef>
                <a:spcPts val="0"/>
              </a:spcBef>
              <a:spcAft>
                <a:spcPts val="0"/>
              </a:spcAft>
            </a:pPr>
            <a:r>
              <a:rPr lang="en-US" sz="5600" b="1" i="0" u="none" strike="noStrike" dirty="0">
                <a:solidFill>
                  <a:srgbClr val="000000"/>
                </a:solidFill>
                <a:effectLst/>
                <a:latin typeface="Arial" panose="020B0604020202020204" pitchFamily="34" charset="0"/>
              </a:rPr>
              <a:t>Batch Code: LISUM35 </a:t>
            </a:r>
            <a:endParaRPr lang="en-US" sz="5600" b="1" dirty="0">
              <a:effectLst/>
            </a:endParaRPr>
          </a:p>
          <a:p>
            <a:br>
              <a:rPr lang="en-US" dirty="0"/>
            </a:br>
            <a:endParaRPr lang="en-US" dirty="0"/>
          </a:p>
        </p:txBody>
      </p:sp>
    </p:spTree>
    <p:extLst>
      <p:ext uri="{BB962C8B-B14F-4D97-AF65-F5344CB8AC3E}">
        <p14:creationId xmlns:p14="http://schemas.microsoft.com/office/powerpoint/2010/main" val="158320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8F54-209F-5085-806B-DDC6571D9641}"/>
              </a:ext>
            </a:extLst>
          </p:cNvPr>
          <p:cNvSpPr>
            <a:spLocks noGrp="1"/>
          </p:cNvSpPr>
          <p:nvPr>
            <p:ph type="title"/>
          </p:nvPr>
        </p:nvSpPr>
        <p:spPr/>
        <p:txBody>
          <a:bodyPr/>
          <a:lstStyle/>
          <a:p>
            <a:r>
              <a:rPr lang="en-US" b="1" dirty="0"/>
              <a:t>Model Building</a:t>
            </a:r>
            <a:br>
              <a:rPr lang="en-US" b="1" dirty="0"/>
            </a:br>
            <a:endParaRPr lang="en-US" dirty="0"/>
          </a:p>
        </p:txBody>
      </p:sp>
      <p:sp>
        <p:nvSpPr>
          <p:cNvPr id="3" name="Content Placeholder 2">
            <a:extLst>
              <a:ext uri="{FF2B5EF4-FFF2-40B4-BE49-F238E27FC236}">
                <a16:creationId xmlns:a16="http://schemas.microsoft.com/office/drawing/2014/main" id="{673E79AA-F4BD-0A8E-7410-AE2EE4C8DAC9}"/>
              </a:ext>
            </a:extLst>
          </p:cNvPr>
          <p:cNvSpPr>
            <a:spLocks noGrp="1"/>
          </p:cNvSpPr>
          <p:nvPr>
            <p:ph idx="1"/>
          </p:nvPr>
        </p:nvSpPr>
        <p:spPr/>
        <p:txBody>
          <a:bodyPr/>
          <a:lstStyle/>
          <a:p>
            <a:pPr>
              <a:buFont typeface="Arial" panose="020B0604020202020204" pitchFamily="34" charset="0"/>
              <a:buChar char="•"/>
            </a:pPr>
            <a:r>
              <a:rPr lang="en-US" b="1" dirty="0"/>
              <a:t>Models Used</a:t>
            </a:r>
            <a:r>
              <a:rPr lang="en-US" dirty="0"/>
              <a:t>:</a:t>
            </a:r>
          </a:p>
          <a:p>
            <a:pPr marL="742950" lvl="1" indent="-285750">
              <a:buFont typeface="Arial" panose="020B0604020202020204" pitchFamily="34" charset="0"/>
              <a:buChar char="•"/>
            </a:pPr>
            <a:r>
              <a:rPr lang="en-US" dirty="0"/>
              <a:t>Logistic Regression, Random Forest, Gradient Boosting.</a:t>
            </a:r>
          </a:p>
          <a:p>
            <a:pPr>
              <a:buFont typeface="Arial" panose="020B0604020202020204" pitchFamily="34" charset="0"/>
              <a:buChar char="•"/>
            </a:pPr>
            <a:r>
              <a:rPr lang="en-US" b="1" dirty="0"/>
              <a:t>Transformers</a:t>
            </a:r>
            <a:r>
              <a:rPr lang="en-US" dirty="0"/>
              <a:t>:</a:t>
            </a:r>
          </a:p>
          <a:p>
            <a:pPr marL="742950" lvl="1" indent="-285750">
              <a:buFont typeface="Arial" panose="020B0604020202020204" pitchFamily="34" charset="0"/>
              <a:buChar char="•"/>
            </a:pPr>
            <a:r>
              <a:rPr lang="en-US" dirty="0"/>
              <a:t>Fine-tuned BERT model for sequence classification.</a:t>
            </a:r>
          </a:p>
          <a:p>
            <a:pPr>
              <a:buFont typeface="Arial" panose="020B0604020202020204" pitchFamily="34" charset="0"/>
              <a:buChar char="•"/>
            </a:pPr>
            <a:r>
              <a:rPr lang="en-US" b="1" dirty="0"/>
              <a:t>Hyperparameter Tuning</a:t>
            </a:r>
            <a:r>
              <a:rPr lang="en-US" dirty="0"/>
              <a:t>:</a:t>
            </a:r>
          </a:p>
          <a:p>
            <a:pPr marL="742950" lvl="1" indent="-285750">
              <a:buFont typeface="Arial" panose="020B0604020202020204" pitchFamily="34" charset="0"/>
              <a:buChar char="•"/>
            </a:pPr>
            <a:r>
              <a:rPr lang="en-US" dirty="0"/>
              <a:t>Grid search for finding optimal model parameters.</a:t>
            </a:r>
          </a:p>
          <a:p>
            <a:endParaRPr lang="en-US" dirty="0"/>
          </a:p>
        </p:txBody>
      </p:sp>
    </p:spTree>
    <p:extLst>
      <p:ext uri="{BB962C8B-B14F-4D97-AF65-F5344CB8AC3E}">
        <p14:creationId xmlns:p14="http://schemas.microsoft.com/office/powerpoint/2010/main" val="312324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A881-85EA-A7DA-44ED-D594E8771203}"/>
              </a:ext>
            </a:extLst>
          </p:cNvPr>
          <p:cNvSpPr>
            <a:spLocks noGrp="1"/>
          </p:cNvSpPr>
          <p:nvPr>
            <p:ph type="title"/>
          </p:nvPr>
        </p:nvSpPr>
        <p:spPr/>
        <p:txBody>
          <a:bodyPr/>
          <a:lstStyle/>
          <a:p>
            <a:r>
              <a:rPr lang="en-US" b="1" dirty="0"/>
              <a:t>Model Evaluation(ML MODEL)</a:t>
            </a:r>
            <a:endParaRPr lang="en-US" dirty="0"/>
          </a:p>
        </p:txBody>
      </p:sp>
      <p:sp>
        <p:nvSpPr>
          <p:cNvPr id="3" name="Content Placeholder 2">
            <a:extLst>
              <a:ext uri="{FF2B5EF4-FFF2-40B4-BE49-F238E27FC236}">
                <a16:creationId xmlns:a16="http://schemas.microsoft.com/office/drawing/2014/main" id="{64C60839-F0A1-132C-DE3E-0BDE7D43E3E7}"/>
              </a:ext>
            </a:extLst>
          </p:cNvPr>
          <p:cNvSpPr>
            <a:spLocks noGrp="1"/>
          </p:cNvSpPr>
          <p:nvPr>
            <p:ph idx="1"/>
          </p:nvPr>
        </p:nvSpPr>
        <p:spPr>
          <a:xfrm>
            <a:off x="838200" y="1825625"/>
            <a:ext cx="10515600" cy="1603375"/>
          </a:xfrm>
        </p:spPr>
        <p:txBody>
          <a:bodyPr>
            <a:normAutofit fontScale="85000" lnSpcReduction="10000"/>
          </a:bodyPr>
          <a:lstStyle/>
          <a:p>
            <a:pPr>
              <a:buFont typeface="Arial" panose="020B0604020202020204" pitchFamily="34" charset="0"/>
              <a:buChar char="•"/>
            </a:pPr>
            <a:r>
              <a:rPr lang="en-US" dirty="0"/>
              <a:t>The model achieves an overall accuracy of 96%, performing well on the majority class (0) with high precision (97%) and recall (99%). However, it struggles with the minority class (1), showing lower recall (59%) and a moderate F1-score (68%), indicating it misses many positive instances despite decent precision (81%). I utilized Logistic Regression, Random Forest, and Gradient Boosting, and after performing a grid search and comparing models based on accuracy, Random Forest emerged as the best performing model with these metrics.</a:t>
            </a:r>
          </a:p>
        </p:txBody>
      </p:sp>
      <p:pic>
        <p:nvPicPr>
          <p:cNvPr id="2052" name="Picture 4">
            <a:extLst>
              <a:ext uri="{FF2B5EF4-FFF2-40B4-BE49-F238E27FC236}">
                <a16:creationId xmlns:a16="http://schemas.microsoft.com/office/drawing/2014/main" id="{6094D63E-B9FF-A1BC-910A-B75079E7F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088" y="3563936"/>
            <a:ext cx="8250237" cy="2489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94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6005-931F-5BED-9714-AA3026658429}"/>
              </a:ext>
            </a:extLst>
          </p:cNvPr>
          <p:cNvSpPr>
            <a:spLocks noGrp="1"/>
          </p:cNvSpPr>
          <p:nvPr>
            <p:ph type="title"/>
          </p:nvPr>
        </p:nvSpPr>
        <p:spPr/>
        <p:txBody>
          <a:bodyPr/>
          <a:lstStyle/>
          <a:p>
            <a:r>
              <a:rPr lang="en-US" b="1" dirty="0"/>
              <a:t>Model Evaluation(TRANSFORMERS)</a:t>
            </a:r>
            <a:endParaRPr lang="en-US" dirty="0"/>
          </a:p>
        </p:txBody>
      </p:sp>
      <p:sp>
        <p:nvSpPr>
          <p:cNvPr id="3" name="Content Placeholder 2">
            <a:extLst>
              <a:ext uri="{FF2B5EF4-FFF2-40B4-BE49-F238E27FC236}">
                <a16:creationId xmlns:a16="http://schemas.microsoft.com/office/drawing/2014/main" id="{039B9254-691A-3A6E-104A-ED010DF613E1}"/>
              </a:ext>
            </a:extLst>
          </p:cNvPr>
          <p:cNvSpPr>
            <a:spLocks noGrp="1"/>
          </p:cNvSpPr>
          <p:nvPr>
            <p:ph idx="1"/>
          </p:nvPr>
        </p:nvSpPr>
        <p:spPr>
          <a:xfrm>
            <a:off x="838200" y="1825625"/>
            <a:ext cx="10515600" cy="2120823"/>
          </a:xfrm>
        </p:spPr>
        <p:txBody>
          <a:bodyPr>
            <a:normAutofit/>
          </a:bodyPr>
          <a:lstStyle/>
          <a:p>
            <a:endParaRPr lang="en-US" dirty="0"/>
          </a:p>
          <a:p>
            <a:r>
              <a:rPr lang="en-US" dirty="0"/>
              <a:t>The evaluation results indicate that the model has a high accuracy of 94.5% on the validation set, but the recall is relatively low at 36.8%, suggesting it misses many positive instances. The precision is 73.0%, and the F1-score, which balances precision and recall, is 48.9%, indicating a moderate overall performance.</a:t>
            </a:r>
          </a:p>
          <a:p>
            <a:endParaRPr lang="en-US" dirty="0"/>
          </a:p>
        </p:txBody>
      </p:sp>
      <p:pic>
        <p:nvPicPr>
          <p:cNvPr id="1030" name="Picture 6">
            <a:extLst>
              <a:ext uri="{FF2B5EF4-FFF2-40B4-BE49-F238E27FC236}">
                <a16:creationId xmlns:a16="http://schemas.microsoft.com/office/drawing/2014/main" id="{C08C4A2F-8E9F-BB08-06AF-FFF264CF1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613" y="3791819"/>
            <a:ext cx="8648241" cy="242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7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3D0C-272F-FD83-3E5A-1C365F692D6A}"/>
              </a:ext>
            </a:extLst>
          </p:cNvPr>
          <p:cNvSpPr>
            <a:spLocks noGrp="1"/>
          </p:cNvSpPr>
          <p:nvPr>
            <p:ph type="title"/>
          </p:nvPr>
        </p:nvSpPr>
        <p:spPr/>
        <p:txBody>
          <a:bodyPr/>
          <a:lstStyle/>
          <a:p>
            <a:r>
              <a:rPr lang="en-US" b="1" dirty="0"/>
              <a:t>Conclusion &amp; Future Work</a:t>
            </a:r>
            <a:br>
              <a:rPr lang="en-US" b="1" dirty="0"/>
            </a:br>
            <a:endParaRPr lang="en-US" dirty="0"/>
          </a:p>
        </p:txBody>
      </p:sp>
      <p:sp>
        <p:nvSpPr>
          <p:cNvPr id="3" name="Content Placeholder 2">
            <a:extLst>
              <a:ext uri="{FF2B5EF4-FFF2-40B4-BE49-F238E27FC236}">
                <a16:creationId xmlns:a16="http://schemas.microsoft.com/office/drawing/2014/main" id="{3C7E7393-1CB1-0C12-81EE-89FCC96F57C1}"/>
              </a:ext>
            </a:extLst>
          </p:cNvPr>
          <p:cNvSpPr>
            <a:spLocks noGrp="1"/>
          </p:cNvSpPr>
          <p:nvPr>
            <p:ph idx="1"/>
          </p:nvPr>
        </p:nvSpPr>
        <p:spPr/>
        <p:txBody>
          <a:bodyPr>
            <a:normAutofit/>
          </a:bodyPr>
          <a:lstStyle/>
          <a:p>
            <a:pPr>
              <a:buFont typeface="Arial" panose="020B0604020202020204" pitchFamily="34" charset="0"/>
              <a:buChar char="•"/>
            </a:pPr>
            <a:r>
              <a:rPr lang="en-US" b="1" dirty="0"/>
              <a:t>Summary</a:t>
            </a:r>
            <a:r>
              <a:rPr lang="en-US" dirty="0"/>
              <a:t>:</a:t>
            </a:r>
          </a:p>
          <a:p>
            <a:pPr marL="742950" lvl="1" indent="-285750">
              <a:buFont typeface="Arial" panose="020B0604020202020204" pitchFamily="34" charset="0"/>
              <a:buChar char="•"/>
            </a:pPr>
            <a:r>
              <a:rPr lang="en-US" dirty="0"/>
              <a:t>Developed a model to detect hate speech with [accuracy] using various techniques.</a:t>
            </a:r>
          </a:p>
          <a:p>
            <a:pPr>
              <a:buFont typeface="Arial" panose="020B0604020202020204" pitchFamily="34" charset="0"/>
              <a:buChar char="•"/>
            </a:pPr>
            <a:r>
              <a:rPr lang="en-US" b="1" dirty="0"/>
              <a:t>Limitations</a:t>
            </a:r>
            <a:r>
              <a:rPr lang="en-US" dirty="0"/>
              <a:t>:</a:t>
            </a:r>
          </a:p>
          <a:p>
            <a:pPr marL="742950" lvl="1" indent="-285750">
              <a:buFont typeface="Arial" panose="020B0604020202020204" pitchFamily="34" charset="0"/>
              <a:buChar char="•"/>
            </a:pPr>
            <a:r>
              <a:rPr lang="en-US" dirty="0"/>
              <a:t>Model accuracy is not perfect; some misclassifications are expected.</a:t>
            </a:r>
          </a:p>
          <a:p>
            <a:pPr>
              <a:buFont typeface="Arial" panose="020B0604020202020204" pitchFamily="34" charset="0"/>
              <a:buChar char="•"/>
            </a:pPr>
            <a:r>
              <a:rPr lang="en-US" b="1" dirty="0"/>
              <a:t>Future </a:t>
            </a:r>
            <a:r>
              <a:rPr lang="en-US" b="1" dirty="0" err="1"/>
              <a:t>Enhancements</a:t>
            </a:r>
            <a:r>
              <a:rPr lang="en-US" dirty="0" err="1"/>
              <a:t>:Implementing</a:t>
            </a:r>
            <a:r>
              <a:rPr lang="en-US" dirty="0"/>
              <a:t> advanced techniques like Temporal Convolutional Networks (TCN), which capture long-term dependencies in time-series data, and Random Multimodal Deep Learning (RMDL), which integrates multiple models to enhance robustness and accuracy in complex multimodal tasks.</a:t>
            </a:r>
          </a:p>
          <a:p>
            <a:endParaRPr lang="en-US" dirty="0"/>
          </a:p>
        </p:txBody>
      </p:sp>
    </p:spTree>
    <p:extLst>
      <p:ext uri="{BB962C8B-B14F-4D97-AF65-F5344CB8AC3E}">
        <p14:creationId xmlns:p14="http://schemas.microsoft.com/office/powerpoint/2010/main" val="60820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26BF-8743-C3D5-718E-DCE05E70D9E2}"/>
              </a:ext>
            </a:extLst>
          </p:cNvPr>
          <p:cNvSpPr>
            <a:spLocks noGrp="1"/>
          </p:cNvSpPr>
          <p:nvPr>
            <p:ph type="title"/>
          </p:nvPr>
        </p:nvSpPr>
        <p:spPr/>
        <p:txBody>
          <a:bodyPr/>
          <a:lstStyle/>
          <a:p>
            <a:r>
              <a:rPr lang="en-US" b="1" dirty="0"/>
              <a:t>Outline</a:t>
            </a:r>
            <a:br>
              <a:rPr lang="en-US" b="1" dirty="0"/>
            </a:br>
            <a:endParaRPr lang="en-US" dirty="0"/>
          </a:p>
        </p:txBody>
      </p:sp>
      <p:sp>
        <p:nvSpPr>
          <p:cNvPr id="3" name="Content Placeholder 2">
            <a:extLst>
              <a:ext uri="{FF2B5EF4-FFF2-40B4-BE49-F238E27FC236}">
                <a16:creationId xmlns:a16="http://schemas.microsoft.com/office/drawing/2014/main" id="{A13FF1C2-3550-0CD9-DF0A-9BD02DC7AC68}"/>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Project Overview</a:t>
            </a:r>
          </a:p>
          <a:p>
            <a:pPr>
              <a:buFont typeface="Arial" panose="020B0604020202020204" pitchFamily="34" charset="0"/>
              <a:buChar char="•"/>
            </a:pPr>
            <a:r>
              <a:rPr lang="en-US" dirty="0"/>
              <a:t>Data Collection</a:t>
            </a:r>
          </a:p>
          <a:p>
            <a:pPr>
              <a:buFont typeface="Arial" panose="020B0604020202020204" pitchFamily="34" charset="0"/>
              <a:buChar char="•"/>
            </a:pPr>
            <a:r>
              <a:rPr lang="en-US" dirty="0"/>
              <a:t>Data Preprocessing</a:t>
            </a:r>
          </a:p>
          <a:p>
            <a:pPr>
              <a:buFont typeface="Arial" panose="020B0604020202020204" pitchFamily="34" charset="0"/>
              <a:buChar char="•"/>
            </a:pPr>
            <a:r>
              <a:rPr lang="en-US" dirty="0"/>
              <a:t>Feature Engineering</a:t>
            </a:r>
          </a:p>
          <a:p>
            <a:pPr>
              <a:buFont typeface="Arial" panose="020B0604020202020204" pitchFamily="34" charset="0"/>
              <a:buChar char="•"/>
            </a:pPr>
            <a:r>
              <a:rPr lang="en-US" dirty="0"/>
              <a:t>Exploratory Data Analysis</a:t>
            </a:r>
          </a:p>
          <a:p>
            <a:pPr>
              <a:buFont typeface="Arial" panose="020B0604020202020204" pitchFamily="34" charset="0"/>
              <a:buChar char="•"/>
            </a:pPr>
            <a:r>
              <a:rPr lang="en-US" dirty="0"/>
              <a:t>Model Building</a:t>
            </a:r>
          </a:p>
          <a:p>
            <a:pPr>
              <a:buFont typeface="Arial" panose="020B0604020202020204" pitchFamily="34" charset="0"/>
              <a:buChar char="•"/>
            </a:pPr>
            <a:r>
              <a:rPr lang="en-US" dirty="0"/>
              <a:t>Model Evaluation</a:t>
            </a:r>
          </a:p>
          <a:p>
            <a:pPr>
              <a:buFont typeface="Arial" panose="020B0604020202020204" pitchFamily="34" charset="0"/>
              <a:buChar char="•"/>
            </a:pPr>
            <a:r>
              <a:rPr lang="en-US" dirty="0"/>
              <a:t>Conclusion &amp; Future Work</a:t>
            </a:r>
          </a:p>
          <a:p>
            <a:endParaRPr lang="en-US" dirty="0"/>
          </a:p>
        </p:txBody>
      </p:sp>
    </p:spTree>
    <p:extLst>
      <p:ext uri="{BB962C8B-B14F-4D97-AF65-F5344CB8AC3E}">
        <p14:creationId xmlns:p14="http://schemas.microsoft.com/office/powerpoint/2010/main" val="188446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5E5E-629A-FA98-AA90-F7AAE3011C97}"/>
              </a:ext>
            </a:extLst>
          </p:cNvPr>
          <p:cNvSpPr>
            <a:spLocks noGrp="1"/>
          </p:cNvSpPr>
          <p:nvPr>
            <p:ph type="title"/>
          </p:nvPr>
        </p:nvSpPr>
        <p:spPr/>
        <p:txBody>
          <a:bodyPr/>
          <a:lstStyle/>
          <a:p>
            <a:r>
              <a:rPr lang="en-US" b="1" dirty="0"/>
              <a:t>Project Overview</a:t>
            </a:r>
            <a:br>
              <a:rPr lang="en-US" b="1" dirty="0"/>
            </a:br>
            <a:endParaRPr lang="en-US" dirty="0"/>
          </a:p>
        </p:txBody>
      </p:sp>
      <p:sp>
        <p:nvSpPr>
          <p:cNvPr id="3" name="Content Placeholder 2">
            <a:extLst>
              <a:ext uri="{FF2B5EF4-FFF2-40B4-BE49-F238E27FC236}">
                <a16:creationId xmlns:a16="http://schemas.microsoft.com/office/drawing/2014/main" id="{7CEB7A57-2E3A-E071-E890-0E9670E9BFC3}"/>
              </a:ext>
            </a:extLst>
          </p:cNvPr>
          <p:cNvSpPr>
            <a:spLocks noGrp="1"/>
          </p:cNvSpPr>
          <p:nvPr>
            <p:ph idx="1"/>
          </p:nvPr>
        </p:nvSpPr>
        <p:spPr/>
        <p:txBody>
          <a:bodyPr>
            <a:normAutofit/>
          </a:bodyPr>
          <a:lstStyle/>
          <a:p>
            <a:pPr>
              <a:buFont typeface="Arial" panose="020B0604020202020204" pitchFamily="34" charset="0"/>
              <a:buChar char="•"/>
            </a:pPr>
            <a:r>
              <a:rPr lang="en-US" b="1" dirty="0"/>
              <a:t>Problem Statement</a:t>
            </a:r>
            <a:r>
              <a:rPr lang="en-US" dirty="0"/>
              <a:t>:</a:t>
            </a:r>
          </a:p>
          <a:p>
            <a:pPr marL="742950" lvl="1" indent="-285750">
              <a:buFont typeface="Arial" panose="020B0604020202020204" pitchFamily="34" charset="0"/>
              <a:buChar char="•"/>
            </a:pPr>
            <a:r>
              <a:rPr lang="en-US" dirty="0"/>
              <a:t>Hate speech refers to any form of verbal, written, or behavioral communication that attacks individuals or groups based on identity factors such as religion, ethnicity, race, or gender.</a:t>
            </a:r>
          </a:p>
          <a:p>
            <a:pPr marL="742950" lvl="1" indent="-285750">
              <a:buFont typeface="Arial" panose="020B0604020202020204" pitchFamily="34" charset="0"/>
              <a:buChar char="•"/>
            </a:pPr>
            <a:r>
              <a:rPr lang="en-US" dirty="0"/>
              <a:t>Objective: Build a hate speech detection model using machine learning techniques on Twitter data.</a:t>
            </a:r>
          </a:p>
          <a:p>
            <a:pPr>
              <a:buFont typeface="Arial" panose="020B0604020202020204" pitchFamily="34" charset="0"/>
              <a:buChar char="•"/>
            </a:pPr>
            <a:r>
              <a:rPr lang="en-US" b="1" dirty="0"/>
              <a:t>Approach</a:t>
            </a:r>
            <a:r>
              <a:rPr lang="en-US" dirty="0"/>
              <a:t>:</a:t>
            </a:r>
          </a:p>
          <a:p>
            <a:pPr marL="742950" lvl="1" indent="-285750">
              <a:buFont typeface="Arial" panose="020B0604020202020204" pitchFamily="34" charset="0"/>
              <a:buChar char="•"/>
            </a:pPr>
            <a:r>
              <a:rPr lang="en-US" dirty="0"/>
              <a:t>Sentiment classification using labeled datasets.</a:t>
            </a:r>
          </a:p>
          <a:p>
            <a:pPr marL="742950" lvl="1" indent="-285750">
              <a:buFont typeface="Arial" panose="020B0604020202020204" pitchFamily="34" charset="0"/>
              <a:buChar char="•"/>
            </a:pPr>
            <a:r>
              <a:rPr lang="en-US" dirty="0"/>
              <a:t>Model training on Twitter data to classify tweets as hate speech or free speech.</a:t>
            </a:r>
          </a:p>
          <a:p>
            <a:endParaRPr lang="en-US" dirty="0"/>
          </a:p>
        </p:txBody>
      </p:sp>
    </p:spTree>
    <p:extLst>
      <p:ext uri="{BB962C8B-B14F-4D97-AF65-F5344CB8AC3E}">
        <p14:creationId xmlns:p14="http://schemas.microsoft.com/office/powerpoint/2010/main" val="11083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6372-10AA-13C4-9D6F-A0C455057216}"/>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Data Collection</a:t>
            </a:r>
            <a:endParaRPr lang="en-US" sz="3200" dirty="0"/>
          </a:p>
        </p:txBody>
      </p:sp>
      <p:graphicFrame>
        <p:nvGraphicFramePr>
          <p:cNvPr id="4" name="Content Placeholder 3">
            <a:extLst>
              <a:ext uri="{FF2B5EF4-FFF2-40B4-BE49-F238E27FC236}">
                <a16:creationId xmlns:a16="http://schemas.microsoft.com/office/drawing/2014/main" id="{B3AC7B9A-A021-3515-6153-F820BDC9319F}"/>
              </a:ext>
            </a:extLst>
          </p:cNvPr>
          <p:cNvGraphicFramePr>
            <a:graphicFrameLocks noGrp="1"/>
          </p:cNvGraphicFramePr>
          <p:nvPr>
            <p:ph idx="1"/>
            <p:extLst>
              <p:ext uri="{D42A27DB-BD31-4B8C-83A1-F6EECF244321}">
                <p14:modId xmlns:p14="http://schemas.microsoft.com/office/powerpoint/2010/main" val="26744658"/>
              </p:ext>
            </p:extLst>
          </p:nvPr>
        </p:nvGraphicFramePr>
        <p:xfrm>
          <a:off x="3161382" y="3782060"/>
          <a:ext cx="5715000" cy="1524000"/>
        </p:xfrm>
        <a:graphic>
          <a:graphicData uri="http://schemas.openxmlformats.org/drawingml/2006/table">
            <a:tbl>
              <a:tblPr/>
              <a:tblGrid>
                <a:gridCol w="2876550">
                  <a:extLst>
                    <a:ext uri="{9D8B030D-6E8A-4147-A177-3AD203B41FA5}">
                      <a16:colId xmlns:a16="http://schemas.microsoft.com/office/drawing/2014/main" val="4294156236"/>
                    </a:ext>
                  </a:extLst>
                </a:gridCol>
                <a:gridCol w="2838450">
                  <a:extLst>
                    <a:ext uri="{9D8B030D-6E8A-4147-A177-3AD203B41FA5}">
                      <a16:colId xmlns:a16="http://schemas.microsoft.com/office/drawing/2014/main" val="2839388386"/>
                    </a:ext>
                  </a:extLst>
                </a:gridCol>
              </a:tblGrid>
              <a:tr h="209550">
                <a:tc>
                  <a:txBody>
                    <a:bodyPr/>
                    <a:lstStyle/>
                    <a:p>
                      <a:pPr marL="139700" rtl="0" fontAlgn="t">
                        <a:spcBef>
                          <a:spcPts val="0"/>
                        </a:spcBef>
                        <a:spcAft>
                          <a:spcPts val="0"/>
                        </a:spcAft>
                      </a:pPr>
                      <a:r>
                        <a:rPr lang="en-US" sz="1400" b="1" i="0" u="none" strike="noStrike">
                          <a:solidFill>
                            <a:srgbClr val="000000"/>
                          </a:solidFill>
                          <a:effectLst/>
                          <a:latin typeface="Times New Roman" panose="02020603050405020304" pitchFamily="18" charset="0"/>
                        </a:rPr>
                        <a:t>Total number of observations</a:t>
                      </a:r>
                      <a:endParaRPr lang="en-US">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39700" rtl="0" fontAlgn="t">
                        <a:spcBef>
                          <a:spcPts val="0"/>
                        </a:spcBef>
                        <a:spcAft>
                          <a:spcPts val="0"/>
                        </a:spcAft>
                      </a:pPr>
                      <a:r>
                        <a:rPr lang="en-US" sz="1400" b="0" i="0" u="none" strike="noStrike">
                          <a:solidFill>
                            <a:srgbClr val="000000"/>
                          </a:solidFill>
                          <a:effectLst/>
                          <a:latin typeface="Times New Roman" panose="02020603050405020304" pitchFamily="18" charset="0"/>
                        </a:rPr>
                        <a:t>31962</a:t>
                      </a:r>
                      <a:endParaRPr lang="en-US">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6000239"/>
                  </a:ext>
                </a:extLst>
              </a:tr>
              <a:tr h="200025">
                <a:tc>
                  <a:txBody>
                    <a:bodyPr/>
                    <a:lstStyle/>
                    <a:p>
                      <a:pPr marL="139700" rtl="0" fontAlgn="t">
                        <a:spcBef>
                          <a:spcPts val="0"/>
                        </a:spcBef>
                        <a:spcAft>
                          <a:spcPts val="0"/>
                        </a:spcAft>
                      </a:pPr>
                      <a:r>
                        <a:rPr lang="en-US" sz="1400" b="1" i="0" u="none" strike="noStrike">
                          <a:solidFill>
                            <a:srgbClr val="000000"/>
                          </a:solidFill>
                          <a:effectLst/>
                          <a:latin typeface="Times New Roman" panose="02020603050405020304" pitchFamily="18" charset="0"/>
                        </a:rPr>
                        <a:t>Total number of files</a:t>
                      </a:r>
                      <a:endParaRPr lang="en-US">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39700" rtl="0" fontAlgn="t">
                        <a:spcBef>
                          <a:spcPts val="0"/>
                        </a:spcBef>
                        <a:spcAft>
                          <a:spcPts val="0"/>
                        </a:spcAft>
                      </a:pPr>
                      <a:r>
                        <a:rPr lang="en-US" sz="1400" b="0" i="0" u="none" strike="noStrike">
                          <a:solidFill>
                            <a:srgbClr val="000000"/>
                          </a:solidFill>
                          <a:effectLst/>
                          <a:latin typeface="Times New Roman" panose="02020603050405020304" pitchFamily="18" charset="0"/>
                        </a:rPr>
                        <a:t>1</a:t>
                      </a:r>
                      <a:endParaRPr lang="en-US">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7467366"/>
                  </a:ext>
                </a:extLst>
              </a:tr>
              <a:tr h="200025">
                <a:tc>
                  <a:txBody>
                    <a:bodyPr/>
                    <a:lstStyle/>
                    <a:p>
                      <a:pPr marL="139700" rtl="0" fontAlgn="t">
                        <a:spcBef>
                          <a:spcPts val="0"/>
                        </a:spcBef>
                        <a:spcAft>
                          <a:spcPts val="0"/>
                        </a:spcAft>
                      </a:pPr>
                      <a:r>
                        <a:rPr lang="en-US" sz="1400" b="1" i="0" u="none" strike="noStrike" dirty="0">
                          <a:solidFill>
                            <a:srgbClr val="000000"/>
                          </a:solidFill>
                          <a:effectLst/>
                          <a:latin typeface="Times New Roman" panose="02020603050405020304" pitchFamily="18" charset="0"/>
                        </a:rPr>
                        <a:t>Total number of features</a:t>
                      </a:r>
                      <a:endParaRPr lang="en-US" dirty="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39700" rtl="0" fontAlgn="t">
                        <a:spcBef>
                          <a:spcPts val="0"/>
                        </a:spcBef>
                        <a:spcAft>
                          <a:spcPts val="0"/>
                        </a:spcAft>
                      </a:pPr>
                      <a:r>
                        <a:rPr lang="en-US" sz="1400" b="0" i="0" u="none" strike="noStrike" dirty="0">
                          <a:solidFill>
                            <a:srgbClr val="000000"/>
                          </a:solidFill>
                          <a:effectLst/>
                          <a:latin typeface="Times New Roman" panose="02020603050405020304" pitchFamily="18" charset="0"/>
                        </a:rPr>
                        <a:t>3</a:t>
                      </a:r>
                      <a:endParaRPr lang="en-US" dirty="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5028293"/>
                  </a:ext>
                </a:extLst>
              </a:tr>
              <a:tr h="209550">
                <a:tc>
                  <a:txBody>
                    <a:bodyPr/>
                    <a:lstStyle/>
                    <a:p>
                      <a:pPr marL="139700" rtl="0" fontAlgn="t">
                        <a:spcBef>
                          <a:spcPts val="0"/>
                        </a:spcBef>
                        <a:spcAft>
                          <a:spcPts val="0"/>
                        </a:spcAft>
                      </a:pPr>
                      <a:r>
                        <a:rPr lang="en-US" sz="1400" b="1" i="0" u="none" strike="noStrike">
                          <a:solidFill>
                            <a:srgbClr val="000000"/>
                          </a:solidFill>
                          <a:effectLst/>
                          <a:latin typeface="Times New Roman" panose="02020603050405020304" pitchFamily="18" charset="0"/>
                        </a:rPr>
                        <a:t>Base format of the file</a:t>
                      </a:r>
                      <a:endParaRPr lang="en-US">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39700" rtl="0" fontAlgn="t">
                        <a:spcBef>
                          <a:spcPts val="0"/>
                        </a:spcBef>
                        <a:spcAft>
                          <a:spcPts val="0"/>
                        </a:spcAft>
                      </a:pPr>
                      <a:r>
                        <a:rPr lang="en-US" sz="1400" b="0" i="0" u="none" strike="noStrike" dirty="0">
                          <a:solidFill>
                            <a:srgbClr val="000000"/>
                          </a:solidFill>
                          <a:effectLst/>
                          <a:latin typeface="Times New Roman" panose="02020603050405020304" pitchFamily="18" charset="0"/>
                        </a:rPr>
                        <a:t>csv</a:t>
                      </a:r>
                      <a:endParaRPr lang="en-US" dirty="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6272190"/>
                  </a:ext>
                </a:extLst>
              </a:tr>
              <a:tr h="200025">
                <a:tc>
                  <a:txBody>
                    <a:bodyPr/>
                    <a:lstStyle/>
                    <a:p>
                      <a:pPr marL="139700" rtl="0" fontAlgn="t">
                        <a:spcBef>
                          <a:spcPts val="0"/>
                        </a:spcBef>
                        <a:spcAft>
                          <a:spcPts val="0"/>
                        </a:spcAft>
                      </a:pPr>
                      <a:r>
                        <a:rPr lang="en-US" sz="1400" b="1" i="0" u="none" strike="noStrike">
                          <a:solidFill>
                            <a:srgbClr val="000000"/>
                          </a:solidFill>
                          <a:effectLst/>
                          <a:latin typeface="Times New Roman" panose="02020603050405020304" pitchFamily="18" charset="0"/>
                        </a:rPr>
                        <a:t>Size of the data</a:t>
                      </a:r>
                      <a:endParaRPr lang="en-US">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139700" rtl="0" fontAlgn="t">
                        <a:spcBef>
                          <a:spcPts val="0"/>
                        </a:spcBef>
                        <a:spcAft>
                          <a:spcPts val="0"/>
                        </a:spcAft>
                      </a:pPr>
                      <a:r>
                        <a:rPr lang="en-US" sz="1400" b="0" i="0" u="none" strike="noStrike" dirty="0">
                          <a:solidFill>
                            <a:srgbClr val="000000"/>
                          </a:solidFill>
                          <a:effectLst/>
                          <a:latin typeface="Times New Roman" panose="02020603050405020304" pitchFamily="18" charset="0"/>
                        </a:rPr>
                        <a:t>2.95 MB</a:t>
                      </a:r>
                      <a:endParaRPr lang="en-US" dirty="0">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5336086"/>
                  </a:ext>
                </a:extLst>
              </a:tr>
            </a:tbl>
          </a:graphicData>
        </a:graphic>
      </p:graphicFrame>
      <p:sp>
        <p:nvSpPr>
          <p:cNvPr id="5" name="Rectangle 1">
            <a:extLst>
              <a:ext uri="{FF2B5EF4-FFF2-40B4-BE49-F238E27FC236}">
                <a16:creationId xmlns:a16="http://schemas.microsoft.com/office/drawing/2014/main" id="{830155BF-D503-64C8-984B-25BC90CF3BD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8692556A-BC8E-8C78-8157-DDC8B1663826}"/>
              </a:ext>
            </a:extLst>
          </p:cNvPr>
          <p:cNvSpPr txBox="1"/>
          <p:nvPr/>
        </p:nvSpPr>
        <p:spPr>
          <a:xfrm>
            <a:off x="1137146" y="1951672"/>
            <a:ext cx="9505950" cy="1477328"/>
          </a:xfrm>
          <a:prstGeom prst="rect">
            <a:avLst/>
          </a:prstGeom>
          <a:noFill/>
        </p:spPr>
        <p:txBody>
          <a:bodyPr wrap="square" rtlCol="0">
            <a:spAutoFit/>
          </a:bodyPr>
          <a:lstStyle/>
          <a:p>
            <a:r>
              <a:rPr lang="en-US" sz="1800" b="0" i="0" u="none" strike="noStrike" dirty="0">
                <a:solidFill>
                  <a:srgbClr val="434343"/>
                </a:solidFill>
                <a:effectLst/>
                <a:latin typeface="Arial" panose="020B0604020202020204" pitchFamily="34" charset="0"/>
              </a:rPr>
              <a:t>The dataset for this project, sourced from Kaggle, consists of Twitter data used for research in hate speech detection. The dataset contains 31,962 observations and three features. The text is categorized into two classes: hate speech and free speech. It is important to note that the dataset includes content that may be considered offensive, including racist, sexist, or homophobic language.</a:t>
            </a:r>
            <a:endParaRPr lang="en-US" dirty="0"/>
          </a:p>
        </p:txBody>
      </p:sp>
    </p:spTree>
    <p:extLst>
      <p:ext uri="{BB962C8B-B14F-4D97-AF65-F5344CB8AC3E}">
        <p14:creationId xmlns:p14="http://schemas.microsoft.com/office/powerpoint/2010/main" val="103787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5CAE-41B6-A180-082C-7A621146145A}"/>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D99BFA3-8E44-8906-7B3E-3004239A2B24}"/>
              </a:ext>
            </a:extLst>
          </p:cNvPr>
          <p:cNvSpPr>
            <a:spLocks noGrp="1"/>
          </p:cNvSpPr>
          <p:nvPr>
            <p:ph idx="1"/>
          </p:nvPr>
        </p:nvSpPr>
        <p:spPr/>
        <p:txBody>
          <a:bodyPr/>
          <a:lstStyle/>
          <a:p>
            <a:pPr>
              <a:buFont typeface="Arial" panose="020B0604020202020204" pitchFamily="34" charset="0"/>
              <a:buChar char="•"/>
            </a:pPr>
            <a:r>
              <a:rPr lang="en-US" b="1" dirty="0"/>
              <a:t>Text </a:t>
            </a:r>
            <a:r>
              <a:rPr lang="en-US" b="1" dirty="0" err="1"/>
              <a:t>Cleaning</a:t>
            </a:r>
            <a:r>
              <a:rPr lang="en-US" dirty="0" err="1"/>
              <a:t>:Convert</a:t>
            </a:r>
            <a:r>
              <a:rPr lang="en-US" dirty="0"/>
              <a:t> to lowercase, remove punctuation, URLs, Twitter handles, and special characters.</a:t>
            </a:r>
          </a:p>
          <a:p>
            <a:pPr>
              <a:buFont typeface="Arial" panose="020B0604020202020204" pitchFamily="34" charset="0"/>
              <a:buChar char="•"/>
            </a:pPr>
            <a:r>
              <a:rPr lang="en-US" b="1" dirty="0" err="1"/>
              <a:t>Operations</a:t>
            </a:r>
            <a:r>
              <a:rPr lang="en-US" dirty="0" err="1"/>
              <a:t>:Tokenization</a:t>
            </a:r>
            <a:r>
              <a:rPr lang="en-US" dirty="0"/>
              <a:t>, removing </a:t>
            </a:r>
            <a:r>
              <a:rPr lang="en-US" dirty="0" err="1"/>
              <a:t>stopwords</a:t>
            </a:r>
            <a:r>
              <a:rPr lang="en-US" dirty="0"/>
              <a:t>, stemming.</a:t>
            </a:r>
          </a:p>
          <a:p>
            <a:pPr>
              <a:buFont typeface="Arial" panose="020B0604020202020204" pitchFamily="34" charset="0"/>
              <a:buChar char="•"/>
            </a:pPr>
            <a:r>
              <a:rPr lang="en-US" b="1" dirty="0" err="1"/>
              <a:t>Visualization</a:t>
            </a:r>
            <a:r>
              <a:rPr lang="en-US" dirty="0" err="1"/>
              <a:t>:Word</a:t>
            </a:r>
            <a:r>
              <a:rPr lang="en-US" dirty="0"/>
              <a:t> Cloud of common words in hate speech and free speech tweets.</a:t>
            </a:r>
          </a:p>
          <a:p>
            <a:endParaRPr lang="en-US" dirty="0"/>
          </a:p>
        </p:txBody>
      </p:sp>
    </p:spTree>
    <p:extLst>
      <p:ext uri="{BB962C8B-B14F-4D97-AF65-F5344CB8AC3E}">
        <p14:creationId xmlns:p14="http://schemas.microsoft.com/office/powerpoint/2010/main" val="356709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BA12-5D58-7C29-8C0B-2760786097CA}"/>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0FAC354B-6782-BD5F-1B98-11BAEEC0C231}"/>
              </a:ext>
            </a:extLst>
          </p:cNvPr>
          <p:cNvSpPr>
            <a:spLocks noGrp="1"/>
          </p:cNvSpPr>
          <p:nvPr>
            <p:ph idx="1"/>
          </p:nvPr>
        </p:nvSpPr>
        <p:spPr/>
        <p:txBody>
          <a:bodyPr/>
          <a:lstStyle/>
          <a:p>
            <a:pPr>
              <a:buFont typeface="Arial" panose="020B0604020202020204" pitchFamily="34" charset="0"/>
              <a:buChar char="•"/>
            </a:pPr>
            <a:r>
              <a:rPr lang="en-US" b="1" dirty="0"/>
              <a:t>Bag of Words (</a:t>
            </a:r>
            <a:r>
              <a:rPr lang="en-US" b="1" dirty="0" err="1"/>
              <a:t>BoW</a:t>
            </a:r>
            <a:r>
              <a:rPr lang="en-US" b="1" dirty="0"/>
              <a:t>)</a:t>
            </a:r>
            <a:r>
              <a:rPr lang="en-US" dirty="0"/>
              <a:t>:Converts text into fixed-length vectors by counting word frequencies.</a:t>
            </a:r>
          </a:p>
          <a:p>
            <a:pPr>
              <a:buFont typeface="Arial" panose="020B0604020202020204" pitchFamily="34" charset="0"/>
              <a:buChar char="•"/>
            </a:pPr>
            <a:r>
              <a:rPr lang="en-US" b="1" dirty="0" err="1"/>
              <a:t>TF-IDF</a:t>
            </a:r>
            <a:r>
              <a:rPr lang="en-US" dirty="0" err="1"/>
              <a:t>:Enhances</a:t>
            </a:r>
            <a:r>
              <a:rPr lang="en-US" dirty="0"/>
              <a:t> </a:t>
            </a:r>
            <a:r>
              <a:rPr lang="en-US" dirty="0" err="1"/>
              <a:t>BoW</a:t>
            </a:r>
            <a:r>
              <a:rPr lang="en-US" dirty="0"/>
              <a:t> by weighting word frequencies.</a:t>
            </a:r>
          </a:p>
          <a:p>
            <a:pPr>
              <a:buFont typeface="Arial" panose="020B0604020202020204" pitchFamily="34" charset="0"/>
              <a:buChar char="•"/>
            </a:pPr>
            <a:r>
              <a:rPr lang="en-US" b="1" dirty="0"/>
              <a:t>Word2Vec</a:t>
            </a:r>
            <a:r>
              <a:rPr lang="en-US" dirty="0"/>
              <a:t>:Captures semantic meaning by training on word co-occurrence patterns.</a:t>
            </a:r>
          </a:p>
          <a:p>
            <a:pPr>
              <a:buFont typeface="Arial" panose="020B0604020202020204" pitchFamily="34" charset="0"/>
              <a:buChar char="•"/>
            </a:pPr>
            <a:r>
              <a:rPr lang="en-US" b="1" dirty="0"/>
              <a:t>Data </a:t>
            </a:r>
            <a:r>
              <a:rPr lang="en-US" b="1" dirty="0" err="1"/>
              <a:t>Balancing</a:t>
            </a:r>
            <a:r>
              <a:rPr lang="en-US" dirty="0" err="1"/>
              <a:t>:Implemented</a:t>
            </a:r>
            <a:r>
              <a:rPr lang="en-US" dirty="0"/>
              <a:t> SMOTE for handling class imbalance.</a:t>
            </a:r>
          </a:p>
          <a:p>
            <a:endParaRPr lang="en-US" dirty="0"/>
          </a:p>
        </p:txBody>
      </p:sp>
    </p:spTree>
    <p:extLst>
      <p:ext uri="{BB962C8B-B14F-4D97-AF65-F5344CB8AC3E}">
        <p14:creationId xmlns:p14="http://schemas.microsoft.com/office/powerpoint/2010/main" val="3777744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ACB0-10C4-9BD9-CD5B-953E11421BD1}"/>
              </a:ext>
            </a:extLst>
          </p:cNvPr>
          <p:cNvSpPr>
            <a:spLocks noGrp="1"/>
          </p:cNvSpPr>
          <p:nvPr>
            <p:ph type="title"/>
          </p:nvPr>
        </p:nvSpPr>
        <p:spPr/>
        <p:txBody>
          <a:bodyPr/>
          <a:lstStyle/>
          <a:p>
            <a:r>
              <a:rPr lang="en-US" dirty="0"/>
              <a:t>EXPLORATORY DATA ANALYSIS</a:t>
            </a:r>
          </a:p>
        </p:txBody>
      </p:sp>
      <p:pic>
        <p:nvPicPr>
          <p:cNvPr id="4" name="Content Placeholder 3">
            <a:extLst>
              <a:ext uri="{FF2B5EF4-FFF2-40B4-BE49-F238E27FC236}">
                <a16:creationId xmlns:a16="http://schemas.microsoft.com/office/drawing/2014/main" id="{BA85A18C-77B7-74C6-E920-D52CCBADB0ED}"/>
              </a:ext>
            </a:extLst>
          </p:cNvPr>
          <p:cNvPicPr>
            <a:picLocks noGrp="1" noChangeAspect="1"/>
          </p:cNvPicPr>
          <p:nvPr>
            <p:ph idx="1"/>
          </p:nvPr>
        </p:nvPicPr>
        <p:blipFill>
          <a:blip r:embed="rId2"/>
          <a:stretch>
            <a:fillRect/>
          </a:stretch>
        </p:blipFill>
        <p:spPr>
          <a:xfrm>
            <a:off x="2269405" y="1978694"/>
            <a:ext cx="4616138" cy="3870096"/>
          </a:xfrm>
          <a:prstGeom prst="rect">
            <a:avLst/>
          </a:prstGeom>
        </p:spPr>
      </p:pic>
      <p:sp>
        <p:nvSpPr>
          <p:cNvPr id="3" name="TextBox 2">
            <a:extLst>
              <a:ext uri="{FF2B5EF4-FFF2-40B4-BE49-F238E27FC236}">
                <a16:creationId xmlns:a16="http://schemas.microsoft.com/office/drawing/2014/main" id="{382299EF-B838-D0E4-96C1-792C9F06782E}"/>
              </a:ext>
            </a:extLst>
          </p:cNvPr>
          <p:cNvSpPr txBox="1"/>
          <p:nvPr/>
        </p:nvSpPr>
        <p:spPr>
          <a:xfrm>
            <a:off x="7229209" y="2716177"/>
            <a:ext cx="4237138" cy="923330"/>
          </a:xfrm>
          <a:prstGeom prst="rect">
            <a:avLst/>
          </a:prstGeom>
          <a:noFill/>
        </p:spPr>
        <p:txBody>
          <a:bodyPr wrap="square" rtlCol="0">
            <a:spAutoFit/>
          </a:bodyPr>
          <a:lstStyle/>
          <a:p>
            <a:r>
              <a:rPr lang="en-US" dirty="0"/>
              <a:t>The figure shows the distribution of the target attribute that is if the text is hate speech or free speech</a:t>
            </a:r>
          </a:p>
        </p:txBody>
      </p:sp>
    </p:spTree>
    <p:extLst>
      <p:ext uri="{BB962C8B-B14F-4D97-AF65-F5344CB8AC3E}">
        <p14:creationId xmlns:p14="http://schemas.microsoft.com/office/powerpoint/2010/main" val="328544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F8BC-A30A-B7AE-30F6-921E364B4684}"/>
              </a:ext>
            </a:extLst>
          </p:cNvPr>
          <p:cNvSpPr>
            <a:spLocks noGrp="1"/>
          </p:cNvSpPr>
          <p:nvPr>
            <p:ph type="title"/>
          </p:nvPr>
        </p:nvSpPr>
        <p:spPr/>
        <p:txBody>
          <a:bodyPr>
            <a:normAutofit/>
          </a:bodyPr>
          <a:lstStyle/>
          <a:p>
            <a:r>
              <a:rPr lang="en-US" dirty="0"/>
              <a:t>DISTRIBUTION OF TWEET LENGTHS IN TRAINING AND TEST DATA</a:t>
            </a:r>
          </a:p>
        </p:txBody>
      </p:sp>
      <p:pic>
        <p:nvPicPr>
          <p:cNvPr id="4" name="Content Placeholder 3">
            <a:extLst>
              <a:ext uri="{FF2B5EF4-FFF2-40B4-BE49-F238E27FC236}">
                <a16:creationId xmlns:a16="http://schemas.microsoft.com/office/drawing/2014/main" id="{6AEFE5C6-3C8D-E628-C1ED-18774F577CAA}"/>
              </a:ext>
            </a:extLst>
          </p:cNvPr>
          <p:cNvPicPr>
            <a:picLocks noGrp="1" noChangeAspect="1"/>
          </p:cNvPicPr>
          <p:nvPr>
            <p:ph idx="1"/>
          </p:nvPr>
        </p:nvPicPr>
        <p:blipFill>
          <a:blip r:embed="rId2"/>
          <a:stretch>
            <a:fillRect/>
          </a:stretch>
        </p:blipFill>
        <p:spPr>
          <a:xfrm>
            <a:off x="8824762" y="2825827"/>
            <a:ext cx="1671969" cy="1697687"/>
          </a:xfrm>
          <a:prstGeom prst="rect">
            <a:avLst/>
          </a:prstGeom>
        </p:spPr>
      </p:pic>
      <p:pic>
        <p:nvPicPr>
          <p:cNvPr id="3" name="Picture 2">
            <a:extLst>
              <a:ext uri="{FF2B5EF4-FFF2-40B4-BE49-F238E27FC236}">
                <a16:creationId xmlns:a16="http://schemas.microsoft.com/office/drawing/2014/main" id="{32311429-0DAE-607D-44E0-B385AD580FC1}"/>
              </a:ext>
            </a:extLst>
          </p:cNvPr>
          <p:cNvPicPr>
            <a:picLocks noChangeAspect="1"/>
          </p:cNvPicPr>
          <p:nvPr/>
        </p:nvPicPr>
        <p:blipFill>
          <a:blip r:embed="rId3"/>
          <a:stretch>
            <a:fillRect/>
          </a:stretch>
        </p:blipFill>
        <p:spPr>
          <a:xfrm>
            <a:off x="1663547" y="2062178"/>
            <a:ext cx="4009666" cy="3449638"/>
          </a:xfrm>
          <a:prstGeom prst="rect">
            <a:avLst/>
          </a:prstGeom>
        </p:spPr>
      </p:pic>
      <p:pic>
        <p:nvPicPr>
          <p:cNvPr id="1026" name="Picture 2">
            <a:extLst>
              <a:ext uri="{FF2B5EF4-FFF2-40B4-BE49-F238E27FC236}">
                <a16:creationId xmlns:a16="http://schemas.microsoft.com/office/drawing/2014/main" id="{CD821EE9-7B53-4212-FE02-010D2BD891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311" y="2062178"/>
            <a:ext cx="4355689" cy="337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558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0969-EC71-E5D1-64FA-1C5AA5AE8DA9}"/>
              </a:ext>
            </a:extLst>
          </p:cNvPr>
          <p:cNvSpPr>
            <a:spLocks noGrp="1"/>
          </p:cNvSpPr>
          <p:nvPr>
            <p:ph type="title"/>
          </p:nvPr>
        </p:nvSpPr>
        <p:spPr/>
        <p:txBody>
          <a:bodyPr>
            <a:normAutofit/>
          </a:bodyPr>
          <a:lstStyle/>
          <a:p>
            <a:r>
              <a:rPr lang="en-US" dirty="0"/>
              <a:t>MOST COMMONG WORDS IN THE DATSET</a:t>
            </a:r>
          </a:p>
        </p:txBody>
      </p:sp>
      <p:pic>
        <p:nvPicPr>
          <p:cNvPr id="4" name="Content Placeholder 3">
            <a:extLst>
              <a:ext uri="{FF2B5EF4-FFF2-40B4-BE49-F238E27FC236}">
                <a16:creationId xmlns:a16="http://schemas.microsoft.com/office/drawing/2014/main" id="{927F5312-52DF-29F9-A877-993481358D29}"/>
              </a:ext>
            </a:extLst>
          </p:cNvPr>
          <p:cNvPicPr>
            <a:picLocks noGrp="1" noChangeAspect="1"/>
          </p:cNvPicPr>
          <p:nvPr>
            <p:ph idx="1"/>
          </p:nvPr>
        </p:nvPicPr>
        <p:blipFill>
          <a:blip r:embed="rId2"/>
          <a:stretch>
            <a:fillRect/>
          </a:stretch>
        </p:blipFill>
        <p:spPr>
          <a:xfrm>
            <a:off x="4072525" y="2016125"/>
            <a:ext cx="4361275" cy="3449638"/>
          </a:xfrm>
          <a:prstGeom prst="rect">
            <a:avLst/>
          </a:prstGeom>
        </p:spPr>
      </p:pic>
    </p:spTree>
    <p:extLst>
      <p:ext uri="{BB962C8B-B14F-4D97-AF65-F5344CB8AC3E}">
        <p14:creationId xmlns:p14="http://schemas.microsoft.com/office/powerpoint/2010/main" val="10564541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304</TotalTime>
  <Words>634</Words>
  <Application>Microsoft Macintosh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Times New Roman</vt:lpstr>
      <vt:lpstr>Gallery</vt:lpstr>
      <vt:lpstr>Hate Speech Detection Using Transformers</vt:lpstr>
      <vt:lpstr>Outline </vt:lpstr>
      <vt:lpstr>Project Overview </vt:lpstr>
      <vt:lpstr>Data Collection</vt:lpstr>
      <vt:lpstr>Data Preprocessing</vt:lpstr>
      <vt:lpstr>Feature Engineering</vt:lpstr>
      <vt:lpstr>EXPLORATORY DATA ANALYSIS</vt:lpstr>
      <vt:lpstr>DISTRIBUTION OF TWEET LENGTHS IN TRAINING AND TEST DATA</vt:lpstr>
      <vt:lpstr>MOST COMMONG WORDS IN THE DATSET</vt:lpstr>
      <vt:lpstr>Model Building </vt:lpstr>
      <vt:lpstr>Model Evaluation(ML MODEL)</vt:lpstr>
      <vt:lpstr>Model Evaluation(TRANSFORMERS)</vt:lpstr>
      <vt:lpstr>Conclusion &amp; 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 Using Transformers</dc:title>
  <dc:creator>Rakshit Grover</dc:creator>
  <cp:lastModifiedBy>Rakshit Grover</cp:lastModifiedBy>
  <cp:revision>5</cp:revision>
  <dcterms:created xsi:type="dcterms:W3CDTF">2024-09-25T19:22:16Z</dcterms:created>
  <dcterms:modified xsi:type="dcterms:W3CDTF">2024-09-29T10:07:36Z</dcterms:modified>
</cp:coreProperties>
</file>