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b3c37702f_3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b3c37702f_3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3c37702f_3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3c37702f_3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b3c37702f_3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b3c37702f_3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b3c37702f_3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b3c37702f_3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3c37702f_3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b3c37702f_3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b3c37702f_3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b3c37702f_3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b3c37702f_3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b3c37702f_3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b3c37702f_3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b3c37702f_3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b3c37702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b3c37702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b3c37702f_3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b3c37702f_3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b3c37702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b3c37702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b3c37702f_3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b3c37702f_3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b3c37702f_3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b3c37702f_3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3c37702f_3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b3c37702f_3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b3c37702f_3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b3c37702f_3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5650" y="1744950"/>
            <a:ext cx="5142000" cy="8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t>EARTHQUAKE PREDICTION </a:t>
            </a:r>
            <a:endParaRPr b="1" sz="3600"/>
          </a:p>
        </p:txBody>
      </p:sp>
      <p:sp>
        <p:nvSpPr>
          <p:cNvPr id="135" name="Google Shape;135;p13"/>
          <p:cNvSpPr txBox="1"/>
          <p:nvPr>
            <p:ph idx="1" type="subTitle"/>
          </p:nvPr>
        </p:nvSpPr>
        <p:spPr>
          <a:xfrm>
            <a:off x="4768875" y="3985400"/>
            <a:ext cx="40086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Tanmay Purwar      RA1911033010072</a:t>
            </a:r>
            <a:endParaRPr b="1" sz="1600">
              <a:latin typeface="Montserrat"/>
              <a:ea typeface="Montserrat"/>
              <a:cs typeface="Montserrat"/>
              <a:sym typeface="Montserrat"/>
            </a:endParaRPr>
          </a:p>
          <a:p>
            <a:pPr indent="0" lvl="0" marL="0" rtl="0" algn="l">
              <a:spcBef>
                <a:spcPts val="0"/>
              </a:spcBef>
              <a:spcAft>
                <a:spcPts val="0"/>
              </a:spcAft>
              <a:buNone/>
            </a:pPr>
            <a:r>
              <a:rPr b="1" lang="en" sz="1600">
                <a:latin typeface="Montserrat"/>
                <a:ea typeface="Montserrat"/>
                <a:cs typeface="Montserrat"/>
                <a:sym typeface="Montserrat"/>
              </a:rPr>
              <a:t>Pranav Gupta          RA1911033010074</a:t>
            </a:r>
            <a:endParaRPr b="1" sz="1600">
              <a:latin typeface="Montserrat"/>
              <a:ea typeface="Montserrat"/>
              <a:cs typeface="Montserrat"/>
              <a:sym typeface="Montserrat"/>
            </a:endParaRPr>
          </a:p>
          <a:p>
            <a:pPr indent="0" lvl="0" marL="0" rtl="0" algn="l">
              <a:spcBef>
                <a:spcPts val="0"/>
              </a:spcBef>
              <a:spcAft>
                <a:spcPts val="0"/>
              </a:spcAft>
              <a:buNone/>
            </a:pPr>
            <a:r>
              <a:rPr b="1" lang="en" sz="1600">
                <a:latin typeface="Montserrat"/>
                <a:ea typeface="Montserrat"/>
                <a:cs typeface="Montserrat"/>
                <a:sym typeface="Montserrat"/>
              </a:rPr>
              <a:t>Neelabh Saxena     RA1911033010093</a:t>
            </a:r>
            <a:endParaRPr b="1" sz="16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2"/>
          <p:cNvPicPr preferRelativeResize="0"/>
          <p:nvPr/>
        </p:nvPicPr>
        <p:blipFill>
          <a:blip r:embed="rId3">
            <a:alphaModFix/>
          </a:blip>
          <a:stretch>
            <a:fillRect/>
          </a:stretch>
        </p:blipFill>
        <p:spPr>
          <a:xfrm>
            <a:off x="209500" y="64900"/>
            <a:ext cx="8724998" cy="490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125025" y="140650"/>
            <a:ext cx="8893949" cy="5002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4"/>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5"/>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6"/>
          <p:cNvPicPr preferRelativeResize="0"/>
          <p:nvPr/>
        </p:nvPicPr>
        <p:blipFill>
          <a:blip r:embed="rId3">
            <a:alphaModFix/>
          </a:blip>
          <a:stretch>
            <a:fillRect/>
          </a:stretch>
        </p:blipFill>
        <p:spPr>
          <a:xfrm>
            <a:off x="270938" y="152400"/>
            <a:ext cx="8602133" cy="4838700"/>
          </a:xfrm>
          <a:prstGeom prst="rect">
            <a:avLst/>
          </a:prstGeom>
          <a:noFill/>
          <a:ln>
            <a:noFill/>
          </a:ln>
        </p:spPr>
      </p:pic>
      <p:sp>
        <p:nvSpPr>
          <p:cNvPr id="207" name="Google Shape;207;p26"/>
          <p:cNvSpPr/>
          <p:nvPr/>
        </p:nvSpPr>
        <p:spPr>
          <a:xfrm rot="5400000">
            <a:off x="2401100" y="964400"/>
            <a:ext cx="1803000" cy="565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270938" y="152400"/>
            <a:ext cx="8602133" cy="4838700"/>
          </a:xfrm>
          <a:prstGeom prst="rect">
            <a:avLst/>
          </a:prstGeom>
          <a:noFill/>
          <a:ln>
            <a:noFill/>
          </a:ln>
        </p:spPr>
      </p:pic>
      <p:sp>
        <p:nvSpPr>
          <p:cNvPr id="213" name="Google Shape;213;p27"/>
          <p:cNvSpPr/>
          <p:nvPr/>
        </p:nvSpPr>
        <p:spPr>
          <a:xfrm>
            <a:off x="5424775" y="1627425"/>
            <a:ext cx="1225500" cy="294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a:blip r:embed="rId3">
            <a:alphaModFix/>
          </a:blip>
          <a:stretch>
            <a:fillRect/>
          </a:stretch>
        </p:blipFill>
        <p:spPr>
          <a:xfrm>
            <a:off x="285546" y="337619"/>
            <a:ext cx="8342981" cy="4659136"/>
          </a:xfrm>
          <a:prstGeom prst="rect">
            <a:avLst/>
          </a:prstGeom>
          <a:noFill/>
          <a:ln>
            <a:noFill/>
          </a:ln>
        </p:spPr>
      </p:pic>
      <p:pic>
        <p:nvPicPr>
          <p:cNvPr id="219" name="Google Shape;219;p28"/>
          <p:cNvPicPr preferRelativeResize="0"/>
          <p:nvPr/>
        </p:nvPicPr>
        <p:blipFill>
          <a:blip r:embed="rId4">
            <a:alphaModFix/>
          </a:blip>
          <a:stretch>
            <a:fillRect/>
          </a:stretch>
        </p:blipFill>
        <p:spPr>
          <a:xfrm>
            <a:off x="137738" y="190875"/>
            <a:ext cx="8868523" cy="4952626"/>
          </a:xfrm>
          <a:prstGeom prst="rect">
            <a:avLst/>
          </a:prstGeom>
          <a:noFill/>
          <a:ln>
            <a:noFill/>
          </a:ln>
        </p:spPr>
      </p:pic>
      <p:pic>
        <p:nvPicPr>
          <p:cNvPr id="220" name="Google Shape;220;p28"/>
          <p:cNvPicPr preferRelativeResize="0"/>
          <p:nvPr/>
        </p:nvPicPr>
        <p:blipFill>
          <a:blip r:embed="rId5">
            <a:alphaModFix/>
          </a:blip>
          <a:stretch>
            <a:fillRect/>
          </a:stretch>
        </p:blipFill>
        <p:spPr>
          <a:xfrm>
            <a:off x="137738" y="190875"/>
            <a:ext cx="8868523" cy="4952626"/>
          </a:xfrm>
          <a:prstGeom prst="rect">
            <a:avLst/>
          </a:prstGeom>
          <a:noFill/>
          <a:ln>
            <a:noFill/>
          </a:ln>
        </p:spPr>
      </p:pic>
      <p:pic>
        <p:nvPicPr>
          <p:cNvPr id="221" name="Google Shape;221;p28"/>
          <p:cNvPicPr preferRelativeResize="0"/>
          <p:nvPr/>
        </p:nvPicPr>
        <p:blipFill>
          <a:blip r:embed="rId6">
            <a:alphaModFix/>
          </a:blip>
          <a:stretch>
            <a:fillRect/>
          </a:stretch>
        </p:blipFill>
        <p:spPr>
          <a:xfrm>
            <a:off x="137738" y="190875"/>
            <a:ext cx="8868523" cy="4952626"/>
          </a:xfrm>
          <a:prstGeom prst="rect">
            <a:avLst/>
          </a:prstGeom>
          <a:noFill/>
          <a:ln>
            <a:noFill/>
          </a:ln>
        </p:spPr>
      </p:pic>
      <p:pic>
        <p:nvPicPr>
          <p:cNvPr id="222" name="Google Shape;222;p28"/>
          <p:cNvPicPr preferRelativeResize="0"/>
          <p:nvPr/>
        </p:nvPicPr>
        <p:blipFill>
          <a:blip r:embed="rId7">
            <a:alphaModFix/>
          </a:blip>
          <a:stretch>
            <a:fillRect/>
          </a:stretch>
        </p:blipFill>
        <p:spPr>
          <a:xfrm>
            <a:off x="137738" y="190875"/>
            <a:ext cx="8868523" cy="4952626"/>
          </a:xfrm>
          <a:prstGeom prst="rect">
            <a:avLst/>
          </a:prstGeom>
          <a:noFill/>
          <a:ln>
            <a:noFill/>
          </a:ln>
        </p:spPr>
      </p:pic>
      <p:sp>
        <p:nvSpPr>
          <p:cNvPr id="223" name="Google Shape;223;p28"/>
          <p:cNvSpPr/>
          <p:nvPr/>
        </p:nvSpPr>
        <p:spPr>
          <a:xfrm>
            <a:off x="5444875" y="1195450"/>
            <a:ext cx="1225500" cy="320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85625" y="222975"/>
            <a:ext cx="3112800" cy="4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Proof of GitHub Upload</a:t>
            </a:r>
            <a:endParaRPr b="1" sz="2900"/>
          </a:p>
        </p:txBody>
      </p:sp>
      <p:pic>
        <p:nvPicPr>
          <p:cNvPr id="229" name="Google Shape;229;p29"/>
          <p:cNvPicPr preferRelativeResize="0"/>
          <p:nvPr/>
        </p:nvPicPr>
        <p:blipFill>
          <a:blip r:embed="rId3">
            <a:alphaModFix/>
          </a:blip>
          <a:stretch>
            <a:fillRect/>
          </a:stretch>
        </p:blipFill>
        <p:spPr>
          <a:xfrm>
            <a:off x="1106775" y="813625"/>
            <a:ext cx="7498099" cy="421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nvSpPr>
        <p:spPr>
          <a:xfrm>
            <a:off x="1324850" y="712525"/>
            <a:ext cx="3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Prediction Table</a:t>
            </a:r>
            <a:endParaRPr>
              <a:latin typeface="Lato"/>
              <a:ea typeface="Lato"/>
              <a:cs typeface="Lato"/>
              <a:sym typeface="Lato"/>
            </a:endParaRPr>
          </a:p>
        </p:txBody>
      </p:sp>
      <p:sp>
        <p:nvSpPr>
          <p:cNvPr id="235" name="Google Shape;235;p30"/>
          <p:cNvSpPr txBox="1"/>
          <p:nvPr>
            <p:ph type="title"/>
          </p:nvPr>
        </p:nvSpPr>
        <p:spPr>
          <a:xfrm>
            <a:off x="614375" y="1930775"/>
            <a:ext cx="6156600" cy="11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Thank You </a:t>
            </a:r>
            <a:endParaRPr b="1" sz="3600"/>
          </a:p>
          <a:p>
            <a:pPr indent="0" lvl="0" marL="0" rtl="0" algn="l">
              <a:spcBef>
                <a:spcPts val="0"/>
              </a:spcBef>
              <a:spcAft>
                <a:spcPts val="0"/>
              </a:spcAft>
              <a:buNone/>
            </a:pPr>
            <a:r>
              <a:rPr b="1" lang="en" sz="3600"/>
              <a:t>&amp; Have a Nice Day!</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86975" y="986475"/>
            <a:ext cx="15858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Abstract</a:t>
            </a:r>
            <a:endParaRPr b="1"/>
          </a:p>
        </p:txBody>
      </p:sp>
      <p:sp>
        <p:nvSpPr>
          <p:cNvPr id="141" name="Google Shape;141;p14"/>
          <p:cNvSpPr txBox="1"/>
          <p:nvPr>
            <p:ph idx="1" type="body"/>
          </p:nvPr>
        </p:nvSpPr>
        <p:spPr>
          <a:xfrm>
            <a:off x="501900" y="1788875"/>
            <a:ext cx="8140200" cy="2759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275"/>
              <a:buNone/>
            </a:pPr>
            <a:r>
              <a:rPr lang="en" sz="1500"/>
              <a:t>Earthquakes have occurred since the planet came into being and yet we are still unable to</a:t>
            </a:r>
            <a:endParaRPr sz="1500"/>
          </a:p>
          <a:p>
            <a:pPr indent="0" lvl="0" marL="0" rtl="0" algn="just">
              <a:lnSpc>
                <a:spcPct val="105000"/>
              </a:lnSpc>
              <a:spcBef>
                <a:spcPts val="1200"/>
              </a:spcBef>
              <a:spcAft>
                <a:spcPts val="0"/>
              </a:spcAft>
              <a:buSzPts val="275"/>
              <a:buNone/>
            </a:pPr>
            <a:r>
              <a:rPr lang="en" sz="1500"/>
              <a:t>predict with even half decent accuracy their magnitude, timing or location. Government</a:t>
            </a:r>
            <a:endParaRPr sz="1500"/>
          </a:p>
          <a:p>
            <a:pPr indent="0" lvl="0" marL="0" rtl="0" algn="just">
              <a:lnSpc>
                <a:spcPct val="105000"/>
              </a:lnSpc>
              <a:spcBef>
                <a:spcPts val="1200"/>
              </a:spcBef>
              <a:spcAft>
                <a:spcPts val="0"/>
              </a:spcAft>
              <a:buSzPts val="275"/>
              <a:buNone/>
            </a:pPr>
            <a:r>
              <a:rPr lang="en" sz="1500"/>
              <a:t>and academic departments around the world have continued their hard work and in recent</a:t>
            </a:r>
            <a:endParaRPr sz="1500"/>
          </a:p>
          <a:p>
            <a:pPr indent="0" lvl="0" marL="0" rtl="0" algn="just">
              <a:lnSpc>
                <a:spcPct val="105000"/>
              </a:lnSpc>
              <a:spcBef>
                <a:spcPts val="1200"/>
              </a:spcBef>
              <a:spcAft>
                <a:spcPts val="0"/>
              </a:spcAft>
              <a:buSzPts val="275"/>
              <a:buNone/>
            </a:pPr>
            <a:r>
              <a:rPr lang="en" sz="1500"/>
              <a:t>years scientific evidence has emerged which one day could save thousands of</a:t>
            </a:r>
            <a:endParaRPr sz="1500"/>
          </a:p>
          <a:p>
            <a:pPr indent="0" lvl="0" marL="0" rtl="0" algn="just">
              <a:lnSpc>
                <a:spcPct val="105000"/>
              </a:lnSpc>
              <a:spcBef>
                <a:spcPts val="1200"/>
              </a:spcBef>
              <a:spcAft>
                <a:spcPts val="0"/>
              </a:spcAft>
              <a:buSzPts val="275"/>
              <a:buNone/>
            </a:pPr>
            <a:r>
              <a:rPr lang="en" sz="1500"/>
              <a:t>Earthquake prediction– It is usually defined as the specification of the time, location, and</a:t>
            </a:r>
            <a:endParaRPr sz="1500"/>
          </a:p>
          <a:p>
            <a:pPr indent="0" lvl="0" marL="0" rtl="0" algn="just">
              <a:lnSpc>
                <a:spcPct val="105000"/>
              </a:lnSpc>
              <a:spcBef>
                <a:spcPts val="1200"/>
              </a:spcBef>
              <a:spcAft>
                <a:spcPts val="0"/>
              </a:spcAft>
              <a:buSzPts val="275"/>
              <a:buNone/>
            </a:pPr>
            <a:r>
              <a:rPr lang="en" sz="1500"/>
              <a:t>magnitude of a future earthquake within stated limits and particularly of "the next strong</a:t>
            </a:r>
            <a:endParaRPr sz="1500"/>
          </a:p>
          <a:p>
            <a:pPr indent="0" lvl="0" marL="0" rtl="0" algn="just">
              <a:lnSpc>
                <a:spcPct val="105000"/>
              </a:lnSpc>
              <a:spcBef>
                <a:spcPts val="1200"/>
              </a:spcBef>
              <a:spcAft>
                <a:spcPts val="0"/>
              </a:spcAft>
              <a:buSzPts val="275"/>
              <a:buNone/>
            </a:pPr>
            <a:r>
              <a:rPr lang="en" sz="1500"/>
              <a:t>earthquake to occur in a region.</a:t>
            </a:r>
            <a:endParaRPr sz="1500"/>
          </a:p>
          <a:p>
            <a:pPr indent="0" lvl="0" marL="0" rtl="0" algn="just">
              <a:lnSpc>
                <a:spcPct val="105000"/>
              </a:lnSpc>
              <a:spcBef>
                <a:spcPts val="1200"/>
              </a:spcBef>
              <a:spcAft>
                <a:spcPts val="1200"/>
              </a:spcAft>
              <a:buSzPts val="275"/>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37225" y="944325"/>
            <a:ext cx="1846800" cy="52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Issues </a:t>
            </a:r>
            <a:endParaRPr b="1"/>
          </a:p>
        </p:txBody>
      </p:sp>
      <p:sp>
        <p:nvSpPr>
          <p:cNvPr id="147" name="Google Shape;147;p15"/>
          <p:cNvSpPr txBox="1"/>
          <p:nvPr>
            <p:ph idx="1" type="body"/>
          </p:nvPr>
        </p:nvSpPr>
        <p:spPr>
          <a:xfrm>
            <a:off x="474150" y="1628125"/>
            <a:ext cx="8195700" cy="32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860"/>
              <a:t>Why can’t we predict earthquakes?</a:t>
            </a:r>
            <a:endParaRPr sz="1860"/>
          </a:p>
          <a:p>
            <a:pPr indent="0" lvl="0" marL="0" rtl="0" algn="l">
              <a:lnSpc>
                <a:spcPct val="115000"/>
              </a:lnSpc>
              <a:spcBef>
                <a:spcPts val="1200"/>
              </a:spcBef>
              <a:spcAft>
                <a:spcPts val="0"/>
              </a:spcAft>
              <a:buSzPts val="440"/>
              <a:buNone/>
            </a:pPr>
            <a:r>
              <a:rPr lang="en" sz="1860"/>
              <a:t>•</a:t>
            </a:r>
            <a:r>
              <a:rPr lang="en" sz="1760"/>
              <a:t> So far, scientists haven't been able to find a signal for earthquakes - there is no obvious sign to say that an earthquake is coming very soon. Vibrations can be detected just before an earthquake occurs, but this doesn't give enough time for people to escape.</a:t>
            </a:r>
            <a:endParaRPr sz="1760"/>
          </a:p>
          <a:p>
            <a:pPr indent="0" lvl="0" marL="0" rtl="0" algn="l">
              <a:lnSpc>
                <a:spcPct val="115000"/>
              </a:lnSpc>
              <a:spcBef>
                <a:spcPts val="1200"/>
              </a:spcBef>
              <a:spcAft>
                <a:spcPts val="0"/>
              </a:spcAft>
              <a:buSzPts val="440"/>
              <a:buNone/>
            </a:pPr>
            <a:r>
              <a:rPr lang="en" sz="1760"/>
              <a:t>• The processes that cause earthquakes mostly occur far below the Earth's surface. There are many tectonic plates - sections of the Earth's crust that rub together and cause earthquakes - and their interactions are complex. This makes earthquakes very hard to study.</a:t>
            </a:r>
            <a:endParaRPr sz="1760"/>
          </a:p>
          <a:p>
            <a:pPr indent="0" lvl="0" marL="0" rtl="0" algn="l">
              <a:lnSpc>
                <a:spcPct val="95000"/>
              </a:lnSpc>
              <a:spcBef>
                <a:spcPts val="1200"/>
              </a:spcBef>
              <a:spcAft>
                <a:spcPts val="0"/>
              </a:spcAft>
              <a:buSzPts val="440"/>
              <a:buNone/>
            </a:pPr>
            <a:r>
              <a:t/>
            </a:r>
            <a:endParaRPr sz="1860"/>
          </a:p>
          <a:p>
            <a:pPr indent="0" lvl="0" marL="0" rtl="0" algn="l">
              <a:lnSpc>
                <a:spcPct val="95000"/>
              </a:lnSpc>
              <a:spcBef>
                <a:spcPts val="1200"/>
              </a:spcBef>
              <a:spcAft>
                <a:spcPts val="1200"/>
              </a:spcAft>
              <a:buSzPts val="440"/>
              <a:buNone/>
            </a:pPr>
            <a:r>
              <a:t/>
            </a:r>
            <a:endParaRPr sz="18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86975" y="956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153" name="Google Shape;153;p16"/>
          <p:cNvSpPr txBox="1"/>
          <p:nvPr>
            <p:ph idx="1" type="body"/>
          </p:nvPr>
        </p:nvSpPr>
        <p:spPr>
          <a:xfrm>
            <a:off x="642950" y="1537025"/>
            <a:ext cx="7775400" cy="31041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275"/>
              <a:buNone/>
            </a:pPr>
            <a:r>
              <a:rPr lang="en" sz="1525"/>
              <a:t>Anticipating seismic tremors is a pivotal issue in Earth science because of their overwhelming and huge scope outcomes. The goal of this project is to predict where likely  and on what dates the earthquake will happen. Application and impact of the project includes potential to improve earthquake hazard assessments that could spare lives and billions of dollars in infrastructure and planning. Since g</a:t>
            </a:r>
            <a:r>
              <a:rPr lang="en" sz="1525"/>
              <a:t>iven dataset is in form of .csv, we can tell it is outdated past occurred activity and yet so useful for predict or forecast  in future that is yet to come, the places where quake would likely happen. </a:t>
            </a:r>
            <a:r>
              <a:rPr lang="en" sz="1525"/>
              <a:t>Since this is event series problem type, proposed solution in this project follows considering binary classification of earthquake </a:t>
            </a:r>
            <a:r>
              <a:rPr lang="en" sz="1525"/>
              <a:t>occurrence</a:t>
            </a:r>
            <a:r>
              <a:rPr lang="en" sz="1525"/>
              <a:t> with training period includes fixed rolling window moving averages of past days while for which its labels, a fixed window size shifted ahead in time. The model will be trained with model_selection and compared with past data. </a:t>
            </a:r>
            <a:endParaRPr sz="1525"/>
          </a:p>
          <a:p>
            <a:pPr indent="0" lvl="0" marL="0" rtl="0" algn="l">
              <a:lnSpc>
                <a:spcPct val="110000"/>
              </a:lnSpc>
              <a:spcBef>
                <a:spcPts val="1200"/>
              </a:spcBef>
              <a:spcAft>
                <a:spcPts val="1200"/>
              </a:spcAft>
              <a:buSzPts val="275"/>
              <a:buNone/>
            </a:pPr>
            <a:r>
              <a:t/>
            </a:r>
            <a:endParaRPr sz="14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76950" y="924675"/>
            <a:ext cx="28716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endParaRPr b="1"/>
          </a:p>
        </p:txBody>
      </p:sp>
      <p:sp>
        <p:nvSpPr>
          <p:cNvPr id="159" name="Google Shape;159;p17"/>
          <p:cNvSpPr txBox="1"/>
          <p:nvPr>
            <p:ph idx="1" type="body"/>
          </p:nvPr>
        </p:nvSpPr>
        <p:spPr>
          <a:xfrm>
            <a:off x="645350" y="1838775"/>
            <a:ext cx="7773000" cy="27624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The objective of this project is to </a:t>
            </a:r>
            <a:r>
              <a:rPr lang="en" sz="1700"/>
              <a:t>predict</a:t>
            </a:r>
            <a:r>
              <a:rPr lang="en" sz="1700"/>
              <a:t> when the earthquake will take place. </a:t>
            </a:r>
            <a:endParaRPr sz="1700"/>
          </a:p>
          <a:p>
            <a:pPr indent="-336550" lvl="0" marL="457200" rtl="0" algn="l">
              <a:lnSpc>
                <a:spcPct val="200000"/>
              </a:lnSpc>
              <a:spcBef>
                <a:spcPts val="0"/>
              </a:spcBef>
              <a:spcAft>
                <a:spcPts val="0"/>
              </a:spcAft>
              <a:buSzPts val="1700"/>
              <a:buChar char="●"/>
            </a:pPr>
            <a:r>
              <a:rPr lang="en" sz="1700"/>
              <a:t>Specifically predict the time remaining before artificial earthquakes occur from real-time seismic data performed in laboratories.</a:t>
            </a:r>
            <a:endParaRPr sz="1700"/>
          </a:p>
          <a:p>
            <a:pPr indent="0" lvl="0" marL="45720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05250" y="182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Proposed Methodology</a:t>
            </a:r>
            <a:endParaRPr b="1" sz="3500"/>
          </a:p>
        </p:txBody>
      </p:sp>
      <p:pic>
        <p:nvPicPr>
          <p:cNvPr id="165" name="Google Shape;165;p18"/>
          <p:cNvPicPr preferRelativeResize="0"/>
          <p:nvPr/>
        </p:nvPicPr>
        <p:blipFill>
          <a:blip r:embed="rId3">
            <a:alphaModFix/>
          </a:blip>
          <a:stretch>
            <a:fillRect/>
          </a:stretch>
        </p:blipFill>
        <p:spPr>
          <a:xfrm>
            <a:off x="2228025" y="786650"/>
            <a:ext cx="6190475" cy="423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27175" y="956350"/>
            <a:ext cx="61566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of Problem Statement</a:t>
            </a:r>
            <a:endParaRPr b="1"/>
          </a:p>
        </p:txBody>
      </p:sp>
      <p:sp>
        <p:nvSpPr>
          <p:cNvPr id="171" name="Google Shape;171;p19"/>
          <p:cNvSpPr txBox="1"/>
          <p:nvPr>
            <p:ph idx="1" type="body"/>
          </p:nvPr>
        </p:nvSpPr>
        <p:spPr>
          <a:xfrm>
            <a:off x="674625" y="1858500"/>
            <a:ext cx="7673400" cy="26721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As the purpose of short-term prediction is to enable emergency measures to reduce death and destruction.</a:t>
            </a:r>
            <a:endParaRPr sz="1600"/>
          </a:p>
          <a:p>
            <a:pPr indent="-330200" lvl="0" marL="457200" rtl="0" algn="l">
              <a:lnSpc>
                <a:spcPct val="200000"/>
              </a:lnSpc>
              <a:spcBef>
                <a:spcPts val="0"/>
              </a:spcBef>
              <a:spcAft>
                <a:spcPts val="0"/>
              </a:spcAft>
              <a:buSzPts val="1600"/>
              <a:buChar char="●"/>
            </a:pPr>
            <a:r>
              <a:rPr lang="en" sz="1600"/>
              <a:t>Impact of this project: potential to improve earthquake hazard assessments that could save lives and billions of dollars in infrastructure.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4294967295" type="title"/>
          </p:nvPr>
        </p:nvSpPr>
        <p:spPr>
          <a:xfrm>
            <a:off x="3306700" y="1657650"/>
            <a:ext cx="4499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000"/>
              <a:t>Demo &amp; Screenshots</a:t>
            </a:r>
            <a:endParaRPr b="1" sz="5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270938" y="222725"/>
            <a:ext cx="860213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