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2" r:id="rId9"/>
    <p:sldId id="267" r:id="rId10"/>
    <p:sldId id="265" r:id="rId11"/>
    <p:sldId id="293" r:id="rId12"/>
    <p:sldId id="266" r:id="rId13"/>
    <p:sldId id="294" r:id="rId14"/>
    <p:sldId id="268" r:id="rId15"/>
    <p:sldId id="295" r:id="rId16"/>
    <p:sldId id="269" r:id="rId17"/>
    <p:sldId id="271" r:id="rId18"/>
  </p:sldIdLst>
  <p:sldSz cx="9144000" cy="5143500" type="screen16x9"/>
  <p:notesSz cx="6858000" cy="9144000"/>
  <p:embeddedFontLst>
    <p:embeddedFont>
      <p:font typeface="Bebas Neue" panose="020B0604020202020204" charset="0"/>
      <p:regular r:id="rId20"/>
    </p:embeddedFont>
    <p:embeddedFont>
      <p:font typeface="Golos Text" panose="020B0604020202020204" charset="0"/>
      <p:regular r:id="rId21"/>
      <p:bold r:id="rId22"/>
    </p:embeddedFont>
    <p:embeddedFont>
      <p:font typeface="Golos Text Medium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434E24-3DCC-4D34-9C27-E943A10380CF}">
  <a:tblStyle styleId="{9A434E24-3DCC-4D34-9C27-E943A10380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40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2b21ebf29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2b21ebf290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910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2b21ebf290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2b21ebf290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923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22b21ebf290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22b21ebf290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2b21ebf29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2b21ebf29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b21ebf29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b21ebf29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b21ebf2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2b21ebf2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b21ebf29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2b21ebf29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 b="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715100" y="662225"/>
            <a:ext cx="7713900" cy="3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xfrm>
            <a:off x="314163" y="1887679"/>
            <a:ext cx="6484219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 </a:t>
            </a:r>
            <a:r>
              <a:rPr lang="en-US" i="1" dirty="0"/>
              <a:t>Customer Churn </a:t>
            </a:r>
            <a:r>
              <a:rPr lang="ar-EG" i="1" dirty="0" smtClean="0"/>
              <a:t/>
            </a:r>
            <a:br>
              <a:rPr lang="ar-EG" i="1" dirty="0" smtClean="0"/>
            </a:br>
            <a:r>
              <a:rPr lang="en-US" i="1" dirty="0" smtClean="0"/>
              <a:t>Prediction</a:t>
            </a:r>
            <a:r>
              <a:rPr lang="ar-EG" i="1" dirty="0" smtClean="0"/>
              <a:t/>
            </a:r>
            <a:br>
              <a:rPr lang="ar-EG" i="1" dirty="0" smtClean="0"/>
            </a:br>
            <a:r>
              <a:rPr lang="en-US" sz="2000" i="1" dirty="0" smtClean="0"/>
              <a:t>Dr. </a:t>
            </a:r>
            <a:r>
              <a:rPr lang="en-US" sz="2000" i="1" dirty="0" err="1" smtClean="0"/>
              <a:t>Amal</a:t>
            </a:r>
            <a:r>
              <a:rPr lang="en-US" sz="2000" i="1" dirty="0" smtClean="0"/>
              <a:t> Mahmoud</a:t>
            </a:r>
            <a:br>
              <a:rPr lang="en-US" sz="2000" i="1" dirty="0" smtClean="0"/>
            </a:br>
            <a:r>
              <a:rPr lang="en-US" sz="2000" i="1" dirty="0"/>
              <a:t>By :Raghda Osama</a:t>
            </a:r>
            <a:r>
              <a:rPr lang="ar-EG" sz="2000" i="1" dirty="0"/>
              <a:t/>
            </a:r>
            <a:br>
              <a:rPr lang="ar-EG" sz="2000" i="1" dirty="0"/>
            </a:br>
            <a:r>
              <a:rPr lang="en-US" sz="2000" i="1" dirty="0" smtClean="0"/>
              <a:t>(Data Mining &amp; Data Processing)</a:t>
            </a:r>
            <a:endParaRPr sz="2000" dirty="0">
              <a:solidFill>
                <a:schemeClr val="accent3"/>
              </a:solidFill>
            </a:endParaRPr>
          </a:p>
        </p:txBody>
      </p:sp>
      <p:grpSp>
        <p:nvGrpSpPr>
          <p:cNvPr id="84" name="Google Shape;84;p21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8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5922308" y="2410626"/>
            <a:ext cx="1147199" cy="637372"/>
            <a:chOff x="315275" y="3124950"/>
            <a:chExt cx="658175" cy="365675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7" y="67799"/>
            <a:ext cx="1182470" cy="11469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Models Used</a:t>
            </a:r>
            <a:endParaRPr dirty="0"/>
          </a:p>
        </p:txBody>
      </p:sp>
      <p:sp>
        <p:nvSpPr>
          <p:cNvPr id="478" name="Google Shape;478;p30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(a) </a:t>
            </a:r>
            <a:r>
              <a:rPr lang="en-US" sz="2000" dirty="0"/>
              <a:t>Logistic Regression</a:t>
            </a:r>
            <a:endParaRPr lang="en" sz="2000" dirty="0" smtClean="0">
              <a:solidFill>
                <a:schemeClr val="accent3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spcBef>
                <a:spcPts val="1000"/>
              </a:spcBef>
              <a:buNone/>
            </a:pPr>
            <a:endParaRPr lang="en" sz="2000" dirty="0" smtClean="0">
              <a:solidFill>
                <a:schemeClr val="accent3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spcBef>
                <a:spcPts val="1000"/>
              </a:spcBef>
              <a:buNone/>
            </a:pPr>
            <a:r>
              <a:rPr lang="en" sz="2000" dirty="0" smtClean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(b)</a:t>
            </a:r>
            <a:r>
              <a:rPr lang="en" sz="200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Random Forest</a:t>
            </a:r>
            <a:endParaRPr sz="2000" dirty="0" smtClean="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spcBef>
                <a:spcPts val="1000"/>
              </a:spcBef>
              <a:buNone/>
            </a:pPr>
            <a:endParaRPr lang="en" sz="2000" dirty="0">
              <a:solidFill>
                <a:schemeClr val="accent3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spcBef>
                <a:spcPts val="1000"/>
              </a:spcBef>
              <a:buNone/>
            </a:pPr>
            <a:r>
              <a:rPr lang="en" sz="2000" dirty="0" smtClean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</a:t>
            </a: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c)</a:t>
            </a:r>
            <a:r>
              <a:rPr lang="en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 err="1" smtClean="0"/>
              <a:t>XGBoost</a:t>
            </a:r>
            <a:endParaRPr sz="2000" dirty="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994" y="145045"/>
            <a:ext cx="1182470" cy="11469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Model Performance Comparison</a:t>
            </a:r>
            <a:endParaRPr dirty="0"/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cxnSp>
        <p:nvCxnSpPr>
          <p:cNvPr id="496" name="Google Shape;496;p32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815" y="128352"/>
            <a:ext cx="1182470" cy="114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Model Performance Comparison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68416"/>
              </p:ext>
            </p:extLst>
          </p:nvPr>
        </p:nvGraphicFramePr>
        <p:xfrm>
          <a:off x="1212111" y="1758947"/>
          <a:ext cx="6096000" cy="227433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9658419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4677435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693081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972658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43645552"/>
                    </a:ext>
                  </a:extLst>
                </a:gridCol>
              </a:tblGrid>
              <a:tr h="5652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765514"/>
                  </a:ext>
                </a:extLst>
              </a:tr>
              <a:tr h="578478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80.48%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65.52%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55.88%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60.32%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77706"/>
                  </a:ext>
                </a:extLst>
              </a:tr>
              <a:tr h="565286">
                <a:tc>
                  <a:txBody>
                    <a:bodyPr/>
                    <a:lstStyle/>
                    <a:p>
                      <a:r>
                        <a:rPr lang="en-US" b="1" dirty="0"/>
                        <a:t>Random Forest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80.55%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67.01%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58.98%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669948"/>
                  </a:ext>
                </a:extLst>
              </a:tr>
              <a:tr h="56528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79.13%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52.14%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57.02%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3617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Feature Importance Analysis</a:t>
            </a:r>
            <a:endParaRPr dirty="0"/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cxnSp>
        <p:nvCxnSpPr>
          <p:cNvPr id="496" name="Google Shape;496;p32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665" y="90654"/>
            <a:ext cx="1182470" cy="114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03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Feature Importance Analysis</a:t>
            </a:r>
            <a:endParaRPr dirty="0"/>
          </a:p>
        </p:txBody>
      </p:sp>
      <p:sp>
        <p:nvSpPr>
          <p:cNvPr id="503" name="Google Shape;503;p33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(+)</a:t>
            </a:r>
            <a:r>
              <a:rPr lang="en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/>
              <a:t>Contract Type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dirty="0"/>
              <a:t>Monthly contract customers churn more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sz="2000" dirty="0">
              <a:solidFill>
                <a:schemeClr val="accent3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buNone/>
            </a:pPr>
            <a:r>
              <a:rPr lang="en" sz="2000" dirty="0" smtClean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(+) </a:t>
            </a:r>
            <a:r>
              <a:rPr lang="en-US" sz="2000" b="1" dirty="0"/>
              <a:t>Monthly Charges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dirty="0"/>
              <a:t>Higher charges increase churn risk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sz="2000" dirty="0">
              <a:solidFill>
                <a:schemeClr val="accent3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buNone/>
            </a:pPr>
            <a:r>
              <a:rPr lang="en" sz="2000" dirty="0" smtClean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(+) </a:t>
            </a:r>
            <a:r>
              <a:rPr lang="en-US" sz="2000" dirty="0"/>
              <a:t>Tenure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dirty="0"/>
              <a:t>Long-term customers are more likely to stay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65" y="95404"/>
            <a:ext cx="1182470" cy="11469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Challenges &amp; Improvements</a:t>
            </a:r>
            <a:endParaRPr dirty="0"/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cxnSp>
        <p:nvCxnSpPr>
          <p:cNvPr id="496" name="Google Shape;496;p32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646" y="33804"/>
            <a:ext cx="1182470" cy="114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5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Challenges &amp; Improvements</a:t>
            </a:r>
            <a:endParaRPr dirty="0"/>
          </a:p>
        </p:txBody>
      </p:sp>
      <p:sp>
        <p:nvSpPr>
          <p:cNvPr id="512" name="Google Shape;512;p34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(+)</a:t>
            </a:r>
            <a:r>
              <a:rPr lang="en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/>
              <a:t>Challenges Faced </a:t>
            </a:r>
            <a:endParaRPr lang="en-US" sz="2000" dirty="0" smtClean="0"/>
          </a:p>
          <a:p>
            <a:pPr marL="0" lvl="0" indent="0">
              <a:buNone/>
            </a:pPr>
            <a:endParaRPr lang="en" dirty="0" smtClean="0"/>
          </a:p>
          <a:p>
            <a:pPr marL="0" lvl="0" indent="0">
              <a:buNone/>
            </a:pPr>
            <a:r>
              <a:rPr lang="en-US" dirty="0" smtClean="0"/>
              <a:t>Imbalanced </a:t>
            </a:r>
            <a:r>
              <a:rPr lang="en-US" dirty="0"/>
              <a:t>Data (More "No Churn" than "Churn</a:t>
            </a:r>
            <a:r>
              <a:rPr lang="en-US" dirty="0" smtClean="0"/>
              <a:t>")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Feature </a:t>
            </a:r>
            <a:r>
              <a:rPr lang="en-US" dirty="0"/>
              <a:t>Engineering (Selecting important variables)</a:t>
            </a:r>
            <a:endParaRPr lang="en" dirty="0" smtClean="0"/>
          </a:p>
          <a:p>
            <a:pPr marL="0" lvl="0" indent="0">
              <a:spcBef>
                <a:spcPts val="1000"/>
              </a:spcBef>
              <a:buNone/>
            </a:pPr>
            <a:r>
              <a:rPr lang="en" sz="2000" dirty="0" smtClean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(+) </a:t>
            </a:r>
            <a:r>
              <a:rPr lang="en-US" sz="2000" dirty="0"/>
              <a:t>Future Improvements </a:t>
            </a:r>
          </a:p>
          <a:p>
            <a:pPr marL="0" lvl="0" indent="0">
              <a:spcBef>
                <a:spcPts val="1000"/>
              </a:spcBef>
              <a:buNone/>
            </a:pPr>
            <a:r>
              <a:rPr lang="en-US" dirty="0" err="1" smtClean="0"/>
              <a:t>Hyperparameter</a:t>
            </a:r>
            <a:r>
              <a:rPr lang="en-US" dirty="0" smtClean="0"/>
              <a:t> </a:t>
            </a:r>
            <a:r>
              <a:rPr lang="en-US" dirty="0"/>
              <a:t>tuning for better performance</a:t>
            </a:r>
          </a:p>
          <a:p>
            <a:pPr marL="0" lvl="0" indent="0">
              <a:spcBef>
                <a:spcPts val="1000"/>
              </a:spcBef>
              <a:buNone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65" y="67076"/>
            <a:ext cx="1182470" cy="11469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36"/>
          <p:cNvGrpSpPr/>
          <p:nvPr/>
        </p:nvGrpSpPr>
        <p:grpSpPr>
          <a:xfrm flipH="1">
            <a:off x="5796613" y="3333452"/>
            <a:ext cx="3706695" cy="2550084"/>
            <a:chOff x="4388650" y="2224200"/>
            <a:chExt cx="1707525" cy="1174775"/>
          </a:xfrm>
        </p:grpSpPr>
        <p:sp>
          <p:nvSpPr>
            <p:cNvPr id="530" name="Google Shape;530;p36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600;p37"/>
          <p:cNvSpPr txBox="1">
            <a:spLocks/>
          </p:cNvSpPr>
          <p:nvPr/>
        </p:nvSpPr>
        <p:spPr>
          <a:xfrm>
            <a:off x="1152897" y="2196570"/>
            <a:ext cx="3856800" cy="10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pPr algn="ctr"/>
            <a:r>
              <a:rPr lang="en-US" dirty="0" smtClean="0"/>
              <a:t>Thank You</a:t>
            </a:r>
          </a:p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3" y="52900"/>
            <a:ext cx="1182470" cy="11469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1994107" y="1525900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Introduction</a:t>
            </a:r>
            <a:endParaRPr dirty="0"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187" name="Google Shape;187;p22"/>
          <p:cNvCxnSpPr/>
          <p:nvPr/>
        </p:nvCxnSpPr>
        <p:spPr>
          <a:xfrm>
            <a:off x="1259000" y="1788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" name="Google Shape;188;p22"/>
          <p:cNvSpPr txBox="1">
            <a:spLocks noGrp="1"/>
          </p:cNvSpPr>
          <p:nvPr>
            <p:ph type="title" idx="3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Dataset Overview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5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Data Preprocessing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7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Models Used</a:t>
            </a:r>
            <a:endParaRPr dirty="0"/>
          </a:p>
        </p:txBody>
      </p:sp>
      <p:cxnSp>
        <p:nvCxnSpPr>
          <p:cNvPr id="194" name="Google Shape;194;p22"/>
          <p:cNvCxnSpPr/>
          <p:nvPr/>
        </p:nvCxnSpPr>
        <p:spPr>
          <a:xfrm>
            <a:off x="1259000" y="2466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1259000" y="3143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6" name="Google Shape;196;p22"/>
          <p:cNvCxnSpPr/>
          <p:nvPr/>
        </p:nvCxnSpPr>
        <p:spPr>
          <a:xfrm>
            <a:off x="1259000" y="3821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" name="Google Shape;192;p22"/>
          <p:cNvSpPr txBox="1">
            <a:spLocks/>
          </p:cNvSpPr>
          <p:nvPr/>
        </p:nvSpPr>
        <p:spPr>
          <a:xfrm>
            <a:off x="715100" y="4127534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cxnSp>
        <p:nvCxnSpPr>
          <p:cNvPr id="17" name="Google Shape;195;p22"/>
          <p:cNvCxnSpPr/>
          <p:nvPr/>
        </p:nvCxnSpPr>
        <p:spPr>
          <a:xfrm>
            <a:off x="1259000" y="4361687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Google Shape;193;p22"/>
          <p:cNvSpPr txBox="1">
            <a:spLocks/>
          </p:cNvSpPr>
          <p:nvPr/>
        </p:nvSpPr>
        <p:spPr>
          <a:xfrm>
            <a:off x="1994107" y="4099037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Model Performance Comparison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465" y="100994"/>
            <a:ext cx="1182470" cy="11469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Introduction</a:t>
            </a:r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03" name="Google Shape;203;p23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614" y="128352"/>
            <a:ext cx="1182470" cy="11469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4"/>
          <p:cNvGrpSpPr/>
          <p:nvPr/>
        </p:nvGrpSpPr>
        <p:grpSpPr>
          <a:xfrm flipH="1">
            <a:off x="5932613" y="914389"/>
            <a:ext cx="3706695" cy="2550084"/>
            <a:chOff x="4388650" y="2224200"/>
            <a:chExt cx="1707525" cy="1174775"/>
          </a:xfrm>
        </p:grpSpPr>
        <p:sp>
          <p:nvSpPr>
            <p:cNvPr id="211" name="Google Shape;211;p24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4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6" name="Google Shape;276;p24"/>
          <p:cNvCxnSpPr/>
          <p:nvPr/>
        </p:nvCxnSpPr>
        <p:spPr>
          <a:xfrm>
            <a:off x="8033762" y="4749148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45965" y="1391707"/>
            <a:ext cx="530087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Customer Churn?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Customers leaving a business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is it important?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Reducing churn helps businesses retain customers and increase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 of the Project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Predict which customers are likely to churn and understand why. 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7" y="67799"/>
            <a:ext cx="1182470" cy="11469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Dataset Overview</a:t>
            </a:r>
            <a:endParaRPr dirty="0"/>
          </a:p>
        </p:txBody>
      </p:sp>
      <p:sp>
        <p:nvSpPr>
          <p:cNvPr id="446" name="Google Shape;446;p26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447" name="Google Shape;447;p26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18" y="129156"/>
            <a:ext cx="1182470" cy="11469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815922" y="1235299"/>
            <a:ext cx="4167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Dataset Overview</a:t>
            </a:r>
            <a:endParaRPr dirty="0"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5713228" y="729701"/>
            <a:ext cx="2791970" cy="3757240"/>
            <a:chOff x="5201312" y="729700"/>
            <a:chExt cx="3303886" cy="3878927"/>
          </a:xfrm>
        </p:grpSpPr>
        <p:grpSp>
          <p:nvGrpSpPr>
            <p:cNvPr id="284" name="Google Shape;284;p25"/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285" name="Google Shape;285;p25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25"/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298" name="Google Shape;298;p25"/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5"/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5"/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5"/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5"/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5"/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5"/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5"/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5"/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5"/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5"/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5"/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5"/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5"/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5"/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5"/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5"/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5"/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5"/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5"/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5"/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5"/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5"/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25"/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5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5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40" name="Google Shape;440;p25"/>
          <p:cNvCxnSpPr/>
          <p:nvPr/>
        </p:nvCxnSpPr>
        <p:spPr>
          <a:xfrm>
            <a:off x="5110450" y="4608500"/>
            <a:ext cx="445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33978" y="1736987"/>
            <a:ext cx="606883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Source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Telco Customer Churn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Customers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7,043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info (tenure, contract type, charges, etc.)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variable: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(Yes/No)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2" name="Picture 1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7" y="67799"/>
            <a:ext cx="1182470" cy="11469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Preprocessing</a:t>
            </a:r>
            <a:endParaRPr dirty="0"/>
          </a:p>
        </p:txBody>
      </p:sp>
      <p:sp>
        <p:nvSpPr>
          <p:cNvPr id="470" name="Google Shape;470;p29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71" name="Google Shape;471;p29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665" y="90654"/>
            <a:ext cx="1182470" cy="11469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Preprocessing</a:t>
            </a:r>
            <a:endParaRPr dirty="0"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000"/>
              </a:spcBef>
              <a:buNone/>
            </a:pPr>
            <a:endParaRPr lang="ar-EG" sz="2000" dirty="0" smtClean="0">
              <a:solidFill>
                <a:schemeClr val="accent3"/>
              </a:solidFill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spcBef>
                <a:spcPts val="1000"/>
              </a:spcBef>
              <a:buNone/>
            </a:pPr>
            <a:r>
              <a:rPr lang="en" sz="2000" dirty="0" smtClean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</a:t>
            </a:r>
            <a:r>
              <a:rPr lang="en" sz="2000" dirty="0" smtClean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a)</a:t>
            </a:r>
            <a:r>
              <a:rPr lang="en" sz="2000" dirty="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b="1" dirty="0"/>
              <a:t>Handling Missing Values</a:t>
            </a:r>
            <a:r>
              <a:rPr lang="en-US" sz="2000" dirty="0"/>
              <a:t> </a:t>
            </a:r>
            <a:endParaRPr sz="2000" dirty="0" smtClean="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spcBef>
                <a:spcPts val="1000"/>
              </a:spcBef>
              <a:buNone/>
            </a:pPr>
            <a:r>
              <a:rPr lang="en" sz="2000" dirty="0" smtClean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(b)</a:t>
            </a:r>
            <a:r>
              <a:rPr lang="en" sz="2000" dirty="0" smtClean="0">
                <a:latin typeface="Golos Text Medium"/>
                <a:ea typeface="Golos Text Medium"/>
                <a:cs typeface="Golos Text Medium"/>
                <a:sym typeface="Golos Text Medium"/>
              </a:rPr>
              <a:t> </a:t>
            </a:r>
            <a:r>
              <a:rPr lang="en-US" sz="2000" dirty="0"/>
              <a:t>Encoding Categorical </a:t>
            </a:r>
            <a:r>
              <a:rPr lang="en-US" sz="2000" dirty="0" smtClean="0"/>
              <a:t>Features</a:t>
            </a:r>
            <a:endParaRPr lang="en-US" sz="2000" dirty="0"/>
          </a:p>
          <a:p>
            <a:pPr marL="0" lvl="0" indent="0">
              <a:spcBef>
                <a:spcPts val="1000"/>
              </a:spcBef>
              <a:buNone/>
            </a:pPr>
            <a:r>
              <a:rPr lang="en" sz="2000" dirty="0" smtClean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rPr>
              <a:t>(c)</a:t>
            </a:r>
            <a:r>
              <a:rPr lang="en-US" sz="2000" dirty="0" smtClean="0"/>
              <a:t> </a:t>
            </a:r>
            <a:r>
              <a:rPr lang="en-US" sz="2000" b="1" dirty="0"/>
              <a:t>Splitting Data</a:t>
            </a:r>
            <a:r>
              <a:rPr lang="en-US" sz="2000" dirty="0"/>
              <a:t> (80% Train, 20% Test)</a:t>
            </a:r>
            <a:endParaRPr lang="en-US" sz="2000" dirty="0">
              <a:latin typeface="Golos Text Medium"/>
              <a:ea typeface="Golos Text Medium"/>
              <a:cs typeface="Golos Text Medium"/>
              <a:sym typeface="Golos Text Medium"/>
            </a:endParaRPr>
          </a:p>
          <a:p>
            <a:pPr marL="0" lvl="0" indent="0">
              <a:spcBef>
                <a:spcPts val="1000"/>
              </a:spcBef>
              <a:buNone/>
            </a:pPr>
            <a:endParaRPr sz="2000" dirty="0" smtClean="0">
              <a:latin typeface="Golos Text Medium"/>
              <a:ea typeface="Golos Text Medium"/>
              <a:cs typeface="Golos Text Medium"/>
              <a:sym typeface="Golos Text Mediu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65" y="95404"/>
            <a:ext cx="1182470" cy="11469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Models Used</a:t>
            </a:r>
            <a:endParaRPr dirty="0"/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496" name="Google Shape;496;p32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790" y="90654"/>
            <a:ext cx="1182470" cy="11469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298</Words>
  <Application>Microsoft Office PowerPoint</Application>
  <PresentationFormat>On-screen Show (16:9)</PresentationFormat>
  <Paragraphs>90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Bebas Neue</vt:lpstr>
      <vt:lpstr>Golos Text</vt:lpstr>
      <vt:lpstr>Arial Unicode MS</vt:lpstr>
      <vt:lpstr>Golos Text Medium</vt:lpstr>
      <vt:lpstr>Artificial Intelligence by Slidesgo</vt:lpstr>
      <vt:lpstr> Customer Churn  Prediction Dr. Amal Mahmoud By :Raghda Osama (Data Mining &amp; Data Processing)</vt:lpstr>
      <vt:lpstr>01</vt:lpstr>
      <vt:lpstr>Introduction</vt:lpstr>
      <vt:lpstr>What is Customer Churn? → Customers leaving a business over time.  Why is it important? → Reducing churn helps businesses retain customers and increase revenue.  Objective of the Project → Predict which customers are likely to churn and understand why. </vt:lpstr>
      <vt:lpstr>Dataset Overview</vt:lpstr>
      <vt:lpstr>Dataset Overview</vt:lpstr>
      <vt:lpstr>Data Preprocessing</vt:lpstr>
      <vt:lpstr>Data Preprocessing</vt:lpstr>
      <vt:lpstr>Models Used</vt:lpstr>
      <vt:lpstr>Models Used</vt:lpstr>
      <vt:lpstr>Model Performance Comparison</vt:lpstr>
      <vt:lpstr>Model Performance Comparison</vt:lpstr>
      <vt:lpstr>Feature Importance Analysis</vt:lpstr>
      <vt:lpstr>Feature Importance Analysis</vt:lpstr>
      <vt:lpstr>Challenges &amp; Improvements</vt:lpstr>
      <vt:lpstr>Challenges &amp;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Customer Churn Prediction</dc:title>
  <cp:lastModifiedBy>Raghda Osama</cp:lastModifiedBy>
  <cp:revision>11</cp:revision>
  <dcterms:modified xsi:type="dcterms:W3CDTF">2025-03-07T13:21:30Z</dcterms:modified>
</cp:coreProperties>
</file>