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3A09-2C78-41A4-B2FD-894A19101EA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18B-8364-4D41-B91D-E9DE757B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09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3A09-2C78-41A4-B2FD-894A19101EA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18B-8364-4D41-B91D-E9DE757B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5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3A09-2C78-41A4-B2FD-894A19101EA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18B-8364-4D41-B91D-E9DE757B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9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3A09-2C78-41A4-B2FD-894A19101EA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18B-8364-4D41-B91D-E9DE757B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74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3A09-2C78-41A4-B2FD-894A19101EA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18B-8364-4D41-B91D-E9DE757B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8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3A09-2C78-41A4-B2FD-894A19101EA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18B-8364-4D41-B91D-E9DE757B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3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3A09-2C78-41A4-B2FD-894A19101EA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18B-8364-4D41-B91D-E9DE757B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7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3A09-2C78-41A4-B2FD-894A19101EA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18B-8364-4D41-B91D-E9DE757B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4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3A09-2C78-41A4-B2FD-894A19101EA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18B-8364-4D41-B91D-E9DE757B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3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3A09-2C78-41A4-B2FD-894A19101EA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18B-8364-4D41-B91D-E9DE757B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92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3A09-2C78-41A4-B2FD-894A19101EA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18B-8364-4D41-B91D-E9DE757B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8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3A09-2C78-41A4-B2FD-894A19101EA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818B-8364-4D41-B91D-E9DE757B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08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F7D5E-38BB-424E-B11A-EE034871A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线程的生命周期及状态转换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BCED02-47B9-46A9-8C42-CB2C28880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05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C1E3B-5648-438D-91BE-3A85C4A51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781"/>
            <a:ext cx="10515600" cy="5565077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任何对象都有生命周期</a:t>
            </a:r>
            <a:r>
              <a:rPr lang="en-US" altLang="zh-CN" dirty="0"/>
              <a:t>,</a:t>
            </a:r>
            <a:r>
              <a:rPr lang="zh-CN" altLang="en-US" dirty="0"/>
              <a:t>线程也一样</a:t>
            </a:r>
            <a:r>
              <a:rPr lang="en-US" altLang="zh-CN" dirty="0"/>
              <a:t>.</a:t>
            </a:r>
            <a:r>
              <a:rPr lang="zh-CN" altLang="en-US" dirty="0"/>
              <a:t>当</a:t>
            </a:r>
            <a:r>
              <a:rPr lang="en-US" altLang="zh-CN" dirty="0"/>
              <a:t>Thread</a:t>
            </a:r>
            <a:r>
              <a:rPr lang="zh-CN" altLang="en-US" dirty="0"/>
              <a:t>对象创建完成时</a:t>
            </a:r>
            <a:r>
              <a:rPr lang="en-US" altLang="zh-CN" dirty="0"/>
              <a:t>,</a:t>
            </a:r>
            <a:r>
              <a:rPr lang="zh-CN" altLang="en-US" dirty="0"/>
              <a:t>线程的生命周期便开始了</a:t>
            </a:r>
            <a:r>
              <a:rPr lang="en-US" altLang="zh-CN" dirty="0"/>
              <a:t>.</a:t>
            </a:r>
            <a:r>
              <a:rPr lang="zh-CN" altLang="en-US" dirty="0"/>
              <a:t>当</a:t>
            </a:r>
            <a:r>
              <a:rPr lang="en-US" altLang="zh-CN" dirty="0"/>
              <a:t>run()</a:t>
            </a:r>
            <a:r>
              <a:rPr lang="zh-CN" altLang="en-US" dirty="0"/>
              <a:t>方法中的代码执行完毕或者线程抛出一个未捕获的异常或者错误时</a:t>
            </a:r>
            <a:r>
              <a:rPr lang="en-US" altLang="zh-CN" dirty="0"/>
              <a:t>,</a:t>
            </a:r>
            <a:r>
              <a:rPr lang="zh-CN" altLang="en-US" dirty="0"/>
              <a:t>线程的生命周期便会结束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线程的</a:t>
            </a:r>
            <a:r>
              <a:rPr lang="en-US" altLang="zh-CN" dirty="0"/>
              <a:t>5</a:t>
            </a:r>
            <a:r>
              <a:rPr lang="zh-CN" altLang="en-US" dirty="0"/>
              <a:t>个生命周期阶段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zh-CN" sz="1200" dirty="0"/>
              <a:t>※</a:t>
            </a:r>
            <a:r>
              <a:rPr lang="zh-CN" altLang="en-US" sz="1200" dirty="0"/>
              <a:t>可点击进行进一步调查</a:t>
            </a:r>
            <a:r>
              <a:rPr lang="en-US" altLang="zh-CN" sz="1200" dirty="0"/>
              <a:t>.</a:t>
            </a:r>
            <a:endParaRPr lang="zh-CN" altLang="en-US" sz="1200" dirty="0"/>
          </a:p>
        </p:txBody>
      </p:sp>
      <p:sp>
        <p:nvSpPr>
          <p:cNvPr id="13" name="矩形: 圆角 12">
            <a:hlinkClick r:id="rId2" action="ppaction://hlinksldjump"/>
            <a:extLst>
              <a:ext uri="{FF2B5EF4-FFF2-40B4-BE49-F238E27FC236}">
                <a16:creationId xmlns:a16="http://schemas.microsoft.com/office/drawing/2014/main" id="{F35790AD-C1EE-4719-88ED-2241F9B4D36F}"/>
              </a:ext>
            </a:extLst>
          </p:cNvPr>
          <p:cNvSpPr/>
          <p:nvPr/>
        </p:nvSpPr>
        <p:spPr>
          <a:xfrm>
            <a:off x="1208015" y="3405929"/>
            <a:ext cx="1166069" cy="5201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新建状态</a:t>
            </a:r>
          </a:p>
        </p:txBody>
      </p:sp>
      <p:sp>
        <p:nvSpPr>
          <p:cNvPr id="14" name="矩形: 圆角 13">
            <a:hlinkClick r:id="rId3" action="ppaction://hlinksldjump"/>
            <a:extLst>
              <a:ext uri="{FF2B5EF4-FFF2-40B4-BE49-F238E27FC236}">
                <a16:creationId xmlns:a16="http://schemas.microsoft.com/office/drawing/2014/main" id="{B97D779F-7087-4310-9BA4-7C43E17D1193}"/>
              </a:ext>
            </a:extLst>
          </p:cNvPr>
          <p:cNvSpPr/>
          <p:nvPr/>
        </p:nvSpPr>
        <p:spPr>
          <a:xfrm>
            <a:off x="3239549" y="3405929"/>
            <a:ext cx="1166069" cy="5201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5" name="矩形: 圆角 14">
            <a:hlinkClick r:id="rId4" action="ppaction://hlinksldjump"/>
            <a:extLst>
              <a:ext uri="{FF2B5EF4-FFF2-40B4-BE49-F238E27FC236}">
                <a16:creationId xmlns:a16="http://schemas.microsoft.com/office/drawing/2014/main" id="{22A4BE06-5737-4DA4-BC0D-5F9291387B4B}"/>
              </a:ext>
            </a:extLst>
          </p:cNvPr>
          <p:cNvSpPr/>
          <p:nvPr/>
        </p:nvSpPr>
        <p:spPr>
          <a:xfrm>
            <a:off x="7786384" y="3405929"/>
            <a:ext cx="1166069" cy="5201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运行状态</a:t>
            </a:r>
          </a:p>
        </p:txBody>
      </p:sp>
      <p:sp>
        <p:nvSpPr>
          <p:cNvPr id="16" name="矩形: 圆角 15">
            <a:hlinkClick r:id="rId5" action="ppaction://hlinksldjump"/>
            <a:extLst>
              <a:ext uri="{FF2B5EF4-FFF2-40B4-BE49-F238E27FC236}">
                <a16:creationId xmlns:a16="http://schemas.microsoft.com/office/drawing/2014/main" id="{C03DE0A0-5876-4F1C-87A1-FC25A42014BA}"/>
              </a:ext>
            </a:extLst>
          </p:cNvPr>
          <p:cNvSpPr/>
          <p:nvPr/>
        </p:nvSpPr>
        <p:spPr>
          <a:xfrm>
            <a:off x="9817916" y="3405929"/>
            <a:ext cx="1166069" cy="5201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死亡状态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A0A15B9-9588-41F4-9D8B-F65167139138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374084" y="3665988"/>
            <a:ext cx="865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AD0AB74-9076-4BC4-B20C-8A151545CFDB}"/>
              </a:ext>
            </a:extLst>
          </p:cNvPr>
          <p:cNvCxnSpPr/>
          <p:nvPr/>
        </p:nvCxnSpPr>
        <p:spPr>
          <a:xfrm>
            <a:off x="4405618" y="3682766"/>
            <a:ext cx="3380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334DD8-D4F8-43DD-AA7E-4A11AC9ADFEA}"/>
              </a:ext>
            </a:extLst>
          </p:cNvPr>
          <p:cNvCxnSpPr/>
          <p:nvPr/>
        </p:nvCxnSpPr>
        <p:spPr>
          <a:xfrm flipH="1">
            <a:off x="4405618" y="3749878"/>
            <a:ext cx="3380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3316E3E-6B8A-46B2-A68B-267C9833220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952453" y="3665988"/>
            <a:ext cx="865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hlinkClick r:id="rId6" action="ppaction://hlinksldjump"/>
            <a:extLst>
              <a:ext uri="{FF2B5EF4-FFF2-40B4-BE49-F238E27FC236}">
                <a16:creationId xmlns:a16="http://schemas.microsoft.com/office/drawing/2014/main" id="{43F1181F-9197-4D87-9360-23E2EB59A10A}"/>
              </a:ext>
            </a:extLst>
          </p:cNvPr>
          <p:cNvSpPr/>
          <p:nvPr/>
        </p:nvSpPr>
        <p:spPr>
          <a:xfrm>
            <a:off x="5512965" y="4927002"/>
            <a:ext cx="1166069" cy="5201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427486D1-1638-4868-8280-EFA447863D49}"/>
              </a:ext>
            </a:extLst>
          </p:cNvPr>
          <p:cNvCxnSpPr>
            <a:stCxn id="15" idx="2"/>
            <a:endCxn id="27" idx="3"/>
          </p:cNvCxnSpPr>
          <p:nvPr/>
        </p:nvCxnSpPr>
        <p:spPr>
          <a:xfrm rot="5400000">
            <a:off x="6893720" y="3711362"/>
            <a:ext cx="1261014" cy="16903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535E392C-8335-4884-BE21-705A56A84BDB}"/>
              </a:ext>
            </a:extLst>
          </p:cNvPr>
          <p:cNvCxnSpPr>
            <a:stCxn id="27" idx="1"/>
            <a:endCxn id="14" idx="2"/>
          </p:cNvCxnSpPr>
          <p:nvPr/>
        </p:nvCxnSpPr>
        <p:spPr>
          <a:xfrm rot="10800000">
            <a:off x="3822585" y="3926047"/>
            <a:ext cx="1690381" cy="12610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46F1EB8-8DAC-4DCC-A557-FB9E2051C96E}"/>
              </a:ext>
            </a:extLst>
          </p:cNvPr>
          <p:cNvSpPr txBox="1"/>
          <p:nvPr/>
        </p:nvSpPr>
        <p:spPr>
          <a:xfrm>
            <a:off x="2426353" y="335537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start()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BEBF4DF-567A-4EE1-AE85-1CABCB1A6707}"/>
              </a:ext>
            </a:extLst>
          </p:cNvPr>
          <p:cNvSpPr txBox="1"/>
          <p:nvPr/>
        </p:nvSpPr>
        <p:spPr>
          <a:xfrm>
            <a:off x="5214990" y="335537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获得</a:t>
            </a:r>
            <a:r>
              <a:rPr lang="en-US" altLang="zh-CN" dirty="0"/>
              <a:t>CPU</a:t>
            </a:r>
            <a:r>
              <a:rPr lang="zh-CN" altLang="en-US" dirty="0"/>
              <a:t>使用权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752EFD6-F0A3-4E5C-A32C-DC154A919D21}"/>
              </a:ext>
            </a:extLst>
          </p:cNvPr>
          <p:cNvSpPr txBox="1"/>
          <p:nvPr/>
        </p:nvSpPr>
        <p:spPr>
          <a:xfrm>
            <a:off x="5214988" y="371621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失去</a:t>
            </a:r>
            <a:r>
              <a:rPr lang="en-US" altLang="zh-CN" dirty="0"/>
              <a:t>CPU</a:t>
            </a:r>
            <a:r>
              <a:rPr lang="zh-CN" altLang="en-US" dirty="0"/>
              <a:t>使用权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8AA0D7F-0FB0-4DB6-8191-EE3618DCDBDC}"/>
              </a:ext>
            </a:extLst>
          </p:cNvPr>
          <p:cNvSpPr txBox="1"/>
          <p:nvPr/>
        </p:nvSpPr>
        <p:spPr>
          <a:xfrm>
            <a:off x="9010313" y="3128930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run()</a:t>
            </a:r>
            <a:r>
              <a:rPr lang="zh-CN" altLang="en-US" sz="1200" dirty="0"/>
              <a:t>执行完</a:t>
            </a:r>
            <a:r>
              <a:rPr lang="en-US" altLang="zh-CN" sz="1200" dirty="0"/>
              <a:t>Exception</a:t>
            </a:r>
            <a:r>
              <a:rPr lang="zh-CN" altLang="en-US" sz="1200" dirty="0"/>
              <a:t>或</a:t>
            </a:r>
            <a:r>
              <a:rPr lang="en-US" altLang="zh-CN" sz="1200" dirty="0"/>
              <a:t>Error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8CEADB0-B034-4812-BC8B-416C11EB7C2D}"/>
              </a:ext>
            </a:extLst>
          </p:cNvPr>
          <p:cNvSpPr txBox="1"/>
          <p:nvPr/>
        </p:nvSpPr>
        <p:spPr>
          <a:xfrm>
            <a:off x="8003097" y="4556554"/>
            <a:ext cx="1263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等待同步锁</a:t>
            </a:r>
            <a:endParaRPr lang="en-US" altLang="zh-CN" sz="1200" dirty="0"/>
          </a:p>
          <a:p>
            <a:r>
              <a:rPr lang="zh-CN" altLang="en-US" sz="1200" dirty="0"/>
              <a:t>调用</a:t>
            </a:r>
            <a:r>
              <a:rPr lang="en-US" altLang="zh-CN" sz="1200" dirty="0"/>
              <a:t>IO</a:t>
            </a:r>
            <a:r>
              <a:rPr lang="zh-CN" altLang="en-US" sz="1200" dirty="0"/>
              <a:t>阻塞方法</a:t>
            </a:r>
            <a:endParaRPr lang="en-US" altLang="zh-CN" sz="1200" dirty="0"/>
          </a:p>
          <a:p>
            <a:r>
              <a:rPr lang="zh-CN" altLang="en-US" sz="1200" dirty="0"/>
              <a:t>调用</a:t>
            </a:r>
            <a:r>
              <a:rPr lang="en-US" altLang="zh-CN" sz="1200" dirty="0"/>
              <a:t>wait()</a:t>
            </a:r>
            <a:r>
              <a:rPr lang="zh-CN" altLang="en-US" sz="1200" dirty="0"/>
              <a:t>方法</a:t>
            </a:r>
            <a:endParaRPr lang="en-US" altLang="zh-CN" sz="1200" dirty="0"/>
          </a:p>
          <a:p>
            <a:r>
              <a:rPr lang="zh-CN" altLang="en-US" sz="1200" dirty="0"/>
              <a:t>调用</a:t>
            </a:r>
            <a:r>
              <a:rPr lang="en-US" altLang="zh-CN" sz="1200" dirty="0"/>
              <a:t>join()</a:t>
            </a:r>
            <a:r>
              <a:rPr lang="zh-CN" altLang="en-US" sz="1200" dirty="0"/>
              <a:t>方法</a:t>
            </a:r>
            <a:endParaRPr lang="en-US" altLang="zh-CN" sz="1200" dirty="0"/>
          </a:p>
          <a:p>
            <a:r>
              <a:rPr lang="zh-CN" altLang="en-US" sz="1200" dirty="0"/>
              <a:t>调用</a:t>
            </a:r>
            <a:r>
              <a:rPr lang="en-US" altLang="zh-CN" sz="1200" dirty="0"/>
              <a:t>sleep()</a:t>
            </a:r>
            <a:r>
              <a:rPr lang="zh-CN" altLang="en-US" sz="1200" dirty="0"/>
              <a:t>方法</a:t>
            </a:r>
            <a:endParaRPr lang="en-US" altLang="zh-CN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590CA58-FB2C-4701-8A23-7825B56413B2}"/>
              </a:ext>
            </a:extLst>
          </p:cNvPr>
          <p:cNvSpPr txBox="1"/>
          <p:nvPr/>
        </p:nvSpPr>
        <p:spPr>
          <a:xfrm>
            <a:off x="3239549" y="4554133"/>
            <a:ext cx="15921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获得同步锁</a:t>
            </a:r>
            <a:endParaRPr lang="en-US" altLang="zh-CN" sz="1200" dirty="0"/>
          </a:p>
          <a:p>
            <a:r>
              <a:rPr lang="en-US" altLang="zh-CN" sz="1200" dirty="0"/>
              <a:t>IO</a:t>
            </a:r>
            <a:r>
              <a:rPr lang="zh-CN" altLang="en-US" sz="1200" dirty="0"/>
              <a:t>阻塞方法返回</a:t>
            </a:r>
            <a:endParaRPr lang="en-US" altLang="zh-CN" sz="1200" dirty="0"/>
          </a:p>
          <a:p>
            <a:r>
              <a:rPr lang="zh-CN" altLang="en-US" sz="1200" dirty="0"/>
              <a:t>调用</a:t>
            </a:r>
            <a:r>
              <a:rPr lang="en-US" altLang="zh-CN" sz="1200" dirty="0"/>
              <a:t>notify()</a:t>
            </a:r>
            <a:r>
              <a:rPr lang="zh-CN" altLang="en-US" sz="1200" dirty="0"/>
              <a:t>方法</a:t>
            </a:r>
            <a:endParaRPr lang="en-US" altLang="zh-CN" sz="1200" dirty="0"/>
          </a:p>
          <a:p>
            <a:r>
              <a:rPr lang="zh-CN" altLang="en-US" sz="1200" dirty="0"/>
              <a:t>调用</a:t>
            </a:r>
            <a:r>
              <a:rPr lang="en-US" altLang="zh-CN" sz="1200" dirty="0"/>
              <a:t>join()</a:t>
            </a:r>
            <a:r>
              <a:rPr lang="zh-CN" altLang="en-US" sz="1200" dirty="0"/>
              <a:t>的线程终止</a:t>
            </a:r>
            <a:endParaRPr lang="en-US" altLang="zh-CN" sz="1200" dirty="0"/>
          </a:p>
          <a:p>
            <a:r>
              <a:rPr lang="en-US" altLang="zh-CN" sz="1200" dirty="0"/>
              <a:t>sleep()</a:t>
            </a:r>
            <a:r>
              <a:rPr lang="zh-CN" altLang="en-US" sz="1200" dirty="0"/>
              <a:t>时间到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51127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D14C1-79E2-4ED2-9995-6D4912F6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新建状态</a:t>
            </a:r>
            <a:r>
              <a:rPr lang="en-US" altLang="zh-CN" dirty="0"/>
              <a:t>(New)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8A63B-55FD-4625-9385-BFC8AE02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创建一个线程对象后</a:t>
            </a:r>
            <a:r>
              <a:rPr lang="en-US" altLang="zh-CN" dirty="0"/>
              <a:t>,</a:t>
            </a:r>
            <a:r>
              <a:rPr lang="zh-CN" altLang="en-US" dirty="0"/>
              <a:t>该线程对象就处于新建状态</a:t>
            </a:r>
            <a:r>
              <a:rPr lang="en-US" altLang="zh-CN" dirty="0"/>
              <a:t>,</a:t>
            </a:r>
            <a:r>
              <a:rPr lang="zh-CN" altLang="en-US" dirty="0"/>
              <a:t>此时它不能运行</a:t>
            </a:r>
            <a:r>
              <a:rPr lang="en-US" altLang="zh-CN" dirty="0"/>
              <a:t>,</a:t>
            </a:r>
            <a:r>
              <a:rPr lang="zh-CN" altLang="en-US" dirty="0"/>
              <a:t>和其他</a:t>
            </a:r>
            <a:r>
              <a:rPr lang="en-US" altLang="zh-CN" dirty="0"/>
              <a:t>Java</a:t>
            </a:r>
            <a:r>
              <a:rPr lang="zh-CN" altLang="en-US" dirty="0"/>
              <a:t>对象一样</a:t>
            </a:r>
            <a:r>
              <a:rPr lang="en-US" altLang="zh-CN" dirty="0"/>
              <a:t>,</a:t>
            </a:r>
            <a:r>
              <a:rPr lang="zh-CN" altLang="en-US" dirty="0"/>
              <a:t>仅仅由</a:t>
            </a:r>
            <a:r>
              <a:rPr lang="en-US" altLang="zh-CN" dirty="0"/>
              <a:t>Java</a:t>
            </a:r>
            <a:r>
              <a:rPr lang="zh-CN" altLang="en-US" dirty="0"/>
              <a:t>系统为其分配了内存</a:t>
            </a:r>
            <a:r>
              <a:rPr lang="en-US" altLang="zh-CN" dirty="0"/>
              <a:t>,</a:t>
            </a:r>
            <a:r>
              <a:rPr lang="zh-CN" altLang="en-US" dirty="0"/>
              <a:t>没有表现出任何线程的动态特征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4B138C4-F8BD-44D9-8EAC-87087DEA48A5}"/>
              </a:ext>
            </a:extLst>
          </p:cNvPr>
          <p:cNvSpPr/>
          <p:nvPr/>
        </p:nvSpPr>
        <p:spPr>
          <a:xfrm>
            <a:off x="444402" y="6176963"/>
            <a:ext cx="393798" cy="39379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5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99316-3B3D-4244-B102-8F0499D8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就绪状态</a:t>
            </a:r>
            <a:r>
              <a:rPr lang="en-US" altLang="zh-CN" dirty="0">
                <a:solidFill>
                  <a:srgbClr val="00B050"/>
                </a:solidFill>
              </a:rPr>
              <a:t>(Runnable)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71AE6-2810-42C7-896C-35BA0E0F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当线程对象调用了</a:t>
            </a:r>
            <a:r>
              <a:rPr lang="en-US" altLang="zh-CN" dirty="0"/>
              <a:t>start()</a:t>
            </a:r>
            <a:r>
              <a:rPr lang="zh-CN" altLang="en-US" dirty="0"/>
              <a:t>方法后</a:t>
            </a:r>
            <a:r>
              <a:rPr lang="en-US" altLang="zh-CN" dirty="0"/>
              <a:t>,</a:t>
            </a:r>
            <a:r>
              <a:rPr lang="zh-CN" altLang="en-US" dirty="0"/>
              <a:t>该线程就进入就绪状态</a:t>
            </a:r>
            <a:r>
              <a:rPr lang="en-US" altLang="zh-CN" dirty="0"/>
              <a:t>.</a:t>
            </a:r>
            <a:r>
              <a:rPr lang="zh-CN" altLang="en-US" dirty="0"/>
              <a:t>处于该状态的线程位于可运行池中</a:t>
            </a:r>
            <a:r>
              <a:rPr lang="en-US" altLang="zh-CN" dirty="0"/>
              <a:t>,</a:t>
            </a:r>
            <a:r>
              <a:rPr lang="zh-CN" altLang="en-US" dirty="0"/>
              <a:t>此时它只是具备了运行的条件</a:t>
            </a:r>
            <a:r>
              <a:rPr lang="en-US" altLang="zh-CN" dirty="0"/>
              <a:t>,</a:t>
            </a:r>
            <a:r>
              <a:rPr lang="zh-CN" altLang="en-US" dirty="0"/>
              <a:t>还需等待系统的调度后才能获得</a:t>
            </a:r>
            <a:r>
              <a:rPr lang="en-US" altLang="zh-CN" dirty="0"/>
              <a:t>CPU</a:t>
            </a:r>
            <a:r>
              <a:rPr lang="zh-CN" altLang="en-US" dirty="0"/>
              <a:t>的使用权来开始运行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2F98785-840A-4658-ACCB-232B2F2FB37C}"/>
              </a:ext>
            </a:extLst>
          </p:cNvPr>
          <p:cNvSpPr/>
          <p:nvPr/>
        </p:nvSpPr>
        <p:spPr>
          <a:xfrm>
            <a:off x="444402" y="6176963"/>
            <a:ext cx="393798" cy="39379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6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99316-3B3D-4244-B102-8F0499D8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</a:rPr>
              <a:t>运行状态</a:t>
            </a:r>
            <a:r>
              <a:rPr lang="en-US" altLang="zh-CN" dirty="0">
                <a:solidFill>
                  <a:srgbClr val="FFC000"/>
                </a:solidFill>
              </a:rPr>
              <a:t>(Running)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71AE6-2810-42C7-896C-35BA0E0F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如果处于就绪状态的线程获得了</a:t>
            </a:r>
            <a:r>
              <a:rPr lang="en-US" altLang="zh-CN" dirty="0"/>
              <a:t>CPU</a:t>
            </a:r>
            <a:r>
              <a:rPr lang="zh-CN" altLang="en-US" dirty="0"/>
              <a:t>的使用权，开始执行</a:t>
            </a:r>
            <a:r>
              <a:rPr lang="en-US" altLang="zh-CN" dirty="0"/>
              <a:t>run()</a:t>
            </a:r>
            <a:r>
              <a:rPr lang="zh-CN" altLang="en-US" dirty="0"/>
              <a:t>方法中的线程执行体</a:t>
            </a:r>
            <a:r>
              <a:rPr lang="en-US" altLang="zh-CN" dirty="0"/>
              <a:t>,</a:t>
            </a:r>
            <a:r>
              <a:rPr lang="zh-CN" altLang="en-US" dirty="0"/>
              <a:t>则该线程处于运行状态</a:t>
            </a:r>
            <a:r>
              <a:rPr lang="en-US" altLang="zh-CN" dirty="0"/>
              <a:t>.</a:t>
            </a:r>
            <a:r>
              <a:rPr lang="zh-CN" altLang="en-US" dirty="0"/>
              <a:t>当一个线程启动后</a:t>
            </a:r>
            <a:r>
              <a:rPr lang="en-US" altLang="zh-CN" dirty="0"/>
              <a:t>,</a:t>
            </a:r>
            <a:r>
              <a:rPr lang="zh-CN" altLang="en-US" dirty="0"/>
              <a:t>它不可能一直处于运行状态</a:t>
            </a:r>
            <a:r>
              <a:rPr lang="en-US" altLang="zh-CN" dirty="0"/>
              <a:t>(</a:t>
            </a:r>
            <a:r>
              <a:rPr lang="zh-CN" altLang="en-US" dirty="0"/>
              <a:t>除非他的县线程执行体足够短</a:t>
            </a:r>
            <a:r>
              <a:rPr lang="en-US" altLang="zh-CN" dirty="0"/>
              <a:t>,</a:t>
            </a:r>
            <a:r>
              <a:rPr lang="zh-CN" altLang="en-US" dirty="0"/>
              <a:t>瞬间就结束了</a:t>
            </a:r>
            <a:r>
              <a:rPr lang="en-US" altLang="zh-CN" dirty="0"/>
              <a:t>),</a:t>
            </a:r>
            <a:r>
              <a:rPr lang="zh-CN" altLang="en-US" dirty="0"/>
              <a:t>当使用完系统分配的时间后系统就会剥夺该线程占用的</a:t>
            </a:r>
            <a:r>
              <a:rPr lang="en-US" altLang="zh-CN" dirty="0"/>
              <a:t>CPU</a:t>
            </a:r>
            <a:r>
              <a:rPr lang="zh-CN" altLang="en-US" dirty="0"/>
              <a:t>资源</a:t>
            </a:r>
            <a:r>
              <a:rPr lang="en-US" altLang="zh-CN" dirty="0"/>
              <a:t>,</a:t>
            </a:r>
            <a:r>
              <a:rPr lang="zh-CN" altLang="en-US" dirty="0"/>
              <a:t>让其他线程获得执行的机会</a:t>
            </a:r>
            <a:r>
              <a:rPr lang="en-US" altLang="zh-CN" dirty="0"/>
              <a:t>.</a:t>
            </a:r>
            <a:r>
              <a:rPr lang="zh-CN" altLang="en-US" dirty="0"/>
              <a:t>需要注意的是</a:t>
            </a:r>
            <a:r>
              <a:rPr lang="en-US" altLang="zh-CN" dirty="0"/>
              <a:t>,</a:t>
            </a:r>
            <a:r>
              <a:rPr lang="zh-CN" altLang="en-US" dirty="0"/>
              <a:t>只有处于就绪状态的线程才可能转换到运行状态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B1F04B9-36BA-4D2D-86B6-D8B5BC9BB23D}"/>
              </a:ext>
            </a:extLst>
          </p:cNvPr>
          <p:cNvSpPr/>
          <p:nvPr/>
        </p:nvSpPr>
        <p:spPr>
          <a:xfrm>
            <a:off x="444402" y="6176963"/>
            <a:ext cx="393798" cy="39379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05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F2794-EA40-4089-8164-84C588B9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阻塞状态</a:t>
            </a:r>
            <a:r>
              <a:rPr lang="en-US" altLang="zh-CN" dirty="0">
                <a:solidFill>
                  <a:srgbClr val="C00000"/>
                </a:solidFill>
              </a:rPr>
              <a:t>(Blocked)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8ED0D-CD0F-47E0-85CC-FA12A299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一个正在执行的线程在某些特殊情况下</a:t>
            </a:r>
            <a:r>
              <a:rPr lang="en-US" altLang="zh-CN" dirty="0"/>
              <a:t>,</a:t>
            </a:r>
            <a:r>
              <a:rPr lang="zh-CN" altLang="en-US" dirty="0"/>
              <a:t>如执行耗时的输入</a:t>
            </a:r>
            <a:r>
              <a:rPr lang="en-US" altLang="zh-CN" dirty="0"/>
              <a:t>/</a:t>
            </a:r>
            <a:r>
              <a:rPr lang="zh-CN" altLang="en-US" dirty="0"/>
              <a:t>输出操作时</a:t>
            </a:r>
            <a:r>
              <a:rPr lang="en-US" altLang="zh-CN" dirty="0"/>
              <a:t>,</a:t>
            </a:r>
            <a:r>
              <a:rPr lang="zh-CN" altLang="en-US" dirty="0"/>
              <a:t>会放弃</a:t>
            </a:r>
            <a:r>
              <a:rPr lang="en-US" altLang="zh-CN" dirty="0"/>
              <a:t>CPU</a:t>
            </a:r>
            <a:r>
              <a:rPr lang="zh-CN" altLang="en-US" dirty="0"/>
              <a:t>的使用权</a:t>
            </a:r>
            <a:r>
              <a:rPr lang="en-US" altLang="zh-CN" dirty="0"/>
              <a:t>,</a:t>
            </a:r>
            <a:r>
              <a:rPr lang="zh-CN" altLang="en-US" dirty="0"/>
              <a:t>进入阻塞状态</a:t>
            </a:r>
            <a:r>
              <a:rPr lang="en-US" altLang="zh-CN" dirty="0"/>
              <a:t>,</a:t>
            </a:r>
            <a:r>
              <a:rPr lang="zh-CN" altLang="en-US" dirty="0"/>
              <a:t>线程进入阻塞状态后</a:t>
            </a:r>
            <a:r>
              <a:rPr lang="en-US" altLang="zh-CN" dirty="0"/>
              <a:t>,</a:t>
            </a:r>
            <a:r>
              <a:rPr lang="zh-CN" altLang="en-US" dirty="0"/>
              <a:t>就不能进入排队队列</a:t>
            </a:r>
            <a:r>
              <a:rPr lang="en-US" altLang="zh-CN" dirty="0"/>
              <a:t>.</a:t>
            </a:r>
            <a:r>
              <a:rPr lang="zh-CN" altLang="en-US" dirty="0"/>
              <a:t>只有当引起阻塞的原因被消除后</a:t>
            </a:r>
            <a:r>
              <a:rPr lang="en-US" altLang="zh-CN" dirty="0"/>
              <a:t>,</a:t>
            </a:r>
            <a:r>
              <a:rPr lang="zh-CN" altLang="en-US" dirty="0"/>
              <a:t>线程才可以进入就绪状态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1597EFA-2D48-4519-9834-C46FB4114543}"/>
              </a:ext>
            </a:extLst>
          </p:cNvPr>
          <p:cNvSpPr/>
          <p:nvPr/>
        </p:nvSpPr>
        <p:spPr>
          <a:xfrm>
            <a:off x="444402" y="6176963"/>
            <a:ext cx="393798" cy="39379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6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8D042-5C1F-429B-9B9F-2EF4BB13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死亡状态</a:t>
            </a:r>
            <a:r>
              <a:rPr lang="en-US" altLang="zh-CN" dirty="0"/>
              <a:t>(Terminated)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A6D4A-9FFB-4DF2-BD30-95672C7B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线程的</a:t>
            </a:r>
            <a:r>
              <a:rPr lang="en-US" altLang="zh-CN" dirty="0"/>
              <a:t>run()</a:t>
            </a:r>
            <a:r>
              <a:rPr lang="zh-CN" altLang="en-US" dirty="0"/>
              <a:t>方法正常执行完毕或者线程抛出一个未捕获的异常</a:t>
            </a:r>
            <a:r>
              <a:rPr lang="en-US" altLang="zh-CN" dirty="0"/>
              <a:t>(Exception)</a:t>
            </a:r>
            <a:r>
              <a:rPr lang="zh-CN" altLang="en-US" dirty="0"/>
              <a:t>、错误</a:t>
            </a:r>
            <a:r>
              <a:rPr lang="en-US" altLang="zh-CN" dirty="0"/>
              <a:t>(Error)</a:t>
            </a:r>
            <a:r>
              <a:rPr lang="zh-CN" altLang="en-US" dirty="0"/>
              <a:t>，线程就进入死亡状态</a:t>
            </a:r>
            <a:r>
              <a:rPr lang="en-US" altLang="zh-CN" dirty="0"/>
              <a:t>.</a:t>
            </a:r>
            <a:r>
              <a:rPr lang="zh-CN" altLang="en-US" dirty="0"/>
              <a:t>一旦进入死亡状态</a:t>
            </a:r>
            <a:r>
              <a:rPr lang="en-US" altLang="zh-CN" dirty="0"/>
              <a:t>,</a:t>
            </a:r>
            <a:r>
              <a:rPr lang="zh-CN" altLang="en-US" dirty="0"/>
              <a:t>线程将不再拥有运行的资格</a:t>
            </a:r>
            <a:r>
              <a:rPr lang="en-US" altLang="zh-CN" dirty="0"/>
              <a:t>,</a:t>
            </a:r>
            <a:r>
              <a:rPr lang="zh-CN" altLang="en-US"/>
              <a:t>也不能再转换到其他状态。</a:t>
            </a:r>
            <a:endParaRPr lang="zh-CN" altLang="en-US" dirty="0"/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33428BC-274C-41B6-9242-9FC8D604CBE7}"/>
              </a:ext>
            </a:extLst>
          </p:cNvPr>
          <p:cNvSpPr/>
          <p:nvPr/>
        </p:nvSpPr>
        <p:spPr>
          <a:xfrm>
            <a:off x="444402" y="6176963"/>
            <a:ext cx="393798" cy="39379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4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478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线程的生命周期及状态转换</vt:lpstr>
      <vt:lpstr>PowerPoint 演示文稿</vt:lpstr>
      <vt:lpstr>新建状态(New)</vt:lpstr>
      <vt:lpstr>就绪状态(Runnable)</vt:lpstr>
      <vt:lpstr>运行状态(Running)</vt:lpstr>
      <vt:lpstr>阻塞状态(Blocked)</vt:lpstr>
      <vt:lpstr>死亡状态(Terminated)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线程的生命周期及状态转换</dc:title>
  <dc:creator>张 雨</dc:creator>
  <cp:lastModifiedBy>张 雨</cp:lastModifiedBy>
  <cp:revision>13</cp:revision>
  <dcterms:created xsi:type="dcterms:W3CDTF">2019-08-14T11:21:18Z</dcterms:created>
  <dcterms:modified xsi:type="dcterms:W3CDTF">2019-08-14T12:29:08Z</dcterms:modified>
</cp:coreProperties>
</file>