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Libre Baskerville"/>
      <p:regular r:id="rId15"/>
      <p:bold r:id="rId16"/>
      <p: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Baskerville-regular.fntdata"/><Relationship Id="rId14" Type="http://schemas.openxmlformats.org/officeDocument/2006/relationships/slide" Target="slides/slide9.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b96f5da8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0b96f5da8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c614694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c61469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
          <p:cNvSpPr/>
          <p:nvPr/>
        </p:nvSpPr>
        <p:spPr>
          <a:xfrm>
            <a:off x="-31719" y="4321158"/>
            <a:ext cx="1395473" cy="781781"/>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txBox="1"/>
          <p:nvPr>
            <p:ph idx="12" type="sldNum"/>
          </p:nvPr>
        </p:nvSpPr>
        <p:spPr>
          <a:xfrm>
            <a:off x="423334" y="4529541"/>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1942415" y="609600"/>
            <a:ext cx="6591985"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1"/>
          <p:cNvSpPr txBox="1"/>
          <p:nvPr>
            <p:ph idx="1"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1"/>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1"/>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txBox="1"/>
          <p:nvPr>
            <p:ph idx="1" type="body"/>
          </p:nvPr>
        </p:nvSpPr>
        <p:spPr>
          <a:xfrm>
            <a:off x="2415972" y="3505200"/>
            <a:ext cx="5653888"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4" name="Google Shape;114;p12"/>
          <p:cNvSpPr txBox="1"/>
          <p:nvPr>
            <p:ph idx="2"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2"/>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2"/>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12"/>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1942415" y="2438401"/>
            <a:ext cx="6591985"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3"/>
          <p:cNvSpPr txBox="1"/>
          <p:nvPr>
            <p:ph idx="1"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4" name="Google Shape;124;p1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4"/>
          <p:cNvSpPr txBox="1"/>
          <p:nvPr>
            <p:ph idx="1" type="body"/>
          </p:nvPr>
        </p:nvSpPr>
        <p:spPr>
          <a:xfrm>
            <a:off x="1942415" y="4343400"/>
            <a:ext cx="6688292"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1" name="Google Shape;131;p14"/>
          <p:cNvSpPr txBox="1"/>
          <p:nvPr>
            <p:ph idx="2" type="body"/>
          </p:nvPr>
        </p:nvSpPr>
        <p:spPr>
          <a:xfrm>
            <a:off x="1942415" y="5181600"/>
            <a:ext cx="6688292"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2" name="Google Shape;132;p14"/>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4"/>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4"/>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7" name="Google Shape;137;p14"/>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1942416" y="627407"/>
            <a:ext cx="6591984"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 type="body"/>
          </p:nvPr>
        </p:nvSpPr>
        <p:spPr>
          <a:xfrm>
            <a:off x="1942415" y="4343400"/>
            <a:ext cx="6591985"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1" name="Google Shape;141;p15"/>
          <p:cNvSpPr txBox="1"/>
          <p:nvPr>
            <p:ph idx="2"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2" name="Google Shape;142;p15"/>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5"/>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5"/>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6"/>
          <p:cNvSpPr txBox="1"/>
          <p:nvPr>
            <p:ph idx="1" type="body"/>
          </p:nvPr>
        </p:nvSpPr>
        <p:spPr>
          <a:xfrm rot="5400000">
            <a:off x="3295307" y="780708"/>
            <a:ext cx="3886200" cy="659198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9" name="Google Shape;149;p1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6"/>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064693" y="2441249"/>
            <a:ext cx="5283817" cy="165613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7"/>
          <p:cNvSpPr txBox="1"/>
          <p:nvPr>
            <p:ph idx="1" type="body"/>
          </p:nvPr>
        </p:nvSpPr>
        <p:spPr>
          <a:xfrm rot="5400000">
            <a:off x="1658682" y="911140"/>
            <a:ext cx="5283817" cy="471634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6" name="Google Shape;156;p1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7"/>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2415" y="2074562"/>
            <a:ext cx="6591985"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 type="body"/>
          </p:nvPr>
        </p:nvSpPr>
        <p:spPr>
          <a:xfrm>
            <a:off x="1942415" y="3581400"/>
            <a:ext cx="6591985"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
          <p:cNvSpPr txBox="1"/>
          <p:nvPr>
            <p:ph idx="1" type="body"/>
          </p:nvPr>
        </p:nvSpPr>
        <p:spPr>
          <a:xfrm>
            <a:off x="1942416" y="2136706"/>
            <a:ext cx="3197531"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2" name="Google Shape;62;p5"/>
          <p:cNvSpPr txBox="1"/>
          <p:nvPr>
            <p:ph idx="2" type="body"/>
          </p:nvPr>
        </p:nvSpPr>
        <p:spPr>
          <a:xfrm>
            <a:off x="5337307" y="2136706"/>
            <a:ext cx="3197093"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3" name="Google Shape;63;p5"/>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txBox="1"/>
          <p:nvPr>
            <p:ph idx="1" type="body"/>
          </p:nvPr>
        </p:nvSpPr>
        <p:spPr>
          <a:xfrm>
            <a:off x="2265352" y="2226626"/>
            <a:ext cx="287459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0" name="Google Shape;70;p6"/>
          <p:cNvSpPr txBox="1"/>
          <p:nvPr>
            <p:ph idx="2" type="body"/>
          </p:nvPr>
        </p:nvSpPr>
        <p:spPr>
          <a:xfrm>
            <a:off x="1942415" y="2802888"/>
            <a:ext cx="3197532"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1" name="Google Shape;71;p6"/>
          <p:cNvSpPr txBox="1"/>
          <p:nvPr>
            <p:ph idx="3" type="body"/>
          </p:nvPr>
        </p:nvSpPr>
        <p:spPr>
          <a:xfrm>
            <a:off x="5656154" y="2223398"/>
            <a:ext cx="28732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2" name="Google Shape;72;p6"/>
          <p:cNvSpPr txBox="1"/>
          <p:nvPr>
            <p:ph idx="4" type="body"/>
          </p:nvPr>
        </p:nvSpPr>
        <p:spPr>
          <a:xfrm>
            <a:off x="5333715" y="2799660"/>
            <a:ext cx="3195680"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3" name="Google Shape;73;p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2415" y="446088"/>
            <a:ext cx="2629584" cy="9763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txBox="1"/>
          <p:nvPr>
            <p:ph idx="1" type="body"/>
          </p:nvPr>
        </p:nvSpPr>
        <p:spPr>
          <a:xfrm>
            <a:off x="4743494" y="446089"/>
            <a:ext cx="3790906"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9"/>
          <p:cNvSpPr txBox="1"/>
          <p:nvPr>
            <p:ph idx="2" type="body"/>
          </p:nvPr>
        </p:nvSpPr>
        <p:spPr>
          <a:xfrm>
            <a:off x="1942415" y="1598613"/>
            <a:ext cx="2629584" cy="4262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92" name="Google Shape;92;p9"/>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2415" y="4800600"/>
            <a:ext cx="6591985"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p:nvPr>
            <p:ph idx="2" type="pic"/>
          </p:nvPr>
        </p:nvSpPr>
        <p:spPr>
          <a:xfrm>
            <a:off x="1942415" y="634965"/>
            <a:ext cx="6591985" cy="3854970"/>
          </a:xfrm>
          <a:prstGeom prst="rect">
            <a:avLst/>
          </a:prstGeom>
          <a:noFill/>
          <a:ln>
            <a:noFill/>
          </a:ln>
        </p:spPr>
      </p:sp>
      <p:sp>
        <p:nvSpPr>
          <p:cNvPr id="99" name="Google Shape;99;p10"/>
          <p:cNvSpPr txBox="1"/>
          <p:nvPr>
            <p:ph idx="1" type="body"/>
          </p:nvPr>
        </p:nvSpPr>
        <p:spPr>
          <a:xfrm>
            <a:off x="1942415" y="5367338"/>
            <a:ext cx="6591985"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10"/>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0"/>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1981200"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1"/>
          <p:cNvGrpSpPr/>
          <p:nvPr/>
        </p:nvGrpSpPr>
        <p:grpSpPr>
          <a:xfrm>
            <a:off x="20421" y="285"/>
            <a:ext cx="1952272" cy="6852968"/>
            <a:chOff x="6627813" y="195717"/>
            <a:chExt cx="1952625" cy="5678034"/>
          </a:xfrm>
        </p:grpSpPr>
        <p:sp>
          <p:nvSpPr>
            <p:cNvPr id="20" name="Google Shape;20;p1"/>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1"/>
          <p:cNvSpPr txBox="1"/>
          <p:nvPr>
            <p:ph idx="1" type="body"/>
          </p:nvPr>
        </p:nvSpPr>
        <p:spPr>
          <a:xfrm>
            <a:off x="1942415" y="2133600"/>
            <a:ext cx="6591985" cy="3886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685800" y="845127"/>
            <a:ext cx="7772400" cy="273723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lgerian"/>
              <a:buNone/>
            </a:pPr>
            <a:r>
              <a:rPr lang="en-US">
                <a:solidFill>
                  <a:schemeClr val="dk1"/>
                </a:solidFill>
                <a:latin typeface="Algerian"/>
                <a:ea typeface="Algerian"/>
                <a:cs typeface="Algerian"/>
                <a:sym typeface="Algerian"/>
              </a:rPr>
              <a:t>Calendar application</a:t>
            </a:r>
            <a:endParaRPr/>
          </a:p>
        </p:txBody>
      </p:sp>
      <p:sp>
        <p:nvSpPr>
          <p:cNvPr id="165" name="Google Shape;165;p18"/>
          <p:cNvSpPr txBox="1"/>
          <p:nvPr>
            <p:ph idx="1" type="subTitle"/>
          </p:nvPr>
        </p:nvSpPr>
        <p:spPr>
          <a:xfrm>
            <a:off x="533400" y="3657600"/>
            <a:ext cx="8001000" cy="16002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lnSpc>
                <a:spcPct val="100000"/>
              </a:lnSpc>
              <a:spcBef>
                <a:spcPts val="0"/>
              </a:spcBef>
              <a:spcAft>
                <a:spcPts val="0"/>
              </a:spcAft>
              <a:buSzPct val="100000"/>
              <a:buNone/>
            </a:pPr>
            <a:r>
              <a:rPr b="1" lang="en-US" sz="4300">
                <a:latin typeface="Arial Rounded"/>
                <a:ea typeface="Arial Rounded"/>
                <a:cs typeface="Arial Rounded"/>
                <a:sym typeface="Arial Rounded"/>
              </a:rPr>
              <a:t>Student</a:t>
            </a:r>
            <a:r>
              <a:rPr lang="en-US" sz="4300"/>
              <a:t>  </a:t>
            </a:r>
            <a:r>
              <a:rPr b="1" lang="en-US" sz="4300">
                <a:latin typeface="Arial Rounded"/>
                <a:ea typeface="Arial Rounded"/>
                <a:cs typeface="Arial Rounded"/>
                <a:sym typeface="Arial Rounded"/>
              </a:rPr>
              <a:t>Name</a:t>
            </a:r>
            <a:r>
              <a:rPr lang="en-US" sz="4300"/>
              <a:t> </a:t>
            </a:r>
            <a:r>
              <a:rPr b="1" lang="en-US" sz="4900">
                <a:latin typeface="Arial Rounded"/>
                <a:ea typeface="Arial Rounded"/>
                <a:cs typeface="Arial Rounded"/>
                <a:sym typeface="Arial Rounded"/>
              </a:rPr>
              <a:t>and Registration Number</a:t>
            </a:r>
            <a:r>
              <a:rPr lang="en-US" sz="4300"/>
              <a:t>:</a:t>
            </a:r>
            <a:endParaRPr/>
          </a:p>
          <a:p>
            <a:pPr indent="0" lvl="0" marL="0" rtl="0" algn="ctr">
              <a:lnSpc>
                <a:spcPct val="100000"/>
              </a:lnSpc>
              <a:spcBef>
                <a:spcPts val="1000"/>
              </a:spcBef>
              <a:spcAft>
                <a:spcPts val="0"/>
              </a:spcAft>
              <a:buSzPct val="100000"/>
              <a:buNone/>
            </a:pPr>
            <a:r>
              <a:rPr lang="en-US" sz="4300"/>
              <a:t>Tania Elsa Thomas (RA2111013010012)</a:t>
            </a:r>
            <a:endParaRPr/>
          </a:p>
          <a:p>
            <a:pPr indent="0" lvl="0" marL="0" rtl="0" algn="ctr">
              <a:lnSpc>
                <a:spcPct val="100000"/>
              </a:lnSpc>
              <a:spcBef>
                <a:spcPts val="1000"/>
              </a:spcBef>
              <a:spcAft>
                <a:spcPts val="0"/>
              </a:spcAft>
              <a:buSzPct val="100000"/>
              <a:buNone/>
            </a:pPr>
            <a:r>
              <a:rPr lang="en-US" sz="4300"/>
              <a:t>Anugga Biswas (RA2111013010023</a:t>
            </a:r>
            <a:r>
              <a:rPr lang="en-US" sz="3400"/>
              <a:t>)</a:t>
            </a:r>
            <a:endParaRPr/>
          </a:p>
          <a:p>
            <a:pPr indent="0" lvl="0" marL="0" rtl="0" algn="ctr">
              <a:lnSpc>
                <a:spcPct val="100000"/>
              </a:lnSpc>
              <a:spcBef>
                <a:spcPts val="1000"/>
              </a:spcBef>
              <a:spcAft>
                <a:spcPts val="0"/>
              </a:spcAft>
              <a:buSzPct val="100000"/>
              <a:buNone/>
            </a:pPr>
            <a:r>
              <a:rPr b="1" lang="en-US" sz="4900">
                <a:latin typeface="Arial Rounded"/>
                <a:ea typeface="Arial Rounded"/>
                <a:cs typeface="Arial Rounded"/>
                <a:sym typeface="Arial Rounded"/>
              </a:rPr>
              <a:t>Supervised By</a:t>
            </a:r>
            <a:r>
              <a:rPr lang="en-US" sz="4900"/>
              <a:t>: Mrs Hema </a:t>
            </a:r>
            <a:endParaRPr/>
          </a:p>
          <a:p>
            <a:pPr indent="0" lvl="0" marL="0" rtl="0" algn="l">
              <a:lnSpc>
                <a:spcPct val="100000"/>
              </a:lnSpc>
              <a:spcBef>
                <a:spcPts val="1000"/>
              </a:spcBef>
              <a:spcAft>
                <a:spcPts val="0"/>
              </a:spcAft>
              <a:buSzPct val="1000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371600" y="533400"/>
            <a:ext cx="7162800" cy="16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Libre Baskerville"/>
              <a:buNone/>
            </a:pPr>
            <a:r>
              <a:rPr lang="en-US" sz="5400">
                <a:solidFill>
                  <a:schemeClr val="dk1"/>
                </a:solidFill>
                <a:latin typeface="Libre Baskerville"/>
                <a:ea typeface="Libre Baskerville"/>
                <a:cs typeface="Libre Baskerville"/>
                <a:sym typeface="Libre Baskerville"/>
              </a:rPr>
              <a:t>An Abstract of the Project</a:t>
            </a:r>
            <a:endParaRPr/>
          </a:p>
        </p:txBody>
      </p:sp>
      <p:sp>
        <p:nvSpPr>
          <p:cNvPr id="171" name="Google Shape;171;p19"/>
          <p:cNvSpPr txBox="1"/>
          <p:nvPr>
            <p:ph idx="1" type="body"/>
          </p:nvPr>
        </p:nvSpPr>
        <p:spPr>
          <a:xfrm>
            <a:off x="1020650" y="2133600"/>
            <a:ext cx="7513800" cy="37776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In this project, C calendar program we display name of day of week and date of calendar for any year, month and day as given.</a:t>
            </a:r>
            <a:endParaRPr/>
          </a:p>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The viewers of this calendar program have to give only year ,month and day as inputs to display calendar date and name of the day of week with respect to the normal calendar.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524000" y="457200"/>
            <a:ext cx="6589199" cy="128089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Libre Baskerville"/>
              <a:buNone/>
            </a:pPr>
            <a:r>
              <a:rPr lang="en-US" sz="5400">
                <a:solidFill>
                  <a:schemeClr val="dk1"/>
                </a:solidFill>
                <a:latin typeface="Libre Baskerville"/>
                <a:ea typeface="Libre Baskerville"/>
                <a:cs typeface="Libre Baskerville"/>
                <a:sym typeface="Libre Baskerville"/>
              </a:rPr>
              <a:t>Introduction</a:t>
            </a:r>
            <a:endParaRPr/>
          </a:p>
        </p:txBody>
      </p:sp>
      <p:sp>
        <p:nvSpPr>
          <p:cNvPr id="177" name="Google Shape;177;p20"/>
          <p:cNvSpPr txBox="1"/>
          <p:nvPr>
            <p:ph idx="1" type="body"/>
          </p:nvPr>
        </p:nvSpPr>
        <p:spPr>
          <a:xfrm>
            <a:off x="716250" y="1575725"/>
            <a:ext cx="7818000" cy="47991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A simple calendar in C programme requires the user to input year ,month and date.</a:t>
            </a:r>
            <a:endParaRPr/>
          </a:p>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With this system ,it efficiently  displays the day of the date.</a:t>
            </a:r>
            <a:endParaRPr sz="2800">
              <a:latin typeface="Lucida Sans"/>
              <a:ea typeface="Lucida Sans"/>
              <a:cs typeface="Lucida Sans"/>
              <a:sym typeface="Lucida Sans"/>
            </a:endParaRPr>
          </a:p>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The user can also directly get the day  result by submitting the values.</a:t>
            </a:r>
            <a:endParaRPr sz="2800">
              <a:latin typeface="Lucida Sans"/>
              <a:ea typeface="Lucida Sans"/>
              <a:cs typeface="Lucida Sans"/>
              <a:sym typeface="Lucida Sans"/>
            </a:endParaRPr>
          </a:p>
          <a:p>
            <a:pPr indent="-406400" lvl="0" marL="457200" rtl="0" algn="l">
              <a:lnSpc>
                <a:spcPct val="100000"/>
              </a:lnSpc>
              <a:spcBef>
                <a:spcPts val="0"/>
              </a:spcBef>
              <a:spcAft>
                <a:spcPts val="0"/>
              </a:spcAft>
              <a:buSzPts val="2800"/>
              <a:buFont typeface="Lucida Sans"/>
              <a:buChar char="❏"/>
            </a:pPr>
            <a:r>
              <a:rPr lang="en-US" sz="2800">
                <a:latin typeface="Lucida Sans"/>
                <a:ea typeface="Lucida Sans"/>
                <a:cs typeface="Lucida Sans"/>
                <a:sym typeface="Lucida Sans"/>
              </a:rPr>
              <a:t>The system then stores the details after exiting from the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486200" y="624100"/>
            <a:ext cx="6016500" cy="128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sz="5200">
                <a:solidFill>
                  <a:schemeClr val="dk1"/>
                </a:solidFill>
                <a:latin typeface="Libre Baskerville"/>
                <a:ea typeface="Libre Baskerville"/>
                <a:cs typeface="Libre Baskerville"/>
                <a:sym typeface="Libre Baskerville"/>
              </a:rPr>
              <a:t>Feature</a:t>
            </a:r>
            <a:endParaRPr sz="5200">
              <a:solidFill>
                <a:schemeClr val="dk1"/>
              </a:solidFill>
              <a:latin typeface="Libre Baskerville"/>
              <a:ea typeface="Libre Baskerville"/>
              <a:cs typeface="Libre Baskerville"/>
              <a:sym typeface="Libre Baskerville"/>
            </a:endParaRPr>
          </a:p>
        </p:txBody>
      </p:sp>
      <p:sp>
        <p:nvSpPr>
          <p:cNvPr id="183" name="Google Shape;183;p21"/>
          <p:cNvSpPr txBox="1"/>
          <p:nvPr>
            <p:ph idx="1" type="body"/>
          </p:nvPr>
        </p:nvSpPr>
        <p:spPr>
          <a:xfrm>
            <a:off x="769950" y="1772700"/>
            <a:ext cx="7764600" cy="4620000"/>
          </a:xfrm>
          <a:prstGeom prst="rect">
            <a:avLst/>
          </a:prstGeom>
          <a:noFill/>
          <a:ln>
            <a:noFill/>
          </a:ln>
        </p:spPr>
        <p:txBody>
          <a:bodyPr anchorCtr="0" anchor="t" bIns="45700" lIns="91425" spcFirstLastPara="1" rIns="91425" wrap="square" tIns="45700">
            <a:noAutofit/>
          </a:bodyPr>
          <a:lstStyle/>
          <a:p>
            <a:pPr indent="-408394" lvl="0" marL="457200" rtl="0" algn="l">
              <a:lnSpc>
                <a:spcPct val="90000"/>
              </a:lnSpc>
              <a:spcBef>
                <a:spcPts val="1000"/>
              </a:spcBef>
              <a:spcAft>
                <a:spcPts val="0"/>
              </a:spcAft>
              <a:buSzPts val="2831"/>
              <a:buFont typeface="Lucida Sans"/>
              <a:buChar char="❏"/>
            </a:pPr>
            <a:r>
              <a:rPr lang="en-US" sz="2831">
                <a:latin typeface="Lucida Sans"/>
                <a:ea typeface="Lucida Sans"/>
                <a:cs typeface="Lucida Sans"/>
                <a:sym typeface="Lucida Sans"/>
              </a:rPr>
              <a:t>A feature in this project is that it displays the result efficiently.</a:t>
            </a:r>
            <a:endParaRPr sz="2831">
              <a:latin typeface="Lucida Sans"/>
              <a:ea typeface="Lucida Sans"/>
              <a:cs typeface="Lucida Sans"/>
              <a:sym typeface="Lucida Sans"/>
            </a:endParaRPr>
          </a:p>
          <a:p>
            <a:pPr indent="-408394" lvl="0" marL="457200" rtl="0" algn="l">
              <a:lnSpc>
                <a:spcPct val="90000"/>
              </a:lnSpc>
              <a:spcBef>
                <a:spcPts val="0"/>
              </a:spcBef>
              <a:spcAft>
                <a:spcPts val="0"/>
              </a:spcAft>
              <a:buSzPts val="2831"/>
              <a:buFont typeface="Lucida Sans"/>
              <a:buChar char="❏"/>
            </a:pPr>
            <a:r>
              <a:rPr lang="en-US" sz="2831">
                <a:latin typeface="Lucida Sans"/>
                <a:ea typeface="Lucida Sans"/>
                <a:cs typeface="Lucida Sans"/>
                <a:sym typeface="Lucida Sans"/>
              </a:rPr>
              <a:t>When the day is searched manually by entering the year, month and date in the search engine, it takes approximately 17 seconds to display the day(typing included).</a:t>
            </a:r>
            <a:endParaRPr sz="2831">
              <a:latin typeface="Lucida Sans"/>
              <a:ea typeface="Lucida Sans"/>
              <a:cs typeface="Lucida Sans"/>
              <a:sym typeface="Lucida Sans"/>
            </a:endParaRPr>
          </a:p>
          <a:p>
            <a:pPr indent="-408394" lvl="0" marL="457200" rtl="0" algn="l">
              <a:lnSpc>
                <a:spcPct val="90000"/>
              </a:lnSpc>
              <a:spcBef>
                <a:spcPts val="0"/>
              </a:spcBef>
              <a:spcAft>
                <a:spcPts val="0"/>
              </a:spcAft>
              <a:buSzPts val="2831"/>
              <a:buFont typeface="Lucida Sans"/>
              <a:buChar char="❏"/>
            </a:pPr>
            <a:r>
              <a:rPr lang="en-US" sz="2831">
                <a:latin typeface="Lucida Sans"/>
                <a:ea typeface="Lucida Sans"/>
                <a:cs typeface="Lucida Sans"/>
                <a:sym typeface="Lucida Sans"/>
              </a:rPr>
              <a:t>Whereas in C compiler, it takes 7.82 to 11 seconds to display the day as output when the year, month and the date is entered.</a:t>
            </a:r>
            <a:endParaRPr sz="2831">
              <a:latin typeface="Lucida Sans"/>
              <a:ea typeface="Lucida Sans"/>
              <a:cs typeface="Lucida Sans"/>
              <a:sym typeface="Lucida Sans"/>
            </a:endParaRPr>
          </a:p>
          <a:p>
            <a:pPr indent="0" lvl="0" marL="0" rtl="0" algn="l">
              <a:lnSpc>
                <a:spcPct val="90000"/>
              </a:lnSpc>
              <a:spcBef>
                <a:spcPts val="1000"/>
              </a:spcBef>
              <a:spcAft>
                <a:spcPts val="0"/>
              </a:spcAft>
              <a:buSzPts val="605"/>
              <a:buNone/>
            </a:pPr>
            <a:r>
              <a:t/>
            </a:r>
            <a:endParaRPr sz="1190"/>
          </a:p>
          <a:p>
            <a:pPr indent="0" lvl="0" marL="0" rtl="0" algn="l">
              <a:lnSpc>
                <a:spcPct val="90000"/>
              </a:lnSpc>
              <a:spcBef>
                <a:spcPts val="1000"/>
              </a:spcBef>
              <a:spcAft>
                <a:spcPts val="0"/>
              </a:spcAft>
              <a:buSzPts val="605"/>
              <a:buNone/>
            </a:pPr>
            <a:r>
              <a:t/>
            </a:r>
            <a:endParaRPr sz="98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447800" y="479675"/>
            <a:ext cx="6589200" cy="102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Libre Baskerville"/>
              <a:buNone/>
            </a:pPr>
            <a:r>
              <a:rPr lang="en-US" sz="5400">
                <a:solidFill>
                  <a:schemeClr val="dk1"/>
                </a:solidFill>
                <a:latin typeface="Libre Baskerville"/>
                <a:ea typeface="Libre Baskerville"/>
                <a:cs typeface="Libre Baskerville"/>
                <a:sym typeface="Libre Baskerville"/>
              </a:rPr>
              <a:t>Code</a:t>
            </a:r>
            <a:endParaRPr>
              <a:solidFill>
                <a:schemeClr val="dk1"/>
              </a:solidFill>
            </a:endParaRPr>
          </a:p>
        </p:txBody>
      </p:sp>
      <p:sp>
        <p:nvSpPr>
          <p:cNvPr id="189" name="Google Shape;189;p22"/>
          <p:cNvSpPr txBox="1"/>
          <p:nvPr>
            <p:ph idx="1" type="body"/>
          </p:nvPr>
        </p:nvSpPr>
        <p:spPr>
          <a:xfrm>
            <a:off x="1122899" y="1814290"/>
            <a:ext cx="7239000" cy="4572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rPr lang="en-US"/>
              <a:t> </a:t>
            </a:r>
            <a:r>
              <a:rPr lang="en-US" sz="2000"/>
              <a:t>#include&lt;stdio.h&gt;</a:t>
            </a:r>
            <a:br>
              <a:rPr lang="en-US" sz="2000"/>
            </a:br>
            <a:r>
              <a:rPr lang="en-US" sz="2000"/>
              <a:t> #include&lt;math.h&gt;</a:t>
            </a:r>
            <a:br>
              <a:rPr lang="en-US" sz="2000"/>
            </a:br>
            <a:r>
              <a:rPr lang="en-US" sz="2000"/>
              <a:t>    int main(){</a:t>
            </a:r>
            <a:br>
              <a:rPr lang="en-US" sz="2000"/>
            </a:br>
            <a:r>
              <a:rPr lang="en-US" sz="2000"/>
              <a:t>                  int dat, mont, years;</a:t>
            </a:r>
            <a:br>
              <a:rPr lang="en-US" sz="2000"/>
            </a:br>
            <a:r>
              <a:rPr lang="en-US" sz="2000"/>
              <a:t>                  printf("Enter the year : ");</a:t>
            </a:r>
            <a:br>
              <a:rPr lang="en-US" sz="2000"/>
            </a:br>
            <a:r>
              <a:rPr lang="en-US" sz="2000"/>
              <a:t>                  scanf("%d", &amp;years);</a:t>
            </a:r>
            <a:br>
              <a:rPr lang="en-US" sz="2000"/>
            </a:br>
            <a:r>
              <a:rPr lang="en-US" sz="2000"/>
              <a:t>                  printf("\n Enter the month : ");</a:t>
            </a:r>
            <a:br>
              <a:rPr lang="en-US" sz="2000"/>
            </a:br>
            <a:r>
              <a:rPr lang="en-US" sz="2000"/>
              <a:t>                  scanf("%d", &amp;mont);</a:t>
            </a:r>
            <a:br>
              <a:rPr lang="en-US" sz="2000"/>
            </a:br>
            <a:r>
              <a:rPr lang="en-US" sz="2000"/>
              <a:t>                  printf("\n Enter the date : ");</a:t>
            </a:r>
            <a:br>
              <a:rPr lang="en-US" sz="2000"/>
            </a:br>
            <a:r>
              <a:rPr lang="en-US" sz="2000"/>
              <a:t>                  scanf("%d", &amp;dat);</a:t>
            </a:r>
            <a:br>
              <a:rPr lang="en-US" sz="2000"/>
            </a:br>
            <a:r>
              <a:rPr lang="en-US" sz="2000"/>
              <a:t>                  weekday(dat, mont, years);</a:t>
            </a:r>
            <a:br>
              <a:rPr lang="en-US" sz="2000"/>
            </a:br>
            <a:r>
              <a:rPr lang="en-US" sz="2000"/>
              <a:t>                  return 0;</a:t>
            </a:r>
            <a:br>
              <a:rPr lang="en-US" sz="2000"/>
            </a:br>
            <a:r>
              <a:rPr lang="en-US" sz="20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1371600" y="762000"/>
            <a:ext cx="7772400" cy="62484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100000"/>
              </a:lnSpc>
              <a:spcBef>
                <a:spcPts val="0"/>
              </a:spcBef>
              <a:spcAft>
                <a:spcPts val="0"/>
              </a:spcAft>
              <a:buNone/>
            </a:pPr>
            <a:r>
              <a:rPr lang="en-US"/>
              <a:t>int weekday(int date, int month, int year) {</a:t>
            </a:r>
            <a:br>
              <a:rPr lang="en-US"/>
            </a:br>
            <a:r>
              <a:rPr lang="en-US"/>
              <a:t>           int dayWeek, yr, yd;</a:t>
            </a:r>
            <a:br>
              <a:rPr lang="en-US"/>
            </a:br>
            <a:r>
              <a:rPr lang="en-US"/>
              <a:t>           yr = year % 100;</a:t>
            </a:r>
            <a:br>
              <a:rPr lang="en-US"/>
            </a:br>
            <a:r>
              <a:rPr lang="en-US"/>
              <a:t>           yd = year / 100;</a:t>
            </a:r>
            <a:br>
              <a:rPr lang="en-US"/>
            </a:br>
            <a:r>
              <a:rPr lang="en-US"/>
              <a:t>           printf("\nThe Date Given is : %d / %d / %d \n\n", date, month, year);</a:t>
            </a:r>
            <a:br>
              <a:rPr lang="en-US"/>
            </a:br>
            <a:r>
              <a:rPr lang="en-US"/>
              <a:t>           dayWeek = 1.25 * yr + findm(month, year) + date - 2 * (yd % 4);</a:t>
            </a:r>
            <a:br>
              <a:rPr lang="en-US"/>
            </a:br>
            <a:r>
              <a:rPr lang="en-US"/>
              <a:t>           dayWeek = dayWeek % 7;</a:t>
            </a:r>
            <a:br>
              <a:rPr lang="en-US"/>
            </a:br>
            <a:r>
              <a:rPr lang="en-US"/>
              <a:t>           switch (dayWeek){</a:t>
            </a:r>
            <a:br>
              <a:rPr lang="en-US"/>
            </a:br>
            <a:r>
              <a:rPr lang="en-US"/>
              <a:t>           case 0:  printf("Day of Week of the Date is : Saturday");</a:t>
            </a:r>
            <a:br>
              <a:rPr lang="en-US"/>
            </a:br>
            <a:r>
              <a:rPr lang="en-US"/>
              <a:t>                        break;</a:t>
            </a:r>
            <a:br>
              <a:rPr lang="en-US"/>
            </a:br>
            <a:r>
              <a:rPr lang="en-US"/>
              <a:t>           case 1:  printf("Day of Week of the Date is : Sunday");</a:t>
            </a:r>
            <a:br>
              <a:rPr lang="en-US"/>
            </a:br>
            <a:r>
              <a:rPr lang="en-US"/>
              <a:t>                        break;</a:t>
            </a:r>
            <a:br>
              <a:rPr lang="en-US"/>
            </a:br>
            <a:r>
              <a:rPr lang="en-US"/>
              <a:t>           case 2:  printf("Day of Week of the Date is : Monday");</a:t>
            </a:r>
            <a:br>
              <a:rPr lang="en-US"/>
            </a:br>
            <a:r>
              <a:rPr lang="en-US"/>
              <a:t>                        break;</a:t>
            </a:r>
            <a:br>
              <a:rPr lang="en-US"/>
            </a:br>
            <a:r>
              <a:rPr lang="en-US"/>
              <a:t>           case 3:  printf("Day of Week of the Date is : Tuesday");</a:t>
            </a:r>
            <a:br>
              <a:rPr lang="en-US"/>
            </a:br>
            <a:r>
              <a:rPr lang="en-US"/>
              <a:t>                        break;</a:t>
            </a:r>
            <a:br>
              <a:rPr lang="en-US"/>
            </a:br>
            <a:r>
              <a:rPr lang="en-US"/>
              <a:t>           case 4:  printf("Day of Week of the Date is : Wednesday");</a:t>
            </a:r>
            <a:br>
              <a:rPr lang="en-US"/>
            </a:br>
            <a:r>
              <a:rPr lang="en-US"/>
              <a:t>                        break;</a:t>
            </a:r>
            <a:br>
              <a:rPr lang="en-US"/>
            </a:br>
            <a:r>
              <a:rPr lang="en-US"/>
              <a:t>           case 5:  printf("Day of Week of the Date is : Thursday");</a:t>
            </a:r>
            <a:br>
              <a:rPr lang="en-US"/>
            </a:br>
            <a:r>
              <a:rPr lang="en-US"/>
              <a:t>                        break;</a:t>
            </a:r>
            <a:br>
              <a:rPr lang="en-US"/>
            </a:br>
            <a:r>
              <a:rPr lang="en-US"/>
              <a:t>           case 6:  printf("Day of Week of the Date is : Friday");</a:t>
            </a:r>
            <a:br>
              <a:rPr lang="en-US"/>
            </a:br>
            <a:r>
              <a:rPr lang="en-US"/>
              <a:t>                        break;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447800" y="762000"/>
            <a:ext cx="8229600" cy="56388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rPr lang="en-US"/>
              <a:t> default:  printf("The Given input data is wrong");</a:t>
            </a:r>
            <a:br>
              <a:rPr lang="en-US"/>
            </a:br>
            <a:r>
              <a:rPr lang="en-US"/>
              <a:t>           }</a:t>
            </a:r>
            <a:br>
              <a:rPr lang="en-US"/>
            </a:br>
            <a:r>
              <a:rPr lang="en-US"/>
              <a:t>           return 0;</a:t>
            </a:r>
            <a:br>
              <a:rPr lang="en-US"/>
            </a:br>
            <a:r>
              <a:rPr lang="en-US"/>
              <a:t>           }</a:t>
            </a:r>
            <a:br>
              <a:rPr lang="en-US"/>
            </a:br>
            <a:r>
              <a:rPr b="0" i="0" lang="en-US">
                <a:solidFill>
                  <a:schemeClr val="dk1"/>
                </a:solidFill>
                <a:latin typeface="Century Gothic"/>
                <a:ea typeface="Century Gothic"/>
                <a:cs typeface="Century Gothic"/>
                <a:sym typeface="Century Gothic"/>
              </a:rPr>
              <a:t> </a:t>
            </a:r>
            <a:r>
              <a:rPr b="0" i="0" lang="en-US">
                <a:solidFill>
                  <a:srgbClr val="3F3F3F"/>
                </a:solidFill>
                <a:latin typeface="Century Gothic"/>
                <a:ea typeface="Century Gothic"/>
                <a:cs typeface="Century Gothic"/>
                <a:sym typeface="Century Gothic"/>
              </a:rPr>
              <a:t> int findm(int months, int yearss){</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int findmonth, leapyr;</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if ((yearss % 100 == 0) &amp;&amp; (yearss % 400 != 0))</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leapyr = 0;</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else if (yearss % 4 == 0)</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leapyr = 1;</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else</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leapyr = 0;</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findmonth = 3 + (2 - leapyr) * ((months + 2) / (2 * months))</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(5 * months + months / 9) / 2;</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findmonth = findmonth % 7;</a:t>
            </a:r>
            <a:br>
              <a:rPr lang="en-US">
                <a:solidFill>
                  <a:srgbClr val="3F3F3F"/>
                </a:solidFill>
                <a:latin typeface="Century Gothic"/>
                <a:ea typeface="Century Gothic"/>
                <a:cs typeface="Century Gothic"/>
                <a:sym typeface="Century Gothic"/>
              </a:rPr>
            </a:br>
            <a:r>
              <a:rPr b="0" i="0" lang="en-US">
                <a:solidFill>
                  <a:srgbClr val="3F3F3F"/>
                </a:solidFill>
                <a:latin typeface="Century Gothic"/>
                <a:ea typeface="Century Gothic"/>
                <a:cs typeface="Century Gothic"/>
                <a:sym typeface="Century Gothic"/>
              </a:rPr>
              <a:t>           return findmonth;</a:t>
            </a:r>
            <a:br>
              <a:rPr lang="en-US">
                <a:solidFill>
                  <a:srgbClr val="3F3F3F"/>
                </a:solidFill>
                <a:latin typeface="Century Gothic"/>
                <a:ea typeface="Century Gothic"/>
                <a:cs typeface="Century Gothic"/>
                <a:sym typeface="Century Gothic"/>
              </a:rPr>
            </a:br>
            <a:r>
              <a:rPr b="0" i="0" lang="en-US">
                <a:solidFill>
                  <a:schemeClr val="dk1"/>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945201" y="624110"/>
            <a:ext cx="65892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Output </a:t>
            </a:r>
            <a:endParaRPr/>
          </a:p>
        </p:txBody>
      </p:sp>
      <p:sp>
        <p:nvSpPr>
          <p:cNvPr id="205" name="Google Shape;205;p25"/>
          <p:cNvSpPr txBox="1"/>
          <p:nvPr>
            <p:ph idx="1" type="body"/>
          </p:nvPr>
        </p:nvSpPr>
        <p:spPr>
          <a:xfrm>
            <a:off x="1942415" y="2133600"/>
            <a:ext cx="65919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Enter the year: 2022</a:t>
            </a:r>
            <a:endParaRPr/>
          </a:p>
          <a:p>
            <a:pPr indent="0" lvl="0" marL="0" rtl="0" algn="l">
              <a:spcBef>
                <a:spcPts val="1000"/>
              </a:spcBef>
              <a:spcAft>
                <a:spcPts val="0"/>
              </a:spcAft>
              <a:buNone/>
            </a:pPr>
            <a:r>
              <a:rPr lang="en-US"/>
              <a:t>Enter the month: 03</a:t>
            </a:r>
            <a:endParaRPr/>
          </a:p>
          <a:p>
            <a:pPr indent="0" lvl="0" marL="0" rtl="0" algn="l">
              <a:spcBef>
                <a:spcPts val="1000"/>
              </a:spcBef>
              <a:spcAft>
                <a:spcPts val="0"/>
              </a:spcAft>
              <a:buNone/>
            </a:pPr>
            <a:r>
              <a:rPr lang="en-US"/>
              <a:t>Enter the date: 25</a:t>
            </a:r>
            <a:endParaRPr/>
          </a:p>
          <a:p>
            <a:pPr indent="0" lvl="0" marL="0" rtl="0" algn="l">
              <a:spcBef>
                <a:spcPts val="1000"/>
              </a:spcBef>
              <a:spcAft>
                <a:spcPts val="0"/>
              </a:spcAft>
              <a:buNone/>
            </a:pPr>
            <a:r>
              <a:rPr lang="en-US"/>
              <a:t>The Date given is: 25/03/2022</a:t>
            </a:r>
            <a:endParaRPr/>
          </a:p>
          <a:p>
            <a:pPr indent="0" lvl="0" marL="0" rtl="0" algn="l">
              <a:spcBef>
                <a:spcPts val="1000"/>
              </a:spcBef>
              <a:spcAft>
                <a:spcPts val="0"/>
              </a:spcAft>
              <a:buNone/>
            </a:pPr>
            <a:r>
              <a:rPr lang="en-US"/>
              <a:t>Day of the Week of the Date: Friday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1276007" y="1540189"/>
            <a:ext cx="6591985" cy="3777622"/>
          </a:xfrm>
          <a:prstGeom prst="rect">
            <a:avLst/>
          </a:prstGeom>
          <a:noFill/>
          <a:ln>
            <a:noFill/>
          </a:ln>
        </p:spPr>
        <p:txBody>
          <a:bodyPr anchorCtr="0" anchor="t" bIns="45700" lIns="91425" spcFirstLastPara="1" rIns="91425" wrap="square" tIns="45700">
            <a:normAutofit/>
          </a:bodyPr>
          <a:lstStyle/>
          <a:p>
            <a:pPr indent="0" lvl="0" marL="109728" rtl="0" algn="ctr">
              <a:lnSpc>
                <a:spcPct val="100000"/>
              </a:lnSpc>
              <a:spcBef>
                <a:spcPts val="0"/>
              </a:spcBef>
              <a:spcAft>
                <a:spcPts val="0"/>
              </a:spcAft>
              <a:buSzPts val="6000"/>
              <a:buNone/>
            </a:pPr>
            <a:r>
              <a:t/>
            </a:r>
            <a:endParaRPr sz="6000">
              <a:latin typeface="Algerian"/>
              <a:ea typeface="Algerian"/>
              <a:cs typeface="Algerian"/>
              <a:sym typeface="Algerian"/>
            </a:endParaRPr>
          </a:p>
          <a:p>
            <a:pPr indent="0" lvl="0" marL="109728" rtl="0" algn="ctr">
              <a:lnSpc>
                <a:spcPct val="100000"/>
              </a:lnSpc>
              <a:spcBef>
                <a:spcPts val="1000"/>
              </a:spcBef>
              <a:spcAft>
                <a:spcPts val="0"/>
              </a:spcAft>
              <a:buSzPts val="6000"/>
              <a:buNone/>
            </a:pPr>
            <a:r>
              <a:rPr b="1" lang="en-US" sz="6000">
                <a:latin typeface="Algerian"/>
                <a:ea typeface="Algerian"/>
                <a:cs typeface="Algerian"/>
                <a:sym typeface="Algerian"/>
              </a:rPr>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