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56" r:id="rId2"/>
    <p:sldId id="257" r:id="rId3"/>
    <p:sldId id="258" r:id="rId4"/>
    <p:sldId id="260" r:id="rId5"/>
    <p:sldId id="264" r:id="rId6"/>
    <p:sldId id="263" r:id="rId7"/>
    <p:sldId id="265" r:id="rId8"/>
    <p:sldId id="266" r:id="rId9"/>
    <p:sldId id="267" r:id="rId10"/>
    <p:sldId id="268" r:id="rId11"/>
    <p:sldId id="261" r:id="rId12"/>
    <p:sldId id="262"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D1DEF2-CF4B-4BB4-8E5C-C4A83BFBCD4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63951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D1DEF2-CF4B-4BB4-8E5C-C4A83BFBCD4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134119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D1DEF2-CF4B-4BB4-8E5C-C4A83BFBCD4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E4FCD-64C0-45E6-8888-FFC94DD69A2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9545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D1DEF2-CF4B-4BB4-8E5C-C4A83BFBCD45}"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826088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D1DEF2-CF4B-4BB4-8E5C-C4A83BFBCD45}"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E4FCD-64C0-45E6-8888-FFC94DD69A2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432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AD1DEF2-CF4B-4BB4-8E5C-C4A83BFBCD45}"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593390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D1DEF2-CF4B-4BB4-8E5C-C4A83BFBCD4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349703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D1DEF2-CF4B-4BB4-8E5C-C4A83BFBCD4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422123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D1DEF2-CF4B-4BB4-8E5C-C4A83BFBCD4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287670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D1DEF2-CF4B-4BB4-8E5C-C4A83BFBCD45}" type="datetimeFigureOut">
              <a:rPr lang="en-IN" smtClean="0"/>
              <a:t>23-01-2022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352992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D1DEF2-CF4B-4BB4-8E5C-C4A83BFBCD45}"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1936156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D1DEF2-CF4B-4BB4-8E5C-C4A83BFBCD45}" type="datetimeFigureOut">
              <a:rPr lang="en-IN" smtClean="0"/>
              <a:t>23-01-2022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41717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D1DEF2-CF4B-4BB4-8E5C-C4A83BFBCD45}" type="datetimeFigureOut">
              <a:rPr lang="en-IN" smtClean="0"/>
              <a:t>23-01-2022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2953780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1DEF2-CF4B-4BB4-8E5C-C4A83BFBCD45}" type="datetimeFigureOut">
              <a:rPr lang="en-IN" smtClean="0"/>
              <a:t>23-01-2022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16819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D1DEF2-CF4B-4BB4-8E5C-C4A83BFBCD45}"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171571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D1DEF2-CF4B-4BB4-8E5C-C4A83BFBCD45}" type="datetimeFigureOut">
              <a:rPr lang="en-IN" smtClean="0"/>
              <a:t>23-01-2022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BCE4FCD-64C0-45E6-8888-FFC94DD69A2A}" type="slidenum">
              <a:rPr lang="en-IN" smtClean="0"/>
              <a:t>‹#›</a:t>
            </a:fld>
            <a:endParaRPr lang="en-IN"/>
          </a:p>
        </p:txBody>
      </p:sp>
    </p:spTree>
    <p:extLst>
      <p:ext uri="{BB962C8B-B14F-4D97-AF65-F5344CB8AC3E}">
        <p14:creationId xmlns:p14="http://schemas.microsoft.com/office/powerpoint/2010/main" val="3667502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D1DEF2-CF4B-4BB4-8E5C-C4A83BFBCD45}" type="datetimeFigureOut">
              <a:rPr lang="en-IN" smtClean="0"/>
              <a:t>23-01-2022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BCE4FCD-64C0-45E6-8888-FFC94DD69A2A}" type="slidenum">
              <a:rPr lang="en-IN" smtClean="0"/>
              <a:t>‹#›</a:t>
            </a:fld>
            <a:endParaRPr lang="en-IN"/>
          </a:p>
        </p:txBody>
      </p:sp>
    </p:spTree>
    <p:extLst>
      <p:ext uri="{BB962C8B-B14F-4D97-AF65-F5344CB8AC3E}">
        <p14:creationId xmlns:p14="http://schemas.microsoft.com/office/powerpoint/2010/main" val="1443128925"/>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780504"/>
            <a:ext cx="8915399" cy="2262781"/>
          </a:xfrm>
        </p:spPr>
        <p:txBody>
          <a:bodyPr>
            <a:normAutofit/>
          </a:bodyPr>
          <a:lstStyle/>
          <a:p>
            <a:r>
              <a:rPr lang="en-US" sz="6000" dirty="0"/>
              <a:t>STUDENT MARKSHEET SYSTEM</a:t>
            </a:r>
            <a:endParaRPr lang="en-IN" sz="6000" dirty="0"/>
          </a:p>
        </p:txBody>
      </p:sp>
      <p:sp>
        <p:nvSpPr>
          <p:cNvPr id="3" name="Subtitle 2"/>
          <p:cNvSpPr>
            <a:spLocks noGrp="1"/>
          </p:cNvSpPr>
          <p:nvPr>
            <p:ph type="subTitle" idx="1"/>
          </p:nvPr>
        </p:nvSpPr>
        <p:spPr>
          <a:xfrm>
            <a:off x="2589212" y="4326619"/>
            <a:ext cx="8915399" cy="1559027"/>
          </a:xfrm>
        </p:spPr>
        <p:txBody>
          <a:bodyPr>
            <a:noAutofit/>
          </a:bodyPr>
          <a:lstStyle/>
          <a:p>
            <a:r>
              <a:rPr lang="en-US" sz="2400" b="1" dirty="0">
                <a:solidFill>
                  <a:schemeClr val="accent1">
                    <a:lumMod val="75000"/>
                  </a:schemeClr>
                </a:solidFill>
                <a:latin typeface="Bahnschrift SemiLight" panose="020B0502040204020203" pitchFamily="34" charset="0"/>
              </a:rPr>
              <a:t>Name:</a:t>
            </a:r>
            <a:r>
              <a:rPr lang="en-US" sz="2400" dirty="0">
                <a:solidFill>
                  <a:schemeClr val="accent1">
                    <a:lumMod val="75000"/>
                  </a:schemeClr>
                </a:solidFill>
                <a:latin typeface="Bahnschrift SemiLight" panose="020B0502040204020203" pitchFamily="34" charset="0"/>
              </a:rPr>
              <a:t>  </a:t>
            </a:r>
            <a:r>
              <a:rPr lang="en-US" sz="2400" dirty="0" err="1">
                <a:solidFill>
                  <a:schemeClr val="accent1">
                    <a:lumMod val="75000"/>
                  </a:schemeClr>
                </a:solidFill>
                <a:latin typeface="Bahnschrift SemiLight" panose="020B0502040204020203" pitchFamily="34" charset="0"/>
              </a:rPr>
              <a:t>Nayana</a:t>
            </a:r>
            <a:r>
              <a:rPr lang="en-US" sz="2400" dirty="0">
                <a:solidFill>
                  <a:schemeClr val="accent1">
                    <a:lumMod val="75000"/>
                  </a:schemeClr>
                </a:solidFill>
                <a:latin typeface="Bahnschrift SemiLight" panose="020B0502040204020203" pitchFamily="34" charset="0"/>
              </a:rPr>
              <a:t> Jose (RA2111013010013)  &amp; Uma </a:t>
            </a:r>
            <a:r>
              <a:rPr lang="en-US" sz="2400" dirty="0" err="1">
                <a:solidFill>
                  <a:schemeClr val="accent1">
                    <a:lumMod val="75000"/>
                  </a:schemeClr>
                </a:solidFill>
                <a:latin typeface="Bahnschrift SemiLight" panose="020B0502040204020203" pitchFamily="34" charset="0"/>
              </a:rPr>
              <a:t>Harshini</a:t>
            </a:r>
            <a:r>
              <a:rPr lang="en-US" sz="2400" dirty="0">
                <a:solidFill>
                  <a:schemeClr val="accent1">
                    <a:lumMod val="75000"/>
                  </a:schemeClr>
                </a:solidFill>
                <a:latin typeface="Bahnschrift SemiLight" panose="020B0502040204020203" pitchFamily="34" charset="0"/>
              </a:rPr>
              <a:t> </a:t>
            </a:r>
          </a:p>
          <a:p>
            <a:r>
              <a:rPr lang="en-US" sz="2400" dirty="0">
                <a:solidFill>
                  <a:schemeClr val="accent1">
                    <a:lumMod val="75000"/>
                  </a:schemeClr>
                </a:solidFill>
                <a:latin typeface="Bahnschrift SemiLight" panose="020B0502040204020203" pitchFamily="34" charset="0"/>
              </a:rPr>
              <a:t>(RA2111013010015)</a:t>
            </a:r>
          </a:p>
          <a:p>
            <a:r>
              <a:rPr lang="en-US" sz="2400" b="1" dirty="0">
                <a:solidFill>
                  <a:schemeClr val="accent1">
                    <a:lumMod val="75000"/>
                  </a:schemeClr>
                </a:solidFill>
                <a:latin typeface="Bahnschrift SemiLight" panose="020B0502040204020203" pitchFamily="34" charset="0"/>
              </a:rPr>
              <a:t>Professor:  </a:t>
            </a:r>
            <a:r>
              <a:rPr lang="en-US" sz="2400" dirty="0">
                <a:solidFill>
                  <a:schemeClr val="accent1">
                    <a:lumMod val="75000"/>
                  </a:schemeClr>
                </a:solidFill>
                <a:latin typeface="Bahnschrift SemiLight" panose="020B0502040204020203" pitchFamily="34" charset="0"/>
              </a:rPr>
              <a:t>Miss </a:t>
            </a:r>
            <a:r>
              <a:rPr lang="en-US" sz="2400" dirty="0" err="1">
                <a:solidFill>
                  <a:schemeClr val="accent1">
                    <a:lumMod val="75000"/>
                  </a:schemeClr>
                </a:solidFill>
                <a:latin typeface="Bahnschrift SemiLight" panose="020B0502040204020203" pitchFamily="34" charset="0"/>
              </a:rPr>
              <a:t>Hema</a:t>
            </a:r>
            <a:r>
              <a:rPr lang="en-US" sz="2400" dirty="0">
                <a:solidFill>
                  <a:schemeClr val="accent1">
                    <a:lumMod val="75000"/>
                  </a:schemeClr>
                </a:solidFill>
                <a:latin typeface="Bahnschrift SemiLight" panose="020B0502040204020203" pitchFamily="34" charset="0"/>
              </a:rPr>
              <a:t> M</a:t>
            </a:r>
            <a:endParaRPr lang="en-IN" sz="2400" dirty="0">
              <a:solidFill>
                <a:schemeClr val="accent1">
                  <a:lumMod val="75000"/>
                </a:schemeClr>
              </a:solidFill>
              <a:latin typeface="Bahnschrift SemiLight" panose="020B0502040204020203" pitchFamily="34" charset="0"/>
            </a:endParaRPr>
          </a:p>
        </p:txBody>
      </p:sp>
    </p:spTree>
    <p:extLst>
      <p:ext uri="{BB962C8B-B14F-4D97-AF65-F5344CB8AC3E}">
        <p14:creationId xmlns:p14="http://schemas.microsoft.com/office/powerpoint/2010/main" val="160120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1F9EE-B8B9-470E-9CE8-3615618F13DD}"/>
              </a:ext>
            </a:extLst>
          </p:cNvPr>
          <p:cNvSpPr>
            <a:spLocks noGrp="1"/>
          </p:cNvSpPr>
          <p:nvPr>
            <p:ph idx="1"/>
          </p:nvPr>
        </p:nvSpPr>
        <p:spPr>
          <a:xfrm>
            <a:off x="2778956" y="861052"/>
            <a:ext cx="8915400" cy="3777622"/>
          </a:xfrm>
        </p:spPr>
        <p:txBody>
          <a:bodyPr>
            <a:normAutofit/>
          </a:bodyPr>
          <a:lstStyle/>
          <a:p>
            <a:pPr marL="0" indent="0">
              <a:buNone/>
            </a:pPr>
            <a:r>
              <a:rPr lang="en-US" sz="1800" dirty="0">
                <a:latin typeface="Bahnschrift SemiLight" panose="020B0502040204020203" pitchFamily="34" charset="0"/>
              </a:rPr>
              <a:t>if(chemistry&lt;33)</a:t>
            </a:r>
          </a:p>
          <a:p>
            <a:pPr marL="0" indent="0">
              <a:buNone/>
            </a:pPr>
            <a:r>
              <a:rPr lang="en-US" sz="1800" dirty="0">
                <a:latin typeface="Bahnschrift SemiLight" panose="020B0502040204020203" pitchFamily="34" charset="0"/>
              </a:rPr>
              <a:t>{</a:t>
            </a:r>
          </a:p>
          <a:p>
            <a:pPr marL="0" indent="0">
              <a:buNone/>
            </a:pPr>
            <a:r>
              <a:rPr lang="en-US" sz="1800" dirty="0">
                <a:latin typeface="Bahnschrift SemiLight" panose="020B0502040204020203" pitchFamily="34" charset="0"/>
              </a:rPr>
              <a:t> </a:t>
            </a:r>
            <a:r>
              <a:rPr lang="en-US" sz="1800" dirty="0" err="1">
                <a:latin typeface="Bahnschrift SemiLight" panose="020B0502040204020203" pitchFamily="34" charset="0"/>
              </a:rPr>
              <a:t>printf</a:t>
            </a:r>
            <a:r>
              <a:rPr lang="en-US" sz="1800" dirty="0">
                <a:latin typeface="Bahnschrift SemiLight" panose="020B0502040204020203" pitchFamily="34" charset="0"/>
              </a:rPr>
              <a:t>("You have supply in chemistry. \n");</a:t>
            </a:r>
          </a:p>
          <a:p>
            <a:pPr marL="0" indent="0">
              <a:buNone/>
            </a:pPr>
            <a:r>
              <a:rPr lang="en-US" sz="1800" dirty="0">
                <a:latin typeface="Bahnschrift SemiLight" panose="020B0502040204020203" pitchFamily="34" charset="0"/>
              </a:rPr>
              <a:t> //supply++;</a:t>
            </a:r>
          </a:p>
          <a:p>
            <a:pPr marL="0" indent="0">
              <a:buNone/>
            </a:pPr>
            <a:r>
              <a:rPr lang="en-US" sz="1800" dirty="0">
                <a:latin typeface="Bahnschrift SemiLight" panose="020B0502040204020203" pitchFamily="34" charset="0"/>
              </a:rPr>
              <a:t>}</a:t>
            </a:r>
          </a:p>
          <a:p>
            <a:pPr marL="0" indent="0">
              <a:buNone/>
            </a:pPr>
            <a:r>
              <a:rPr lang="en-US" sz="1800" dirty="0">
                <a:latin typeface="Bahnschrift SemiLight" panose="020B0502040204020203" pitchFamily="34" charset="0"/>
              </a:rPr>
              <a:t>//</a:t>
            </a:r>
            <a:r>
              <a:rPr lang="en-US" sz="1800" dirty="0" err="1">
                <a:latin typeface="Bahnschrift SemiLight" panose="020B0502040204020203" pitchFamily="34" charset="0"/>
              </a:rPr>
              <a:t>printf</a:t>
            </a:r>
            <a:r>
              <a:rPr lang="en-US" sz="1800" dirty="0">
                <a:latin typeface="Bahnschrift SemiLight" panose="020B0502040204020203" pitchFamily="34" charset="0"/>
              </a:rPr>
              <a:t>("You have %d supply.", supply);	</a:t>
            </a:r>
          </a:p>
          <a:p>
            <a:pPr marL="0" indent="0">
              <a:buNone/>
            </a:pPr>
            <a:r>
              <a:rPr lang="en-US" sz="1800" dirty="0">
                <a:latin typeface="Bahnschrift SemiLight" panose="020B0502040204020203" pitchFamily="34" charset="0"/>
              </a:rPr>
              <a:t>}</a:t>
            </a:r>
          </a:p>
          <a:p>
            <a:pPr marL="0" indent="0">
              <a:buNone/>
            </a:pPr>
            <a:endParaRPr lang="en-US" dirty="0">
              <a:latin typeface="Bahnschrift SemiLight" panose="020B0502040204020203" pitchFamily="34" charset="0"/>
            </a:endParaRPr>
          </a:p>
          <a:p>
            <a:pPr marL="0" indent="0">
              <a:buNone/>
            </a:pPr>
            <a:endParaRPr lang="en-US" sz="1800" dirty="0">
              <a:latin typeface="Bahnschrift SemiLight" panose="020B0502040204020203" pitchFamily="34" charset="0"/>
            </a:endParaRPr>
          </a:p>
          <a:p>
            <a:pPr marL="0" indent="0">
              <a:buNone/>
            </a:pPr>
            <a:endParaRPr lang="en-US" dirty="0">
              <a:latin typeface="Bahnschrift SemiLight" panose="020B0502040204020203" pitchFamily="34" charset="0"/>
            </a:endParaRPr>
          </a:p>
          <a:p>
            <a:pPr marL="0" indent="0">
              <a:buNone/>
            </a:pPr>
            <a:endParaRPr lang="en-US" sz="1800" dirty="0">
              <a:latin typeface="Bahnschrift SemiLight" panose="020B0502040204020203" pitchFamily="34" charset="0"/>
            </a:endParaRPr>
          </a:p>
          <a:p>
            <a:pPr marL="0" indent="0">
              <a:buNone/>
            </a:pPr>
            <a:endParaRPr lang="en-US" sz="1800" dirty="0">
              <a:latin typeface="Arial Black" panose="020B0A04020102020204" pitchFamily="34" charset="0"/>
            </a:endParaRPr>
          </a:p>
          <a:p>
            <a:endParaRPr lang="en-IN" dirty="0"/>
          </a:p>
        </p:txBody>
      </p:sp>
    </p:spTree>
    <p:extLst>
      <p:ext uri="{BB962C8B-B14F-4D97-AF65-F5344CB8AC3E}">
        <p14:creationId xmlns:p14="http://schemas.microsoft.com/office/powerpoint/2010/main" val="298486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138" y="160471"/>
            <a:ext cx="8911687" cy="1280890"/>
          </a:xfrm>
        </p:spPr>
        <p:txBody>
          <a:bodyPr/>
          <a:lstStyle/>
          <a:p>
            <a:r>
              <a:rPr lang="en-US" dirty="0"/>
              <a:t>OUTPUT</a:t>
            </a:r>
            <a:endParaRPr lang="en-IN" dirty="0"/>
          </a:p>
        </p:txBody>
      </p:sp>
      <p:pic>
        <p:nvPicPr>
          <p:cNvPr id="27" name="Content Placeholder 26">
            <a:extLst>
              <a:ext uri="{FF2B5EF4-FFF2-40B4-BE49-F238E27FC236}">
                <a16:creationId xmlns:a16="http://schemas.microsoft.com/office/drawing/2014/main" id="{300B6D77-BD5A-4AF4-AABE-8C14070897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0924" y="961291"/>
            <a:ext cx="9089292" cy="5642708"/>
          </a:xfrm>
        </p:spPr>
      </p:pic>
    </p:spTree>
    <p:extLst>
      <p:ext uri="{BB962C8B-B14F-4D97-AF65-F5344CB8AC3E}">
        <p14:creationId xmlns:p14="http://schemas.microsoft.com/office/powerpoint/2010/main" val="1724693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759" y="317879"/>
            <a:ext cx="8911687" cy="1280890"/>
          </a:xfrm>
        </p:spPr>
        <p:txBody>
          <a:bodyPr/>
          <a:lstStyle/>
          <a:p>
            <a:r>
              <a:rPr lang="en-US" dirty="0"/>
              <a:t>EXPLANATION OF THE CODE</a:t>
            </a:r>
            <a:endParaRPr lang="en-IN" dirty="0"/>
          </a:p>
        </p:txBody>
      </p:sp>
      <p:sp>
        <p:nvSpPr>
          <p:cNvPr id="3" name="Content Placeholder 2"/>
          <p:cNvSpPr>
            <a:spLocks noGrp="1"/>
          </p:cNvSpPr>
          <p:nvPr>
            <p:ph idx="1"/>
          </p:nvPr>
        </p:nvSpPr>
        <p:spPr>
          <a:xfrm>
            <a:off x="1850266" y="958324"/>
            <a:ext cx="10341734" cy="5645239"/>
          </a:xfrm>
        </p:spPr>
        <p:txBody>
          <a:bodyPr>
            <a:normAutofit/>
          </a:bodyPr>
          <a:lstStyle/>
          <a:p>
            <a:pPr marL="0" indent="0">
              <a:buNone/>
            </a:pPr>
            <a:r>
              <a:rPr lang="en-US" sz="2000" dirty="0">
                <a:latin typeface="Bahnschrift SemiCondensed" panose="020B0502040204020203" pitchFamily="34" charset="0"/>
              </a:rPr>
              <a:t>      For creating a Student </a:t>
            </a:r>
            <a:r>
              <a:rPr lang="en-US" sz="2000" dirty="0" err="1">
                <a:latin typeface="Bahnschrift SemiCondensed" panose="020B0502040204020203" pitchFamily="34" charset="0"/>
              </a:rPr>
              <a:t>Marksheet</a:t>
            </a:r>
            <a:r>
              <a:rPr lang="en-US" sz="2000" dirty="0">
                <a:latin typeface="Bahnschrift SemiCondensed" panose="020B0502040204020203" pitchFamily="34" charset="0"/>
              </a:rPr>
              <a:t> using C program,</a:t>
            </a:r>
          </a:p>
          <a:p>
            <a:r>
              <a:rPr lang="en-US" sz="2000" dirty="0">
                <a:latin typeface="Bahnschrift SemiCondensed" panose="020B0502040204020203" pitchFamily="34" charset="0"/>
              </a:rPr>
              <a:t>First we are declaring the following variables name, </a:t>
            </a:r>
            <a:r>
              <a:rPr lang="en-US" sz="2000" dirty="0" err="1">
                <a:latin typeface="Bahnschrift SemiCondensed" panose="020B0502040204020203" pitchFamily="34" charset="0"/>
              </a:rPr>
              <a:t>dept</a:t>
            </a:r>
            <a:r>
              <a:rPr lang="en-US" sz="2000" dirty="0">
                <a:latin typeface="Bahnschrift SemiCondensed" panose="020B0502040204020203" pitchFamily="34" charset="0"/>
              </a:rPr>
              <a:t>, </a:t>
            </a:r>
            <a:r>
              <a:rPr lang="en-US" sz="2000" dirty="0" err="1">
                <a:latin typeface="Bahnschrift SemiCondensed" panose="020B0502040204020203" pitchFamily="34" charset="0"/>
              </a:rPr>
              <a:t>rollno</a:t>
            </a:r>
            <a:r>
              <a:rPr lang="en-US" sz="2000" dirty="0">
                <a:latin typeface="Bahnschrift SemiCondensed" panose="020B0502040204020203" pitchFamily="34" charset="0"/>
              </a:rPr>
              <a:t>, standard, math, biology, </a:t>
            </a:r>
            <a:r>
              <a:rPr lang="en-US" sz="2000" dirty="0" err="1">
                <a:latin typeface="Bahnschrift SemiCondensed" panose="020B0502040204020203" pitchFamily="34" charset="0"/>
              </a:rPr>
              <a:t>english</a:t>
            </a:r>
            <a:r>
              <a:rPr lang="en-US" sz="2000" dirty="0">
                <a:latin typeface="Bahnschrift SemiCondensed" panose="020B0502040204020203" pitchFamily="34" charset="0"/>
              </a:rPr>
              <a:t>, physics, chemistry, obtained marks, percentage using the </a:t>
            </a:r>
            <a:r>
              <a:rPr lang="en-US" sz="2000" dirty="0" err="1">
                <a:latin typeface="Bahnschrift SemiCondensed" panose="020B0502040204020203" pitchFamily="34" charset="0"/>
              </a:rPr>
              <a:t>datatypes</a:t>
            </a:r>
            <a:r>
              <a:rPr lang="en-US" sz="2000" dirty="0">
                <a:latin typeface="Bahnschrift SemiCondensed" panose="020B0502040204020203" pitchFamily="34" charset="0"/>
              </a:rPr>
              <a:t> char and int.</a:t>
            </a:r>
          </a:p>
          <a:p>
            <a:r>
              <a:rPr lang="en-US" sz="2000" dirty="0">
                <a:latin typeface="Bahnschrift SemiCondensed" panose="020B0502040204020203" pitchFamily="34" charset="0"/>
              </a:rPr>
              <a:t>Then the details are taken from the user. </a:t>
            </a:r>
          </a:p>
          <a:p>
            <a:r>
              <a:rPr lang="en-US" sz="2000" dirty="0">
                <a:latin typeface="Bahnschrift SemiCondensed" panose="020B0502040204020203" pitchFamily="34" charset="0"/>
              </a:rPr>
              <a:t>The user must enter their Name, Department, Roll No, Class and the marks of the five subjects obtained. </a:t>
            </a:r>
          </a:p>
          <a:p>
            <a:r>
              <a:rPr lang="en-US" sz="2000" dirty="0">
                <a:latin typeface="Bahnschrift SemiCondensed" panose="020B0502040204020203" pitchFamily="34" charset="0"/>
              </a:rPr>
              <a:t>After that, the total marks and percentage is calculated. </a:t>
            </a:r>
          </a:p>
          <a:p>
            <a:r>
              <a:rPr lang="en-US" sz="2000" dirty="0">
                <a:latin typeface="Bahnschrift SemiCondensed" panose="020B0502040204020203" pitchFamily="34" charset="0"/>
              </a:rPr>
              <a:t>The total marks are calculated by adding all the five subjects.</a:t>
            </a:r>
          </a:p>
          <a:p>
            <a:r>
              <a:rPr lang="en-US" sz="2000" dirty="0">
                <a:latin typeface="Bahnschrift SemiCondensed" panose="020B0502040204020203" pitchFamily="34" charset="0"/>
              </a:rPr>
              <a:t>The percentage is calculated by multiplying the total obtained marks by 100 and then dividing it by 500</a:t>
            </a:r>
          </a:p>
          <a:p>
            <a:r>
              <a:rPr lang="en-US" sz="2000" dirty="0">
                <a:latin typeface="Bahnschrift SemiCondensed" panose="020B0502040204020203" pitchFamily="34" charset="0"/>
              </a:rPr>
              <a:t>Grades and remarks are given according to the percentage </a:t>
            </a:r>
            <a:r>
              <a:rPr lang="en-US" sz="2000">
                <a:latin typeface="Bahnschrift SemiCondensed" panose="020B0502040204020203" pitchFamily="34" charset="0"/>
              </a:rPr>
              <a:t>using if, </a:t>
            </a:r>
            <a:r>
              <a:rPr lang="en-US" sz="2000" dirty="0">
                <a:latin typeface="Bahnschrift SemiCondensed" panose="020B0502040204020203" pitchFamily="34" charset="0"/>
              </a:rPr>
              <a:t>else if statements.</a:t>
            </a:r>
          </a:p>
          <a:p>
            <a:r>
              <a:rPr lang="en-US" sz="2000" dirty="0">
                <a:latin typeface="Bahnschrift SemiCondensed" panose="020B0502040204020203" pitchFamily="34" charset="0"/>
              </a:rPr>
              <a:t>Subjects having marks less than 33 are printed with supply(retest).</a:t>
            </a:r>
          </a:p>
          <a:p>
            <a:r>
              <a:rPr lang="en-US" sz="2000" dirty="0">
                <a:latin typeface="Bahnschrift SemiCondensed" panose="020B0502040204020203" pitchFamily="34" charset="0"/>
              </a:rPr>
              <a:t>The marksheet is printed by giving the </a:t>
            </a:r>
            <a:r>
              <a:rPr lang="en-US" sz="2000" dirty="0" err="1">
                <a:latin typeface="Bahnschrift SemiCondensed" panose="020B0502040204020203" pitchFamily="34" charset="0"/>
              </a:rPr>
              <a:t>printf</a:t>
            </a:r>
            <a:r>
              <a:rPr lang="en-US" sz="2000" dirty="0">
                <a:latin typeface="Bahnschrift SemiCondensed" panose="020B0502040204020203" pitchFamily="34" charset="0"/>
              </a:rPr>
              <a:t> statements.</a:t>
            </a:r>
          </a:p>
          <a:p>
            <a:r>
              <a:rPr lang="en-US" sz="2000" dirty="0">
                <a:latin typeface="Bahnschrift SemiCondensed" panose="020B0502040204020203" pitchFamily="34" charset="0"/>
              </a:rPr>
              <a:t>The entire student </a:t>
            </a:r>
            <a:r>
              <a:rPr lang="en-US" sz="2000" dirty="0" err="1">
                <a:latin typeface="Bahnschrift SemiCondensed" panose="020B0502040204020203" pitchFamily="34" charset="0"/>
              </a:rPr>
              <a:t>marksheet</a:t>
            </a:r>
            <a:r>
              <a:rPr lang="en-US" sz="2000" dirty="0">
                <a:latin typeface="Bahnschrift SemiCondensed" panose="020B0502040204020203" pitchFamily="34" charset="0"/>
              </a:rPr>
              <a:t> data is viewed at once. </a:t>
            </a:r>
            <a:endParaRPr lang="en-IN" sz="2000" dirty="0">
              <a:latin typeface="Bahnschrift SemiCondensed" panose="020B0502040204020203" pitchFamily="34" charset="0"/>
            </a:endParaRPr>
          </a:p>
        </p:txBody>
      </p:sp>
    </p:spTree>
    <p:extLst>
      <p:ext uri="{BB962C8B-B14F-4D97-AF65-F5344CB8AC3E}">
        <p14:creationId xmlns:p14="http://schemas.microsoft.com/office/powerpoint/2010/main" val="74695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350" y="2877914"/>
            <a:ext cx="8911687" cy="1280890"/>
          </a:xfrm>
        </p:spPr>
        <p:txBody>
          <a:bodyPr>
            <a:normAutofit/>
          </a:bodyPr>
          <a:lstStyle/>
          <a:p>
            <a:r>
              <a:rPr lang="en-US" sz="6000" b="1" dirty="0">
                <a:solidFill>
                  <a:srgbClr val="002060"/>
                </a:solidFill>
              </a:rPr>
              <a:t>THANK YOU</a:t>
            </a:r>
            <a:endParaRPr lang="en-IN" sz="6000" b="1" dirty="0">
              <a:solidFill>
                <a:srgbClr val="002060"/>
              </a:solidFill>
            </a:endParaRPr>
          </a:p>
        </p:txBody>
      </p:sp>
    </p:spTree>
    <p:extLst>
      <p:ext uri="{BB962C8B-B14F-4D97-AF65-F5344CB8AC3E}">
        <p14:creationId xmlns:p14="http://schemas.microsoft.com/office/powerpoint/2010/main" val="12296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INTRODUCTION</a:t>
            </a:r>
            <a:r>
              <a:rPr lang="en-US" dirty="0"/>
              <a:t> </a:t>
            </a:r>
            <a:endParaRPr lang="en-IN" dirty="0"/>
          </a:p>
        </p:txBody>
      </p:sp>
      <p:sp>
        <p:nvSpPr>
          <p:cNvPr id="3" name="Content Placeholder 2"/>
          <p:cNvSpPr>
            <a:spLocks noGrp="1"/>
          </p:cNvSpPr>
          <p:nvPr>
            <p:ph idx="1"/>
          </p:nvPr>
        </p:nvSpPr>
        <p:spPr>
          <a:xfrm>
            <a:off x="2592925" y="1905000"/>
            <a:ext cx="8915400" cy="3777622"/>
          </a:xfrm>
        </p:spPr>
        <p:txBody>
          <a:bodyPr/>
          <a:lstStyle/>
          <a:p>
            <a:pPr marL="0" indent="0">
              <a:buNone/>
            </a:pPr>
            <a:r>
              <a:rPr lang="en-US" sz="2400" dirty="0">
                <a:solidFill>
                  <a:schemeClr val="tx1"/>
                </a:solidFill>
                <a:latin typeface="Bahnschrift SemiLight" panose="020B0502040204020203" pitchFamily="34" charset="0"/>
              </a:rPr>
              <a:t>A Student </a:t>
            </a:r>
            <a:r>
              <a:rPr lang="en-US" sz="2400" dirty="0" err="1">
                <a:solidFill>
                  <a:schemeClr val="tx1"/>
                </a:solidFill>
                <a:latin typeface="Bahnschrift SemiLight" panose="020B0502040204020203" pitchFamily="34" charset="0"/>
              </a:rPr>
              <a:t>Marksheet</a:t>
            </a:r>
            <a:r>
              <a:rPr lang="en-US" sz="2400" dirty="0">
                <a:solidFill>
                  <a:schemeClr val="tx1"/>
                </a:solidFill>
                <a:latin typeface="Bahnschrift SemiLight" panose="020B0502040204020203" pitchFamily="34" charset="0"/>
              </a:rPr>
              <a:t> is usually used in schools, colleges and universities for storing the academic records of all students. All information regarding marks can be stored and different operations can be performed for retrieving the required data. The Student </a:t>
            </a:r>
            <a:r>
              <a:rPr lang="en-US" sz="2400" dirty="0" err="1">
                <a:solidFill>
                  <a:schemeClr val="tx1"/>
                </a:solidFill>
                <a:latin typeface="Bahnschrift SemiLight" panose="020B0502040204020203" pitchFamily="34" charset="0"/>
              </a:rPr>
              <a:t>Marksheet</a:t>
            </a:r>
            <a:r>
              <a:rPr lang="en-US" sz="2400" dirty="0">
                <a:solidFill>
                  <a:schemeClr val="tx1"/>
                </a:solidFill>
                <a:latin typeface="Bahnschrift SemiLight" panose="020B0502040204020203" pitchFamily="34" charset="0"/>
              </a:rPr>
              <a:t> System in C can be used to generate a student’s performance result. This system can help manage and generate the result for each student studying multiple subjects. The purpose of this system is to provide fair grading and accurate results.</a:t>
            </a:r>
          </a:p>
          <a:p>
            <a:pPr marL="0" indent="0">
              <a:buNone/>
            </a:pPr>
            <a:endParaRPr lang="en-IN" dirty="0"/>
          </a:p>
        </p:txBody>
      </p:sp>
    </p:spTree>
    <p:extLst>
      <p:ext uri="{BB962C8B-B14F-4D97-AF65-F5344CB8AC3E}">
        <p14:creationId xmlns:p14="http://schemas.microsoft.com/office/powerpoint/2010/main" val="407936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6027" y="521079"/>
            <a:ext cx="8911687" cy="1280890"/>
          </a:xfrm>
        </p:spPr>
        <p:txBody>
          <a:bodyPr/>
          <a:lstStyle/>
          <a:p>
            <a:r>
              <a:rPr lang="en-US" dirty="0"/>
              <a:t>ABSTRACT</a:t>
            </a:r>
            <a:endParaRPr lang="en-IN" dirty="0"/>
          </a:p>
        </p:txBody>
      </p:sp>
      <p:sp>
        <p:nvSpPr>
          <p:cNvPr id="3" name="Content Placeholder 2"/>
          <p:cNvSpPr>
            <a:spLocks noGrp="1"/>
          </p:cNvSpPr>
          <p:nvPr>
            <p:ph idx="1"/>
          </p:nvPr>
        </p:nvSpPr>
        <p:spPr>
          <a:xfrm>
            <a:off x="2396027" y="1287887"/>
            <a:ext cx="9516929" cy="5331853"/>
          </a:xfrm>
        </p:spPr>
        <p:txBody>
          <a:bodyPr>
            <a:normAutofit lnSpcReduction="10000"/>
          </a:bodyPr>
          <a:lstStyle/>
          <a:p>
            <a:pPr marL="0" indent="0">
              <a:buNone/>
            </a:pPr>
            <a:endParaRPr lang="en-US" sz="2400" u="sng" dirty="0">
              <a:solidFill>
                <a:srgbClr val="002060"/>
              </a:solidFill>
              <a:latin typeface="Bahnschrift SemiLight" panose="020B0502040204020203" pitchFamily="34" charset="0"/>
            </a:endParaRPr>
          </a:p>
          <a:p>
            <a:pPr marL="0" indent="0">
              <a:buNone/>
            </a:pPr>
            <a:endParaRPr lang="en-US" sz="2400" u="sng" dirty="0"/>
          </a:p>
          <a:p>
            <a:r>
              <a:rPr lang="en-US" sz="2400" dirty="0">
                <a:solidFill>
                  <a:schemeClr val="tx1"/>
                </a:solidFill>
                <a:latin typeface="Bahnschrift SemiLight" panose="020B0502040204020203" pitchFamily="34" charset="0"/>
              </a:rPr>
              <a:t>STEP 1: The variable name and </a:t>
            </a:r>
            <a:r>
              <a:rPr lang="en-US" sz="2400" dirty="0" err="1">
                <a:solidFill>
                  <a:schemeClr val="tx1"/>
                </a:solidFill>
                <a:latin typeface="Bahnschrift SemiLight" panose="020B0502040204020203" pitchFamily="34" charset="0"/>
              </a:rPr>
              <a:t>datatypes</a:t>
            </a:r>
            <a:r>
              <a:rPr lang="en-US" sz="2400" dirty="0">
                <a:solidFill>
                  <a:schemeClr val="tx1"/>
                </a:solidFill>
                <a:latin typeface="Bahnschrift SemiLight" panose="020B0502040204020203" pitchFamily="34" charset="0"/>
              </a:rPr>
              <a:t> are declared. </a:t>
            </a:r>
          </a:p>
          <a:p>
            <a:r>
              <a:rPr lang="en-US" sz="2400" dirty="0">
                <a:solidFill>
                  <a:schemeClr val="tx1"/>
                </a:solidFill>
                <a:latin typeface="Bahnschrift SemiLight" panose="020B0502040204020203" pitchFamily="34" charset="0"/>
              </a:rPr>
              <a:t>STEP 2: The user should input the student name, roll no, class and the marks obtained in five subjects.</a:t>
            </a:r>
          </a:p>
          <a:p>
            <a:r>
              <a:rPr lang="en-US" sz="2400" dirty="0">
                <a:solidFill>
                  <a:schemeClr val="tx1"/>
                </a:solidFill>
                <a:latin typeface="Bahnschrift SemiLight" panose="020B0502040204020203" pitchFamily="34" charset="0"/>
              </a:rPr>
              <a:t>STEP 3: The total marks obtained and the percentage is calculated.</a:t>
            </a:r>
          </a:p>
          <a:p>
            <a:r>
              <a:rPr lang="en-US" sz="2400" dirty="0">
                <a:solidFill>
                  <a:schemeClr val="tx1"/>
                </a:solidFill>
                <a:latin typeface="Bahnschrift SemiLight" panose="020B0502040204020203" pitchFamily="34" charset="0"/>
              </a:rPr>
              <a:t>STEP 4: The grading and remarks is done by using the if, else if statements. </a:t>
            </a:r>
          </a:p>
          <a:p>
            <a:r>
              <a:rPr lang="en-US" sz="2400" dirty="0">
                <a:solidFill>
                  <a:schemeClr val="tx1"/>
                </a:solidFill>
                <a:latin typeface="Bahnschrift SemiLight" panose="020B0502040204020203" pitchFamily="34" charset="0"/>
              </a:rPr>
              <a:t>STEP 5:It is decided whether a student should write the supplementary exam or not.</a:t>
            </a:r>
          </a:p>
          <a:p>
            <a:r>
              <a:rPr lang="en-US" sz="2400" dirty="0">
                <a:solidFill>
                  <a:schemeClr val="tx1"/>
                </a:solidFill>
                <a:latin typeface="Bahnschrift SemiLight" panose="020B0502040204020203" pitchFamily="34" charset="0"/>
              </a:rPr>
              <a:t>STEP 6:The marksheet is printed.</a:t>
            </a:r>
          </a:p>
          <a:p>
            <a:pPr marL="0" indent="0">
              <a:buNone/>
            </a:pPr>
            <a:endParaRPr lang="en-US" sz="2200" dirty="0">
              <a:solidFill>
                <a:schemeClr val="tx1"/>
              </a:solidFill>
              <a:latin typeface="Bahnschrift SemiLight" panose="020B0502040204020203" pitchFamily="34" charset="0"/>
            </a:endParaRPr>
          </a:p>
          <a:p>
            <a:pPr marL="0" indent="0">
              <a:buNone/>
            </a:pPr>
            <a:endParaRPr lang="en-US" sz="2200" dirty="0">
              <a:solidFill>
                <a:schemeClr val="tx1"/>
              </a:solidFill>
              <a:latin typeface="Bahnschrift SemiLight" panose="020B0502040204020203" pitchFamily="34" charset="0"/>
            </a:endParaRPr>
          </a:p>
        </p:txBody>
      </p:sp>
    </p:spTree>
    <p:extLst>
      <p:ext uri="{BB962C8B-B14F-4D97-AF65-F5344CB8AC3E}">
        <p14:creationId xmlns:p14="http://schemas.microsoft.com/office/powerpoint/2010/main" val="312223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166" y="611231"/>
            <a:ext cx="8911687" cy="1280890"/>
          </a:xfrm>
        </p:spPr>
        <p:txBody>
          <a:bodyPr/>
          <a:lstStyle/>
          <a:p>
            <a:r>
              <a:rPr lang="en-US" dirty="0"/>
              <a:t>CODE FOR THE PROGRAM</a:t>
            </a:r>
            <a:endParaRPr lang="en-IN" dirty="0"/>
          </a:p>
        </p:txBody>
      </p:sp>
      <p:sp>
        <p:nvSpPr>
          <p:cNvPr id="3" name="Content Placeholder 2"/>
          <p:cNvSpPr>
            <a:spLocks noGrp="1"/>
          </p:cNvSpPr>
          <p:nvPr>
            <p:ph idx="1"/>
          </p:nvPr>
        </p:nvSpPr>
        <p:spPr>
          <a:xfrm>
            <a:off x="2215166" y="1362631"/>
            <a:ext cx="10225825" cy="5284659"/>
          </a:xfrm>
        </p:spPr>
        <p:txBody>
          <a:bodyPr>
            <a:normAutofit/>
          </a:bodyPr>
          <a:lstStyle/>
          <a:p>
            <a:pPr marL="0" indent="0">
              <a:buNone/>
            </a:pPr>
            <a:r>
              <a:rPr lang="en-IN" dirty="0">
                <a:latin typeface="Bahnschrift SemiLight" panose="020B0502040204020203" pitchFamily="34" charset="0"/>
              </a:rPr>
              <a:t>#include &lt;</a:t>
            </a:r>
            <a:r>
              <a:rPr lang="en-IN" dirty="0" err="1">
                <a:latin typeface="Bahnschrift SemiLight" panose="020B0502040204020203" pitchFamily="34" charset="0"/>
              </a:rPr>
              <a:t>stdio.h</a:t>
            </a:r>
            <a:r>
              <a:rPr lang="en-IN" dirty="0">
                <a:latin typeface="Bahnschrift SemiLight" panose="020B0502040204020203" pitchFamily="34" charset="0"/>
              </a:rPr>
              <a:t>&gt;</a:t>
            </a:r>
          </a:p>
          <a:p>
            <a:pPr marL="0" indent="0">
              <a:buNone/>
            </a:pPr>
            <a:r>
              <a:rPr lang="en-IN" dirty="0">
                <a:latin typeface="Bahnschrift SemiLight" panose="020B0502040204020203" pitchFamily="34" charset="0"/>
              </a:rPr>
              <a:t>#include &lt;</a:t>
            </a:r>
            <a:r>
              <a:rPr lang="en-IN" dirty="0" err="1">
                <a:latin typeface="Bahnschrift SemiLight" panose="020B0502040204020203" pitchFamily="34" charset="0"/>
              </a:rPr>
              <a:t>string.h</a:t>
            </a:r>
            <a:r>
              <a:rPr lang="en-IN" dirty="0">
                <a:latin typeface="Bahnschrift SemiLight" panose="020B0502040204020203" pitchFamily="34" charset="0"/>
              </a:rPr>
              <a:t>&gt;</a:t>
            </a:r>
          </a:p>
          <a:p>
            <a:pPr marL="0" indent="0">
              <a:buNone/>
            </a:pPr>
            <a:r>
              <a:rPr lang="en-IN" dirty="0" err="1">
                <a:latin typeface="Bahnschrift SemiLight" panose="020B0502040204020203" pitchFamily="34" charset="0"/>
              </a:rPr>
              <a:t>int</a:t>
            </a:r>
            <a:r>
              <a:rPr lang="en-IN" dirty="0">
                <a:latin typeface="Bahnschrift SemiLight" panose="020B0502040204020203" pitchFamily="34" charset="0"/>
              </a:rPr>
              <a:t> main()</a:t>
            </a:r>
          </a:p>
          <a:p>
            <a:pPr marL="0" indent="0">
              <a:buNone/>
            </a:pPr>
            <a:r>
              <a:rPr lang="en-IN" dirty="0">
                <a:latin typeface="Bahnschrift SemiLight" panose="020B0502040204020203" pitchFamily="34" charset="0"/>
              </a:rPr>
              <a:t>{</a:t>
            </a:r>
          </a:p>
          <a:p>
            <a:pPr marL="0" indent="0">
              <a:buNone/>
            </a:pPr>
            <a:r>
              <a:rPr lang="en-IN" dirty="0">
                <a:latin typeface="Bahnschrift SemiLight" panose="020B0502040204020203" pitchFamily="34" charset="0"/>
              </a:rPr>
              <a:t>//CREATING A MARKSHEET IN C </a:t>
            </a:r>
          </a:p>
          <a:p>
            <a:pPr marL="0" indent="0">
              <a:buNone/>
            </a:pPr>
            <a:r>
              <a:rPr lang="en-IN" dirty="0">
                <a:latin typeface="Bahnschrift SemiLight" panose="020B0502040204020203" pitchFamily="34" charset="0"/>
              </a:rPr>
              <a:t>//OBTAINED MARKS</a:t>
            </a:r>
          </a:p>
          <a:p>
            <a:pPr marL="0" indent="0">
              <a:buNone/>
            </a:pPr>
            <a:r>
              <a:rPr lang="en-IN" dirty="0">
                <a:latin typeface="Bahnschrift SemiLight" panose="020B0502040204020203" pitchFamily="34" charset="0"/>
              </a:rPr>
              <a:t>//PERCENTAGE</a:t>
            </a:r>
          </a:p>
          <a:p>
            <a:pPr marL="0" indent="0">
              <a:buNone/>
            </a:pPr>
            <a:r>
              <a:rPr lang="en-US" dirty="0">
                <a:latin typeface="Bahnschrift SemiLight" panose="020B0502040204020203" pitchFamily="34" charset="0"/>
              </a:rPr>
              <a:t>//GRADE</a:t>
            </a:r>
          </a:p>
          <a:p>
            <a:pPr marL="0" indent="0">
              <a:buNone/>
            </a:pPr>
            <a:r>
              <a:rPr lang="en-US" dirty="0">
                <a:latin typeface="Bahnschrift SemiLight" panose="020B0502040204020203" pitchFamily="34" charset="0"/>
              </a:rPr>
              <a:t>//REMARKS</a:t>
            </a:r>
          </a:p>
          <a:p>
            <a:pPr marL="0" indent="0">
              <a:buNone/>
            </a:pPr>
            <a:r>
              <a:rPr lang="en-US" dirty="0">
                <a:latin typeface="Bahnschrift SemiLight" panose="020B0502040204020203" pitchFamily="34" charset="0"/>
              </a:rPr>
              <a:t>//SUPPLY OR FAIL</a:t>
            </a:r>
            <a:endParaRPr lang="en-IN" dirty="0">
              <a:latin typeface="Bahnschrift SemiLight" panose="020B0502040204020203" pitchFamily="34" charset="0"/>
            </a:endParaRPr>
          </a:p>
          <a:p>
            <a:pPr marL="0" indent="0">
              <a:buNone/>
            </a:pPr>
            <a:r>
              <a:rPr lang="en-US" b="1" dirty="0">
                <a:latin typeface="Bahnschrift SemiLight" panose="020B0502040204020203" pitchFamily="34" charset="0"/>
              </a:rPr>
              <a:t>//variable declaration</a:t>
            </a:r>
            <a:endParaRPr lang="en-IN" b="1" dirty="0">
              <a:latin typeface="Bahnschrift SemiLight" panose="020B0502040204020203" pitchFamily="34" charset="0"/>
            </a:endParaRPr>
          </a:p>
          <a:p>
            <a:pPr marL="0" indent="0">
              <a:buNone/>
            </a:pPr>
            <a:r>
              <a:rPr lang="en-IN" dirty="0">
                <a:latin typeface="Bahnschrift SemiLight" panose="020B0502040204020203" pitchFamily="34" charset="0"/>
              </a:rPr>
              <a:t>char name[40], </a:t>
            </a:r>
            <a:r>
              <a:rPr lang="en-IN" dirty="0" err="1">
                <a:latin typeface="Bahnschrift SemiLight" panose="020B0502040204020203" pitchFamily="34" charset="0"/>
              </a:rPr>
              <a:t>dept</a:t>
            </a:r>
            <a:r>
              <a:rPr lang="en-IN" dirty="0">
                <a:latin typeface="Bahnschrift SemiLight" panose="020B0502040204020203" pitchFamily="34" charset="0"/>
              </a:rPr>
              <a:t>[40], section[40];</a:t>
            </a:r>
          </a:p>
          <a:p>
            <a:pPr marL="0" indent="0">
              <a:buNone/>
            </a:pPr>
            <a:r>
              <a:rPr lang="en-IN" dirty="0" err="1">
                <a:latin typeface="Bahnschrift SemiLight" panose="020B0502040204020203" pitchFamily="34" charset="0"/>
              </a:rPr>
              <a:t>int</a:t>
            </a:r>
            <a:r>
              <a:rPr lang="en-IN" dirty="0">
                <a:latin typeface="Bahnschrift SemiLight" panose="020B0502040204020203" pitchFamily="34" charset="0"/>
              </a:rPr>
              <a:t> </a:t>
            </a:r>
            <a:r>
              <a:rPr lang="en-IN" dirty="0" err="1">
                <a:latin typeface="Bahnschrift SemiLight" panose="020B0502040204020203" pitchFamily="34" charset="0"/>
              </a:rPr>
              <a:t>rollno</a:t>
            </a:r>
            <a:r>
              <a:rPr lang="en-IN" dirty="0">
                <a:latin typeface="Bahnschrift SemiLight" panose="020B0502040204020203" pitchFamily="34" charset="0"/>
              </a:rPr>
              <a:t>, math, biology, </a:t>
            </a:r>
            <a:r>
              <a:rPr lang="en-IN" dirty="0" err="1">
                <a:latin typeface="Bahnschrift SemiLight" panose="020B0502040204020203" pitchFamily="34" charset="0"/>
              </a:rPr>
              <a:t>english</a:t>
            </a:r>
            <a:r>
              <a:rPr lang="en-IN" dirty="0">
                <a:latin typeface="Bahnschrift SemiLight" panose="020B0502040204020203" pitchFamily="34" charset="0"/>
              </a:rPr>
              <a:t>, physics, chemistry, obtained, percentage;</a:t>
            </a:r>
          </a:p>
          <a:p>
            <a:pPr marL="0" indent="0">
              <a:buNone/>
            </a:pPr>
            <a:endParaRPr lang="en-IN" sz="1200" dirty="0"/>
          </a:p>
          <a:p>
            <a:pPr marL="0" indent="0">
              <a:buNone/>
            </a:pPr>
            <a:endParaRPr lang="en-IN" sz="2200" dirty="0"/>
          </a:p>
          <a:p>
            <a:pPr marL="0" indent="0">
              <a:buNone/>
            </a:pPr>
            <a:endParaRPr lang="en-IN" dirty="0"/>
          </a:p>
        </p:txBody>
      </p:sp>
    </p:spTree>
    <p:extLst>
      <p:ext uri="{BB962C8B-B14F-4D97-AF65-F5344CB8AC3E}">
        <p14:creationId xmlns:p14="http://schemas.microsoft.com/office/powerpoint/2010/main" val="321664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1939" y="279041"/>
            <a:ext cx="10212388" cy="6405093"/>
          </a:xfrm>
        </p:spPr>
        <p:txBody>
          <a:bodyPr>
            <a:normAutofit fontScale="77500" lnSpcReduction="20000"/>
          </a:bodyPr>
          <a:lstStyle/>
          <a:p>
            <a:pPr marL="0" indent="0">
              <a:buNone/>
            </a:pPr>
            <a:r>
              <a:rPr lang="en-IN" b="1" dirty="0">
                <a:latin typeface="Bahnschrift SemiLight" panose="020B0502040204020203" pitchFamily="34" charset="0"/>
              </a:rPr>
              <a:t>//taking user details</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("Enter Your Name: \n");</a:t>
            </a:r>
          </a:p>
          <a:p>
            <a:pPr marL="0" indent="0">
              <a:buNone/>
            </a:pPr>
            <a:r>
              <a:rPr lang="en-IN" dirty="0" err="1">
                <a:latin typeface="Bahnschrift SemiLight" panose="020B0502040204020203" pitchFamily="34" charset="0"/>
              </a:rPr>
              <a:t>scanf</a:t>
            </a:r>
            <a:r>
              <a:rPr lang="en-IN" dirty="0">
                <a:latin typeface="Bahnschrift SemiLight" panose="020B0502040204020203" pitchFamily="34" charset="0"/>
              </a:rPr>
              <a:t>("%</a:t>
            </a:r>
            <a:r>
              <a:rPr lang="en-IN" dirty="0" err="1">
                <a:latin typeface="Bahnschrift SemiLight" panose="020B0502040204020203" pitchFamily="34" charset="0"/>
              </a:rPr>
              <a:t>s",&amp;name</a:t>
            </a:r>
            <a:r>
              <a:rPr lang="en-IN" dirty="0">
                <a:latin typeface="Bahnschrift SemiLight" panose="020B0502040204020203" pitchFamily="34" charset="0"/>
              </a:rPr>
              <a:t>);</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("Enter Your Department: \n");</a:t>
            </a:r>
          </a:p>
          <a:p>
            <a:pPr marL="0" indent="0">
              <a:buNone/>
            </a:pPr>
            <a:r>
              <a:rPr lang="en-IN" dirty="0" err="1">
                <a:latin typeface="Bahnschrift SemiLight" panose="020B0502040204020203" pitchFamily="34" charset="0"/>
              </a:rPr>
              <a:t>scanf</a:t>
            </a:r>
            <a:r>
              <a:rPr lang="en-IN" dirty="0">
                <a:latin typeface="Bahnschrift SemiLight" panose="020B0502040204020203" pitchFamily="34" charset="0"/>
              </a:rPr>
              <a:t>("%s",&amp;</a:t>
            </a:r>
            <a:r>
              <a:rPr lang="en-IN" dirty="0" err="1">
                <a:latin typeface="Bahnschrift SemiLight" panose="020B0502040204020203" pitchFamily="34" charset="0"/>
              </a:rPr>
              <a:t>dept</a:t>
            </a:r>
            <a:r>
              <a:rPr lang="en-IN" dirty="0">
                <a:latin typeface="Bahnschrift SemiLight" panose="020B0502040204020203" pitchFamily="34" charset="0"/>
              </a:rPr>
              <a:t>);</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("Enter Your Roll No: \n");</a:t>
            </a:r>
          </a:p>
          <a:p>
            <a:pPr marL="0" indent="0">
              <a:buNone/>
            </a:pPr>
            <a:r>
              <a:rPr lang="en-IN" dirty="0" err="1">
                <a:latin typeface="Bahnschrift SemiLight" panose="020B0502040204020203" pitchFamily="34" charset="0"/>
              </a:rPr>
              <a:t>scanf</a:t>
            </a:r>
            <a:r>
              <a:rPr lang="en-IN" dirty="0">
                <a:latin typeface="Bahnschrift SemiLight" panose="020B0502040204020203" pitchFamily="34" charset="0"/>
              </a:rPr>
              <a:t>("%d",&amp;</a:t>
            </a:r>
            <a:r>
              <a:rPr lang="en-IN" dirty="0" err="1">
                <a:latin typeface="Bahnschrift SemiLight" panose="020B0502040204020203" pitchFamily="34" charset="0"/>
              </a:rPr>
              <a:t>rollno</a:t>
            </a:r>
            <a:r>
              <a:rPr lang="en-IN" dirty="0">
                <a:latin typeface="Bahnschrift SemiLight" panose="020B0502040204020203" pitchFamily="34" charset="0"/>
              </a:rPr>
              <a:t>);</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("Enter Your Section: \n");</a:t>
            </a:r>
          </a:p>
          <a:p>
            <a:pPr marL="0" indent="0">
              <a:buNone/>
            </a:pPr>
            <a:r>
              <a:rPr lang="en-IN" dirty="0" err="1">
                <a:latin typeface="Bahnschrift SemiLight" panose="020B0502040204020203" pitchFamily="34" charset="0"/>
              </a:rPr>
              <a:t>scanf</a:t>
            </a:r>
            <a:r>
              <a:rPr lang="en-IN" dirty="0">
                <a:latin typeface="Bahnschrift SemiLight" panose="020B0502040204020203" pitchFamily="34" charset="0"/>
              </a:rPr>
              <a:t>("%</a:t>
            </a:r>
            <a:r>
              <a:rPr lang="en-IN" dirty="0" err="1">
                <a:latin typeface="Bahnschrift SemiLight" panose="020B0502040204020203" pitchFamily="34" charset="0"/>
              </a:rPr>
              <a:t>s",&amp;section</a:t>
            </a:r>
            <a:r>
              <a:rPr lang="en-IN" dirty="0">
                <a:latin typeface="Bahnschrift SemiLight" panose="020B0502040204020203" pitchFamily="34" charset="0"/>
              </a:rPr>
              <a:t>);</a:t>
            </a:r>
          </a:p>
          <a:p>
            <a:pPr marL="0" indent="0">
              <a:buNone/>
            </a:pPr>
            <a:endParaRPr lang="en-IN" dirty="0">
              <a:latin typeface="Bahnschrift SemiLight" panose="020B0502040204020203" pitchFamily="34" charset="0"/>
            </a:endParaRPr>
          </a:p>
          <a:p>
            <a:pPr marL="0" indent="0">
              <a:buNone/>
            </a:pPr>
            <a:r>
              <a:rPr lang="en-IN" b="1" dirty="0">
                <a:latin typeface="Bahnschrift SemiLight" panose="020B0502040204020203" pitchFamily="34" charset="0"/>
              </a:rPr>
              <a:t>//taking user marks</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("Enter math marks:\n");</a:t>
            </a:r>
          </a:p>
          <a:p>
            <a:pPr marL="0" indent="0">
              <a:buNone/>
            </a:pPr>
            <a:r>
              <a:rPr lang="en-IN" dirty="0" err="1">
                <a:latin typeface="Bahnschrift SemiLight" panose="020B0502040204020203" pitchFamily="34" charset="0"/>
              </a:rPr>
              <a:t>scanf</a:t>
            </a:r>
            <a:r>
              <a:rPr lang="en-IN" dirty="0">
                <a:latin typeface="Bahnschrift SemiLight" panose="020B0502040204020203" pitchFamily="34" charset="0"/>
              </a:rPr>
              <a:t>("%</a:t>
            </a:r>
            <a:r>
              <a:rPr lang="en-IN" dirty="0" err="1">
                <a:latin typeface="Bahnschrift SemiLight" panose="020B0502040204020203" pitchFamily="34" charset="0"/>
              </a:rPr>
              <a:t>d",&amp;math</a:t>
            </a:r>
            <a:r>
              <a:rPr lang="en-IN" dirty="0">
                <a:latin typeface="Bahnschrift SemiLight" panose="020B0502040204020203" pitchFamily="34" charset="0"/>
              </a:rPr>
              <a:t>);</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("Enter biology marks: \n");</a:t>
            </a:r>
          </a:p>
          <a:p>
            <a:pPr marL="0" indent="0">
              <a:buNone/>
            </a:pPr>
            <a:r>
              <a:rPr lang="en-IN" dirty="0" err="1">
                <a:latin typeface="Bahnschrift SemiLight" panose="020B0502040204020203" pitchFamily="34" charset="0"/>
              </a:rPr>
              <a:t>scanf</a:t>
            </a:r>
            <a:r>
              <a:rPr lang="en-IN" dirty="0">
                <a:latin typeface="Bahnschrift SemiLight" panose="020B0502040204020203" pitchFamily="34" charset="0"/>
              </a:rPr>
              <a:t>("%</a:t>
            </a:r>
            <a:r>
              <a:rPr lang="en-IN" dirty="0" err="1">
                <a:latin typeface="Bahnschrift SemiLight" panose="020B0502040204020203" pitchFamily="34" charset="0"/>
              </a:rPr>
              <a:t>d",&amp;biology</a:t>
            </a:r>
            <a:r>
              <a:rPr lang="en-IN" dirty="0">
                <a:latin typeface="Bahnschrift SemiLight" panose="020B0502040204020203" pitchFamily="34" charset="0"/>
              </a:rPr>
              <a:t>);</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("Enter </a:t>
            </a:r>
            <a:r>
              <a:rPr lang="en-IN" dirty="0" err="1">
                <a:latin typeface="Bahnschrift SemiLight" panose="020B0502040204020203" pitchFamily="34" charset="0"/>
              </a:rPr>
              <a:t>english</a:t>
            </a:r>
            <a:r>
              <a:rPr lang="en-IN" dirty="0">
                <a:latin typeface="Bahnschrift SemiLight" panose="020B0502040204020203" pitchFamily="34" charset="0"/>
              </a:rPr>
              <a:t> marks:\n");</a:t>
            </a:r>
          </a:p>
          <a:p>
            <a:pPr marL="0" indent="0">
              <a:buNone/>
            </a:pPr>
            <a:r>
              <a:rPr lang="en-IN" dirty="0" err="1">
                <a:latin typeface="Bahnschrift SemiLight" panose="020B0502040204020203" pitchFamily="34" charset="0"/>
              </a:rPr>
              <a:t>scanf</a:t>
            </a:r>
            <a:r>
              <a:rPr lang="en-IN" dirty="0">
                <a:latin typeface="Bahnschrift SemiLight" panose="020B0502040204020203" pitchFamily="34" charset="0"/>
              </a:rPr>
              <a:t>("%d",&amp;</a:t>
            </a:r>
            <a:r>
              <a:rPr lang="en-IN" dirty="0" err="1">
                <a:latin typeface="Bahnschrift SemiLight" panose="020B0502040204020203" pitchFamily="34" charset="0"/>
              </a:rPr>
              <a:t>english</a:t>
            </a:r>
            <a:r>
              <a:rPr lang="en-IN" dirty="0">
                <a:latin typeface="Bahnschrift SemiLight" panose="020B0502040204020203" pitchFamily="34" charset="0"/>
              </a:rPr>
              <a:t>);</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("Enter physics marks:\n");</a:t>
            </a:r>
          </a:p>
          <a:p>
            <a:pPr marL="0" indent="0">
              <a:buNone/>
            </a:pPr>
            <a:r>
              <a:rPr lang="en-IN" dirty="0" err="1">
                <a:latin typeface="Bahnschrift SemiLight" panose="020B0502040204020203" pitchFamily="34" charset="0"/>
              </a:rPr>
              <a:t>scanf</a:t>
            </a:r>
            <a:r>
              <a:rPr lang="en-IN" dirty="0">
                <a:latin typeface="Bahnschrift SemiLight" panose="020B0502040204020203" pitchFamily="34" charset="0"/>
              </a:rPr>
              <a:t>("%</a:t>
            </a:r>
            <a:r>
              <a:rPr lang="en-IN" dirty="0" err="1">
                <a:latin typeface="Bahnschrift SemiLight" panose="020B0502040204020203" pitchFamily="34" charset="0"/>
              </a:rPr>
              <a:t>d",&amp;physics</a:t>
            </a:r>
            <a:r>
              <a:rPr lang="en-IN" dirty="0">
                <a:latin typeface="Bahnschrift SemiLight" panose="020B0502040204020203" pitchFamily="34" charset="0"/>
              </a:rPr>
              <a:t>);</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("Enter chemistry marks:\n");</a:t>
            </a:r>
          </a:p>
          <a:p>
            <a:pPr marL="0" indent="0">
              <a:buNone/>
            </a:pPr>
            <a:r>
              <a:rPr lang="en-IN" dirty="0" err="1">
                <a:latin typeface="Bahnschrift SemiLight" panose="020B0502040204020203" pitchFamily="34" charset="0"/>
              </a:rPr>
              <a:t>scanf</a:t>
            </a:r>
            <a:r>
              <a:rPr lang="en-IN" dirty="0">
                <a:latin typeface="Bahnschrift SemiLight" panose="020B0502040204020203" pitchFamily="34" charset="0"/>
              </a:rPr>
              <a:t>("%</a:t>
            </a:r>
            <a:r>
              <a:rPr lang="en-IN" dirty="0" err="1">
                <a:latin typeface="Bahnschrift SemiLight" panose="020B0502040204020203" pitchFamily="34" charset="0"/>
              </a:rPr>
              <a:t>d",&amp;chemistry</a:t>
            </a:r>
            <a:r>
              <a:rPr lang="en-IN" dirty="0">
                <a:latin typeface="Bahnschrift SemiLight" panose="020B0502040204020203" pitchFamily="34" charset="0"/>
              </a:rPr>
              <a:t>);</a:t>
            </a:r>
          </a:p>
        </p:txBody>
      </p:sp>
    </p:spTree>
    <p:extLst>
      <p:ext uri="{BB962C8B-B14F-4D97-AF65-F5344CB8AC3E}">
        <p14:creationId xmlns:p14="http://schemas.microsoft.com/office/powerpoint/2010/main" val="237146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755" y="201769"/>
            <a:ext cx="10315419" cy="6482366"/>
          </a:xfrm>
        </p:spPr>
        <p:txBody>
          <a:bodyPr>
            <a:normAutofit/>
          </a:bodyPr>
          <a:lstStyle/>
          <a:p>
            <a:endParaRPr lang="en-IN" dirty="0"/>
          </a:p>
          <a:p>
            <a:pPr marL="0" indent="0">
              <a:buNone/>
            </a:pPr>
            <a:r>
              <a:rPr lang="en-IN" b="1" dirty="0">
                <a:latin typeface="Bahnschrift SemiLight" panose="020B0502040204020203" pitchFamily="34" charset="0"/>
              </a:rPr>
              <a:t>// calculating obtained marks and percentage</a:t>
            </a:r>
          </a:p>
          <a:p>
            <a:pPr marL="0" indent="0">
              <a:buNone/>
            </a:pPr>
            <a:r>
              <a:rPr lang="en-IN" dirty="0">
                <a:latin typeface="Bahnschrift SemiLight" panose="020B0502040204020203" pitchFamily="34" charset="0"/>
              </a:rPr>
              <a:t>obtained= </a:t>
            </a:r>
            <a:r>
              <a:rPr lang="en-IN" dirty="0" err="1">
                <a:latin typeface="Bahnschrift SemiLight" panose="020B0502040204020203" pitchFamily="34" charset="0"/>
              </a:rPr>
              <a:t>math+biology+english+physics+chemistry</a:t>
            </a:r>
            <a:r>
              <a:rPr lang="en-IN" dirty="0">
                <a:latin typeface="Bahnschrift SemiLight" panose="020B0502040204020203" pitchFamily="34" charset="0"/>
              </a:rPr>
              <a:t>;</a:t>
            </a:r>
          </a:p>
          <a:p>
            <a:pPr marL="0" indent="0">
              <a:buNone/>
            </a:pPr>
            <a:r>
              <a:rPr lang="en-IN" dirty="0">
                <a:latin typeface="Bahnschrift SemiLight" panose="020B0502040204020203" pitchFamily="34" charset="0"/>
              </a:rPr>
              <a:t>percentage= obtained*100/500;</a:t>
            </a:r>
          </a:p>
          <a:p>
            <a:pPr marL="0" indent="0">
              <a:buNone/>
            </a:pPr>
            <a:endParaRPr lang="en-IN" b="1" dirty="0">
              <a:latin typeface="Bahnschrift SemiLight" panose="020B0502040204020203" pitchFamily="34" charset="0"/>
            </a:endParaRPr>
          </a:p>
          <a:p>
            <a:pPr marL="0" indent="0">
              <a:buNone/>
            </a:pPr>
            <a:r>
              <a:rPr lang="en-IN" b="1" dirty="0">
                <a:latin typeface="Bahnschrift SemiLight" panose="020B0502040204020203" pitchFamily="34" charset="0"/>
              </a:rPr>
              <a:t>// printing marksheet</a:t>
            </a:r>
          </a:p>
          <a:p>
            <a:pPr marL="0" indent="0">
              <a:buNone/>
            </a:pPr>
            <a:endParaRPr lang="en-IN" dirty="0">
              <a:latin typeface="Bahnschrift SemiLight" panose="020B0502040204020203" pitchFamily="34" charset="0"/>
            </a:endParaRP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("-------------------------MARKSHEET-------------------------- \n");</a:t>
            </a:r>
          </a:p>
          <a:p>
            <a:pPr marL="0" indent="0">
              <a:buNone/>
            </a:pPr>
            <a:r>
              <a:rPr lang="en-IN" dirty="0">
                <a:latin typeface="Bahnschrift SemiLight" panose="020B0502040204020203" pitchFamily="34" charset="0"/>
              </a:rPr>
              <a:t>p</a:t>
            </a:r>
            <a:r>
              <a:rPr lang="en-IN">
                <a:latin typeface="Bahnschrift SemiLight" panose="020B0502040204020203" pitchFamily="34" charset="0"/>
              </a:rPr>
              <a:t>rintf</a:t>
            </a:r>
            <a:r>
              <a:rPr lang="en-IN" dirty="0">
                <a:latin typeface="Bahnschrift SemiLight" panose="020B0502040204020203" pitchFamily="34" charset="0"/>
              </a:rPr>
              <a:t>(“                      SRM INSTITUTE OF SCIENCE AND TECHNOLOGY            \n”);</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("Your Name is %s \</a:t>
            </a:r>
            <a:r>
              <a:rPr lang="en-IN" dirty="0" err="1">
                <a:latin typeface="Bahnschrift SemiLight" panose="020B0502040204020203" pitchFamily="34" charset="0"/>
              </a:rPr>
              <a:t>n",name</a:t>
            </a:r>
            <a:r>
              <a:rPr lang="en-IN" dirty="0">
                <a:latin typeface="Bahnschrift SemiLight" panose="020B0502040204020203" pitchFamily="34" charset="0"/>
              </a:rPr>
              <a:t>);</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("Your Department is %s \n",</a:t>
            </a:r>
            <a:r>
              <a:rPr lang="en-IN" dirty="0" err="1">
                <a:latin typeface="Bahnschrift SemiLight" panose="020B0502040204020203" pitchFamily="34" charset="0"/>
              </a:rPr>
              <a:t>dept</a:t>
            </a:r>
            <a:r>
              <a:rPr lang="en-IN" dirty="0">
                <a:latin typeface="Bahnschrift SemiLight" panose="020B0502040204020203" pitchFamily="34" charset="0"/>
              </a:rPr>
              <a:t>);</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("Your Roll Number is %d \n",</a:t>
            </a:r>
            <a:r>
              <a:rPr lang="en-IN" dirty="0" err="1">
                <a:latin typeface="Bahnschrift SemiLight" panose="020B0502040204020203" pitchFamily="34" charset="0"/>
              </a:rPr>
              <a:t>rollno</a:t>
            </a:r>
            <a:r>
              <a:rPr lang="en-IN" dirty="0">
                <a:latin typeface="Bahnschrift SemiLight" panose="020B0502040204020203" pitchFamily="34" charset="0"/>
              </a:rPr>
              <a:t>);</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("Your Section is %s \</a:t>
            </a:r>
            <a:r>
              <a:rPr lang="en-IN" dirty="0" err="1">
                <a:latin typeface="Bahnschrift SemiLight" panose="020B0502040204020203" pitchFamily="34" charset="0"/>
              </a:rPr>
              <a:t>n",section</a:t>
            </a:r>
            <a:r>
              <a:rPr lang="en-IN" dirty="0">
                <a:latin typeface="Bahnschrift SemiLight" panose="020B0502040204020203" pitchFamily="34" charset="0"/>
              </a:rPr>
              <a:t>);</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("Your Obtained marks is %d \</a:t>
            </a:r>
            <a:r>
              <a:rPr lang="en-IN" dirty="0" err="1">
                <a:latin typeface="Bahnschrift SemiLight" panose="020B0502040204020203" pitchFamily="34" charset="0"/>
              </a:rPr>
              <a:t>n",obtained</a:t>
            </a:r>
            <a:r>
              <a:rPr lang="en-IN" dirty="0">
                <a:latin typeface="Bahnschrift SemiLight" panose="020B0502040204020203" pitchFamily="34" charset="0"/>
              </a:rPr>
              <a:t>);</a:t>
            </a:r>
          </a:p>
          <a:p>
            <a:pPr marL="0" indent="0">
              <a:buNone/>
            </a:pPr>
            <a:r>
              <a:rPr lang="en-IN" dirty="0" err="1">
                <a:latin typeface="Bahnschrift SemiLight" panose="020B0502040204020203" pitchFamily="34" charset="0"/>
              </a:rPr>
              <a:t>printf</a:t>
            </a:r>
            <a:r>
              <a:rPr lang="en-IN" dirty="0">
                <a:latin typeface="Bahnschrift SemiLight" panose="020B0502040204020203" pitchFamily="34" charset="0"/>
              </a:rPr>
              <a:t>("Your Percentage is %d \</a:t>
            </a:r>
            <a:r>
              <a:rPr lang="en-IN" dirty="0" err="1">
                <a:latin typeface="Bahnschrift SemiLight" panose="020B0502040204020203" pitchFamily="34" charset="0"/>
              </a:rPr>
              <a:t>n",percentage</a:t>
            </a:r>
            <a:r>
              <a:rPr lang="en-IN" dirty="0">
                <a:latin typeface="Bahnschrift SemiLight" panose="020B0502040204020203" pitchFamily="34" charset="0"/>
              </a:rPr>
              <a:t>);</a:t>
            </a:r>
          </a:p>
          <a:p>
            <a:endParaRPr lang="en-IN" dirty="0"/>
          </a:p>
        </p:txBody>
      </p:sp>
    </p:spTree>
    <p:extLst>
      <p:ext uri="{BB962C8B-B14F-4D97-AF65-F5344CB8AC3E}">
        <p14:creationId xmlns:p14="http://schemas.microsoft.com/office/powerpoint/2010/main" val="141645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95A00-CA4F-40AD-8240-66D626C330FD}"/>
              </a:ext>
            </a:extLst>
          </p:cNvPr>
          <p:cNvSpPr>
            <a:spLocks noGrp="1"/>
          </p:cNvSpPr>
          <p:nvPr>
            <p:ph idx="1"/>
          </p:nvPr>
        </p:nvSpPr>
        <p:spPr>
          <a:xfrm>
            <a:off x="2621016" y="265044"/>
            <a:ext cx="8915400" cy="6447828"/>
          </a:xfrm>
        </p:spPr>
        <p:txBody>
          <a:bodyPr>
            <a:normAutofit/>
          </a:bodyPr>
          <a:lstStyle/>
          <a:p>
            <a:pPr marL="0" indent="0">
              <a:buNone/>
            </a:pPr>
            <a:r>
              <a:rPr lang="en-IN" sz="2000" b="1" dirty="0">
                <a:latin typeface="Bahnschrift SemiLight Condensed" panose="020B0502040204020203" pitchFamily="34" charset="0"/>
                <a:cs typeface="Arial" panose="020B0604020202020204" pitchFamily="34" charset="0"/>
              </a:rPr>
              <a:t>//if else if for grade</a:t>
            </a:r>
          </a:p>
          <a:p>
            <a:pPr marL="0" indent="0">
              <a:buNone/>
            </a:pPr>
            <a:r>
              <a:rPr lang="en-IN" dirty="0">
                <a:latin typeface="Bahnschrift SemiLight" panose="020B0502040204020203" pitchFamily="34" charset="0"/>
              </a:rPr>
              <a:t>if(percentage&gt;=80)</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("Grade: A-1 \n");    }</a:t>
            </a:r>
          </a:p>
          <a:p>
            <a:pPr marL="0" indent="0">
              <a:buNone/>
            </a:pPr>
            <a:r>
              <a:rPr lang="en-IN" dirty="0">
                <a:latin typeface="Bahnschrift SemiLight" panose="020B0502040204020203" pitchFamily="34" charset="0"/>
              </a:rPr>
              <a:t>else if(percentage&gt;=70)</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a:t>
            </a:r>
            <a:r>
              <a:rPr lang="en-IN" dirty="0" err="1">
                <a:latin typeface="Bahnschrift SemiLight" panose="020B0502040204020203" pitchFamily="34" charset="0"/>
              </a:rPr>
              <a:t>Grade:A</a:t>
            </a:r>
            <a:r>
              <a:rPr lang="en-IN" dirty="0">
                <a:latin typeface="Bahnschrift SemiLight" panose="020B0502040204020203" pitchFamily="34" charset="0"/>
              </a:rPr>
              <a:t> \n");     }</a:t>
            </a:r>
          </a:p>
          <a:p>
            <a:pPr marL="0" indent="0">
              <a:buNone/>
            </a:pPr>
            <a:r>
              <a:rPr lang="en-IN" dirty="0">
                <a:latin typeface="Bahnschrift SemiLight" panose="020B0502040204020203" pitchFamily="34" charset="0"/>
              </a:rPr>
              <a:t>else if(percentage&gt;=60)</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a:t>
            </a:r>
            <a:r>
              <a:rPr lang="en-IN" dirty="0" err="1">
                <a:latin typeface="Bahnschrift SemiLight" panose="020B0502040204020203" pitchFamily="34" charset="0"/>
              </a:rPr>
              <a:t>Grade:B</a:t>
            </a:r>
            <a:r>
              <a:rPr lang="en-IN" dirty="0">
                <a:latin typeface="Bahnschrift SemiLight" panose="020B0502040204020203" pitchFamily="34" charset="0"/>
              </a:rPr>
              <a:t> \n");      }</a:t>
            </a:r>
          </a:p>
          <a:p>
            <a:pPr marL="0" indent="0">
              <a:buNone/>
            </a:pPr>
            <a:r>
              <a:rPr lang="en-IN" dirty="0">
                <a:latin typeface="Bahnschrift SemiLight" panose="020B0502040204020203" pitchFamily="34" charset="0"/>
              </a:rPr>
              <a:t>else if(percentage&gt;=50)</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a:t>
            </a:r>
            <a:r>
              <a:rPr lang="en-IN" dirty="0" err="1">
                <a:latin typeface="Bahnschrift SemiLight" panose="020B0502040204020203" pitchFamily="34" charset="0"/>
              </a:rPr>
              <a:t>Grade:C</a:t>
            </a:r>
            <a:r>
              <a:rPr lang="en-IN" dirty="0">
                <a:latin typeface="Bahnschrift SemiLight" panose="020B0502040204020203" pitchFamily="34" charset="0"/>
              </a:rPr>
              <a:t> \n");     }</a:t>
            </a:r>
          </a:p>
          <a:p>
            <a:pPr marL="0" indent="0">
              <a:buNone/>
            </a:pPr>
            <a:r>
              <a:rPr lang="en-IN" dirty="0">
                <a:latin typeface="Bahnschrift SemiLight" panose="020B0502040204020203" pitchFamily="34" charset="0"/>
              </a:rPr>
              <a:t>else if(percentage&gt;=40)</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a:t>
            </a:r>
            <a:r>
              <a:rPr lang="en-IN" dirty="0" err="1">
                <a:latin typeface="Bahnschrift SemiLight" panose="020B0502040204020203" pitchFamily="34" charset="0"/>
              </a:rPr>
              <a:t>Grade:D</a:t>
            </a:r>
            <a:r>
              <a:rPr lang="en-IN" dirty="0">
                <a:latin typeface="Bahnschrift SemiLight" panose="020B0502040204020203" pitchFamily="34" charset="0"/>
              </a:rPr>
              <a:t> \n");    }</a:t>
            </a:r>
          </a:p>
          <a:p>
            <a:pPr marL="0" indent="0">
              <a:buNone/>
            </a:pPr>
            <a:r>
              <a:rPr lang="en-IN" dirty="0">
                <a:latin typeface="Bahnschrift SemiLight" panose="020B0502040204020203" pitchFamily="34" charset="0"/>
              </a:rPr>
              <a:t>else if(percentage&gt;=33)</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a:t>
            </a:r>
            <a:r>
              <a:rPr lang="en-IN" dirty="0" err="1">
                <a:latin typeface="Bahnschrift SemiLight" panose="020B0502040204020203" pitchFamily="34" charset="0"/>
              </a:rPr>
              <a:t>Grade:E</a:t>
            </a:r>
            <a:r>
              <a:rPr lang="en-IN" dirty="0">
                <a:latin typeface="Bahnschrift SemiLight" panose="020B0502040204020203" pitchFamily="34" charset="0"/>
              </a:rPr>
              <a:t> \n");     }</a:t>
            </a:r>
          </a:p>
          <a:p>
            <a:pPr marL="0" indent="0">
              <a:buNone/>
            </a:pPr>
            <a:r>
              <a:rPr lang="en-IN" dirty="0">
                <a:latin typeface="Bahnschrift SemiLight" panose="020B0502040204020203" pitchFamily="34" charset="0"/>
              </a:rPr>
              <a:t>else</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a:t>
            </a:r>
            <a:r>
              <a:rPr lang="en-IN" dirty="0" err="1">
                <a:latin typeface="Bahnschrift SemiLight" panose="020B0502040204020203" pitchFamily="34" charset="0"/>
              </a:rPr>
              <a:t>Grades:F</a:t>
            </a:r>
            <a:r>
              <a:rPr lang="en-IN" dirty="0">
                <a:latin typeface="Bahnschrift SemiLight" panose="020B0502040204020203" pitchFamily="34" charset="0"/>
              </a:rPr>
              <a:t> -- Fail \n");   }</a:t>
            </a:r>
          </a:p>
          <a:p>
            <a:pPr marL="0" indent="0">
              <a:buNone/>
            </a:pPr>
            <a:endParaRPr lang="en-IN" sz="1900" dirty="0"/>
          </a:p>
          <a:p>
            <a:endParaRPr lang="en-IN" dirty="0"/>
          </a:p>
        </p:txBody>
      </p:sp>
    </p:spTree>
    <p:extLst>
      <p:ext uri="{BB962C8B-B14F-4D97-AF65-F5344CB8AC3E}">
        <p14:creationId xmlns:p14="http://schemas.microsoft.com/office/powerpoint/2010/main" val="223492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3F828-1AE7-45FF-ABCF-E7D6CDD64D5B}"/>
              </a:ext>
            </a:extLst>
          </p:cNvPr>
          <p:cNvSpPr>
            <a:spLocks noGrp="1"/>
          </p:cNvSpPr>
          <p:nvPr>
            <p:ph idx="1"/>
          </p:nvPr>
        </p:nvSpPr>
        <p:spPr>
          <a:xfrm>
            <a:off x="2247306" y="241190"/>
            <a:ext cx="8915400" cy="8902810"/>
          </a:xfrm>
        </p:spPr>
        <p:txBody>
          <a:bodyPr>
            <a:normAutofit/>
          </a:bodyPr>
          <a:lstStyle/>
          <a:p>
            <a:pPr marL="0" indent="0">
              <a:buNone/>
            </a:pPr>
            <a:r>
              <a:rPr lang="en-IN" sz="2000" b="1" dirty="0">
                <a:latin typeface="Bahnschrift SemiCondensed" panose="020B0502040204020203" pitchFamily="34" charset="0"/>
              </a:rPr>
              <a:t>//if else  if for remarks</a:t>
            </a:r>
          </a:p>
          <a:p>
            <a:pPr marL="0" indent="0">
              <a:buNone/>
            </a:pPr>
            <a:r>
              <a:rPr lang="en-IN" dirty="0">
                <a:latin typeface="Bahnschrift SemiLight" panose="020B0502040204020203" pitchFamily="34" charset="0"/>
              </a:rPr>
              <a:t>if(percentage&gt;=80)</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("Remarks: Excellent \n");    }</a:t>
            </a:r>
          </a:p>
          <a:p>
            <a:pPr marL="0" indent="0">
              <a:buNone/>
            </a:pPr>
            <a:r>
              <a:rPr lang="en-IN" dirty="0">
                <a:latin typeface="Bahnschrift SemiLight" panose="020B0502040204020203" pitchFamily="34" charset="0"/>
              </a:rPr>
              <a:t>else if(percentage&gt;=70)</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("Remarks: Very Good \n");    }</a:t>
            </a:r>
          </a:p>
          <a:p>
            <a:pPr marL="0" indent="0">
              <a:buNone/>
            </a:pPr>
            <a:r>
              <a:rPr lang="en-IN" dirty="0">
                <a:latin typeface="Bahnschrift SemiLight" panose="020B0502040204020203" pitchFamily="34" charset="0"/>
              </a:rPr>
              <a:t>else if(percentage&gt;=60)</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("Remarks: Good \n");    }</a:t>
            </a:r>
          </a:p>
          <a:p>
            <a:pPr marL="0" indent="0">
              <a:buNone/>
            </a:pPr>
            <a:r>
              <a:rPr lang="en-IN" dirty="0">
                <a:latin typeface="Bahnschrift SemiLight" panose="020B0502040204020203" pitchFamily="34" charset="0"/>
              </a:rPr>
              <a:t>else if(percentage&gt;=50)</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("Remarks: Average \n");    }</a:t>
            </a:r>
          </a:p>
          <a:p>
            <a:pPr marL="0" indent="0">
              <a:buNone/>
            </a:pPr>
            <a:r>
              <a:rPr lang="en-IN" dirty="0">
                <a:latin typeface="Bahnschrift SemiLight" panose="020B0502040204020203" pitchFamily="34" charset="0"/>
              </a:rPr>
              <a:t>else if(percentage&gt;=40)</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("Remarks: Below Average \n");    }</a:t>
            </a:r>
          </a:p>
          <a:p>
            <a:pPr marL="0" indent="0">
              <a:buNone/>
            </a:pPr>
            <a:r>
              <a:rPr lang="en-IN" dirty="0">
                <a:latin typeface="Bahnschrift SemiLight" panose="020B0502040204020203" pitchFamily="34" charset="0"/>
              </a:rPr>
              <a:t>else if(percentage&gt;=33)</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("Remarks: Needs improvement \n");    }</a:t>
            </a:r>
          </a:p>
          <a:p>
            <a:pPr marL="0" indent="0">
              <a:buNone/>
            </a:pPr>
            <a:r>
              <a:rPr lang="en-IN" dirty="0">
                <a:latin typeface="Bahnschrift SemiLight" panose="020B0502040204020203" pitchFamily="34" charset="0"/>
              </a:rPr>
              <a:t>else</a:t>
            </a:r>
          </a:p>
          <a:p>
            <a:pPr marL="0" indent="0">
              <a:buNone/>
            </a:pPr>
            <a:r>
              <a:rPr lang="en-IN" dirty="0">
                <a:latin typeface="Bahnschrift SemiLight" panose="020B0502040204020203" pitchFamily="34" charset="0"/>
              </a:rPr>
              <a:t>{    </a:t>
            </a:r>
            <a:r>
              <a:rPr lang="en-IN" dirty="0" err="1">
                <a:latin typeface="Bahnschrift SemiLight" panose="020B0502040204020203" pitchFamily="34" charset="0"/>
              </a:rPr>
              <a:t>printf</a:t>
            </a:r>
            <a:r>
              <a:rPr lang="en-IN" dirty="0">
                <a:latin typeface="Bahnschrift SemiLight" panose="020B0502040204020203" pitchFamily="34" charset="0"/>
              </a:rPr>
              <a:t>("Remarks: Not graded\n");    }</a:t>
            </a:r>
          </a:p>
          <a:p>
            <a:endParaRPr lang="en-IN" dirty="0">
              <a:latin typeface="Bahnschrift SemiLight" panose="020B0502040204020203" pitchFamily="34" charset="0"/>
            </a:endParaRPr>
          </a:p>
          <a:p>
            <a:endParaRPr lang="en-IN" dirty="0"/>
          </a:p>
        </p:txBody>
      </p:sp>
    </p:spTree>
    <p:extLst>
      <p:ext uri="{BB962C8B-B14F-4D97-AF65-F5344CB8AC3E}">
        <p14:creationId xmlns:p14="http://schemas.microsoft.com/office/powerpoint/2010/main" val="157286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996D1-0A61-45AD-9DC3-479382D82EA2}"/>
              </a:ext>
            </a:extLst>
          </p:cNvPr>
          <p:cNvSpPr>
            <a:spLocks noGrp="1"/>
          </p:cNvSpPr>
          <p:nvPr>
            <p:ph idx="1"/>
          </p:nvPr>
        </p:nvSpPr>
        <p:spPr>
          <a:xfrm>
            <a:off x="2302965" y="138484"/>
            <a:ext cx="8915400" cy="6581031"/>
          </a:xfrm>
        </p:spPr>
        <p:txBody>
          <a:bodyPr>
            <a:normAutofit fontScale="62500" lnSpcReduction="20000"/>
          </a:bodyPr>
          <a:lstStyle/>
          <a:p>
            <a:pPr marL="0" indent="0">
              <a:buNone/>
            </a:pPr>
            <a:r>
              <a:rPr lang="en-US" sz="3800" dirty="0">
                <a:latin typeface="Bahnschrift SemiLight" panose="020B0502040204020203" pitchFamily="34" charset="0"/>
              </a:rPr>
              <a:t>int supply = 0;</a:t>
            </a:r>
          </a:p>
          <a:p>
            <a:pPr marL="0" indent="0">
              <a:buNone/>
            </a:pPr>
            <a:r>
              <a:rPr lang="en-US" sz="2200" dirty="0">
                <a:latin typeface="Bahnschrift SemiLight" panose="020B0502040204020203" pitchFamily="34" charset="0"/>
              </a:rPr>
              <a:t>if(math&lt;33)</a:t>
            </a:r>
          </a:p>
          <a:p>
            <a:pPr marL="0" indent="0">
              <a:buNone/>
            </a:pPr>
            <a:r>
              <a:rPr lang="en-US" sz="2200" dirty="0">
                <a:latin typeface="Bahnschrift SemiLight" panose="020B0502040204020203" pitchFamily="34" charset="0"/>
              </a:rPr>
              <a:t>{</a:t>
            </a:r>
          </a:p>
          <a:p>
            <a:pPr marL="0" indent="0">
              <a:buNone/>
            </a:pPr>
            <a:r>
              <a:rPr lang="en-US" sz="2200" dirty="0">
                <a:latin typeface="Bahnschrift SemiLight" panose="020B0502040204020203" pitchFamily="34" charset="0"/>
              </a:rPr>
              <a:t> </a:t>
            </a:r>
            <a:r>
              <a:rPr lang="en-US" sz="2200" dirty="0" err="1">
                <a:latin typeface="Bahnschrift SemiLight" panose="020B0502040204020203" pitchFamily="34" charset="0"/>
              </a:rPr>
              <a:t>printf</a:t>
            </a:r>
            <a:r>
              <a:rPr lang="en-US" sz="2200" dirty="0">
                <a:latin typeface="Bahnschrift SemiLight" panose="020B0502040204020203" pitchFamily="34" charset="0"/>
              </a:rPr>
              <a:t>("You have supply in math. \n");</a:t>
            </a:r>
          </a:p>
          <a:p>
            <a:pPr marL="0" indent="0">
              <a:buNone/>
            </a:pPr>
            <a:r>
              <a:rPr lang="en-US" sz="2200" dirty="0">
                <a:latin typeface="Bahnschrift SemiLight" panose="020B0502040204020203" pitchFamily="34" charset="0"/>
              </a:rPr>
              <a:t> //supply++;</a:t>
            </a:r>
          </a:p>
          <a:p>
            <a:pPr marL="0" indent="0">
              <a:buNone/>
            </a:pPr>
            <a:r>
              <a:rPr lang="en-US" sz="2200" dirty="0">
                <a:latin typeface="Bahnschrift SemiLight" panose="020B0502040204020203" pitchFamily="34" charset="0"/>
              </a:rPr>
              <a:t>}</a:t>
            </a:r>
          </a:p>
          <a:p>
            <a:pPr marL="0" indent="0">
              <a:buNone/>
            </a:pPr>
            <a:r>
              <a:rPr lang="en-US" sz="2200" dirty="0">
                <a:latin typeface="Bahnschrift SemiLight" panose="020B0502040204020203" pitchFamily="34" charset="0"/>
              </a:rPr>
              <a:t>if(biology&lt;33)</a:t>
            </a:r>
          </a:p>
          <a:p>
            <a:pPr marL="0" indent="0">
              <a:buNone/>
            </a:pPr>
            <a:r>
              <a:rPr lang="en-US" sz="2200" dirty="0">
                <a:latin typeface="Bahnschrift SemiLight" panose="020B0502040204020203" pitchFamily="34" charset="0"/>
              </a:rPr>
              <a:t>{</a:t>
            </a:r>
          </a:p>
          <a:p>
            <a:pPr marL="0" indent="0">
              <a:buNone/>
            </a:pPr>
            <a:r>
              <a:rPr lang="en-US" sz="2200" dirty="0">
                <a:latin typeface="Bahnschrift SemiLight" panose="020B0502040204020203" pitchFamily="34" charset="0"/>
              </a:rPr>
              <a:t> </a:t>
            </a:r>
            <a:r>
              <a:rPr lang="en-US" sz="2200" dirty="0" err="1">
                <a:latin typeface="Bahnschrift SemiLight" panose="020B0502040204020203" pitchFamily="34" charset="0"/>
              </a:rPr>
              <a:t>printf</a:t>
            </a:r>
            <a:r>
              <a:rPr lang="en-US" sz="2200" dirty="0">
                <a:latin typeface="Bahnschrift SemiLight" panose="020B0502040204020203" pitchFamily="34" charset="0"/>
              </a:rPr>
              <a:t>("You have supply in biology. \n");</a:t>
            </a:r>
          </a:p>
          <a:p>
            <a:pPr marL="0" indent="0">
              <a:buNone/>
            </a:pPr>
            <a:r>
              <a:rPr lang="en-US" sz="2200" dirty="0">
                <a:latin typeface="Bahnschrift SemiLight" panose="020B0502040204020203" pitchFamily="34" charset="0"/>
              </a:rPr>
              <a:t> //supply++;</a:t>
            </a:r>
          </a:p>
          <a:p>
            <a:pPr marL="0" indent="0">
              <a:buNone/>
            </a:pPr>
            <a:r>
              <a:rPr lang="en-US" sz="2200" dirty="0">
                <a:latin typeface="Bahnschrift SemiLight" panose="020B0502040204020203" pitchFamily="34" charset="0"/>
              </a:rPr>
              <a:t>}</a:t>
            </a:r>
          </a:p>
          <a:p>
            <a:pPr marL="0" indent="0">
              <a:buNone/>
            </a:pPr>
            <a:r>
              <a:rPr lang="en-US" sz="2200" dirty="0">
                <a:latin typeface="Bahnschrift SemiLight" panose="020B0502040204020203" pitchFamily="34" charset="0"/>
              </a:rPr>
              <a:t>if(</a:t>
            </a:r>
            <a:r>
              <a:rPr lang="en-US" sz="2200" dirty="0" err="1">
                <a:latin typeface="Bahnschrift SemiLight" panose="020B0502040204020203" pitchFamily="34" charset="0"/>
              </a:rPr>
              <a:t>english</a:t>
            </a:r>
            <a:r>
              <a:rPr lang="en-US" sz="2200" dirty="0">
                <a:latin typeface="Bahnschrift SemiLight" panose="020B0502040204020203" pitchFamily="34" charset="0"/>
              </a:rPr>
              <a:t>&lt;33)</a:t>
            </a:r>
          </a:p>
          <a:p>
            <a:pPr marL="0" indent="0">
              <a:buNone/>
            </a:pPr>
            <a:r>
              <a:rPr lang="en-US" sz="2200" dirty="0">
                <a:latin typeface="Bahnschrift SemiLight" panose="020B0502040204020203" pitchFamily="34" charset="0"/>
              </a:rPr>
              <a:t>{</a:t>
            </a:r>
          </a:p>
          <a:p>
            <a:pPr marL="0" indent="0">
              <a:buNone/>
            </a:pPr>
            <a:r>
              <a:rPr lang="en-US" sz="2200" dirty="0">
                <a:latin typeface="Bahnschrift SemiLight" panose="020B0502040204020203" pitchFamily="34" charset="0"/>
              </a:rPr>
              <a:t> </a:t>
            </a:r>
            <a:r>
              <a:rPr lang="en-US" sz="2200" dirty="0" err="1">
                <a:latin typeface="Bahnschrift SemiLight" panose="020B0502040204020203" pitchFamily="34" charset="0"/>
              </a:rPr>
              <a:t>printf</a:t>
            </a:r>
            <a:r>
              <a:rPr lang="en-US" sz="2200" dirty="0">
                <a:latin typeface="Bahnschrift SemiLight" panose="020B0502040204020203" pitchFamily="34" charset="0"/>
              </a:rPr>
              <a:t>("You have supply in English. \n");</a:t>
            </a:r>
          </a:p>
          <a:p>
            <a:pPr marL="0" indent="0">
              <a:buNone/>
            </a:pPr>
            <a:r>
              <a:rPr lang="en-US" sz="2200" dirty="0">
                <a:latin typeface="Bahnschrift SemiLight" panose="020B0502040204020203" pitchFamily="34" charset="0"/>
              </a:rPr>
              <a:t> //supply++;</a:t>
            </a:r>
          </a:p>
          <a:p>
            <a:pPr marL="0" indent="0">
              <a:buNone/>
            </a:pPr>
            <a:r>
              <a:rPr lang="en-US" sz="2200" dirty="0">
                <a:latin typeface="Bahnschrift SemiLight" panose="020B0502040204020203" pitchFamily="34" charset="0"/>
              </a:rPr>
              <a:t>}</a:t>
            </a:r>
          </a:p>
          <a:p>
            <a:pPr marL="0" indent="0">
              <a:buNone/>
            </a:pPr>
            <a:r>
              <a:rPr lang="en-US" sz="2200" dirty="0">
                <a:latin typeface="Bahnschrift SemiLight" panose="020B0502040204020203" pitchFamily="34" charset="0"/>
              </a:rPr>
              <a:t>if(physics&lt;33)</a:t>
            </a:r>
          </a:p>
          <a:p>
            <a:pPr marL="0" indent="0">
              <a:buNone/>
            </a:pPr>
            <a:r>
              <a:rPr lang="en-US" sz="2200" dirty="0">
                <a:latin typeface="Bahnschrift SemiLight" panose="020B0502040204020203" pitchFamily="34" charset="0"/>
              </a:rPr>
              <a:t>{</a:t>
            </a:r>
          </a:p>
          <a:p>
            <a:pPr marL="0" indent="0">
              <a:buNone/>
            </a:pPr>
            <a:r>
              <a:rPr lang="en-US" sz="2200" dirty="0">
                <a:latin typeface="Bahnschrift SemiLight" panose="020B0502040204020203" pitchFamily="34" charset="0"/>
              </a:rPr>
              <a:t> </a:t>
            </a:r>
            <a:r>
              <a:rPr lang="en-US" sz="2200" dirty="0" err="1">
                <a:latin typeface="Bahnschrift SemiLight" panose="020B0502040204020203" pitchFamily="34" charset="0"/>
              </a:rPr>
              <a:t>printf</a:t>
            </a:r>
            <a:r>
              <a:rPr lang="en-US" sz="2200" dirty="0">
                <a:latin typeface="Bahnschrift SemiLight" panose="020B0502040204020203" pitchFamily="34" charset="0"/>
              </a:rPr>
              <a:t>("You have supply in physics. \n");</a:t>
            </a:r>
          </a:p>
          <a:p>
            <a:pPr marL="0" indent="0">
              <a:buNone/>
            </a:pPr>
            <a:r>
              <a:rPr lang="en-US" sz="2200" dirty="0">
                <a:latin typeface="Bahnschrift SemiLight" panose="020B0502040204020203" pitchFamily="34" charset="0"/>
              </a:rPr>
              <a:t> //supply++;</a:t>
            </a:r>
          </a:p>
          <a:p>
            <a:pPr marL="0" indent="0">
              <a:buNone/>
            </a:pPr>
            <a:r>
              <a:rPr lang="en-US" sz="2200" dirty="0">
                <a:latin typeface="Bahnschrift SemiLight" panose="020B0502040204020203" pitchFamily="34" charset="0"/>
              </a:rPr>
              <a:t>}</a:t>
            </a:r>
          </a:p>
          <a:p>
            <a:pPr marL="0" indent="0">
              <a:buNone/>
            </a:pPr>
            <a:endParaRPr lang="en-US" sz="2300" dirty="0"/>
          </a:p>
          <a:p>
            <a:endParaRPr lang="en-IN" dirty="0"/>
          </a:p>
        </p:txBody>
      </p:sp>
    </p:spTree>
    <p:extLst>
      <p:ext uri="{BB962C8B-B14F-4D97-AF65-F5344CB8AC3E}">
        <p14:creationId xmlns:p14="http://schemas.microsoft.com/office/powerpoint/2010/main" val="25545974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946</TotalTime>
  <Words>1086</Words>
  <Application>Microsoft Office PowerPoint</Application>
  <PresentationFormat>Widescreen</PresentationFormat>
  <Paragraphs>142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Bahnschrift SemiCondensed</vt:lpstr>
      <vt:lpstr>Bahnschrift SemiLight</vt:lpstr>
      <vt:lpstr>Bahnschrift SemiLight Condensed</vt:lpstr>
      <vt:lpstr>Century Gothic</vt:lpstr>
      <vt:lpstr>Wingdings 3</vt:lpstr>
      <vt:lpstr>Wisp</vt:lpstr>
      <vt:lpstr>STUDENT MARKSHEET SYSTEM</vt:lpstr>
      <vt:lpstr>INTRODUCTION </vt:lpstr>
      <vt:lpstr>ABSTRACT</vt:lpstr>
      <vt:lpstr>CODE FOR THE PROGRAM</vt:lpstr>
      <vt:lpstr>PowerPoint Presentation</vt:lpstr>
      <vt:lpstr>PowerPoint Presentation</vt:lpstr>
      <vt:lpstr>PowerPoint Presentation</vt:lpstr>
      <vt:lpstr>PowerPoint Presentation</vt:lpstr>
      <vt:lpstr>PowerPoint Presentation</vt:lpstr>
      <vt:lpstr>PowerPoint Presentation</vt:lpstr>
      <vt:lpstr>OUTPUT</vt:lpstr>
      <vt:lpstr>EXPLANATION OF THE CODE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umaharshini2001@outlook.com</cp:lastModifiedBy>
  <cp:revision>28</cp:revision>
  <dcterms:created xsi:type="dcterms:W3CDTF">2021-11-30T05:43:03Z</dcterms:created>
  <dcterms:modified xsi:type="dcterms:W3CDTF">2022-01-23T10:09:55Z</dcterms:modified>
</cp:coreProperties>
</file>