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embeddedFontLst>
    <p:embeddedFont>
      <p:font typeface="Algerian" panose="04020705040A02060702" pitchFamily="82" charset="0"/>
      <p:regular r:id="rId12"/>
    </p:embeddedFont>
    <p:embeddedFont>
      <p:font typeface="Century Gothic" panose="020B0502020202020204" pitchFamily="34" charset="0"/>
      <p:regular r:id="rId13"/>
      <p:bold r:id="rId14"/>
      <p:italic r:id="rId15"/>
      <p:boldItalic r:id="rId16"/>
    </p:embeddedFont>
    <p:embeddedFont>
      <p:font typeface="Libre Baskerville" panose="020B0604020202020204" charset="0"/>
      <p:regular r:id="rId17"/>
      <p:bold r:id="rId18"/>
      <p:italic r:id="rId19"/>
    </p:embeddedFont>
    <p:embeddedFont>
      <p:font typeface="Lucida Sans" panose="020B0602030504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i2cmyq/CVZG/Sch1MQYXecGa3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0b96f5da87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0b96f5da8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9"/>
          <p:cNvSpPr txBox="1">
            <a:spLocks noGrp="1"/>
          </p:cNvSpPr>
          <p:nvPr>
            <p:ph type="ctrTitle"/>
          </p:nvPr>
        </p:nvSpPr>
        <p:spPr>
          <a:xfrm>
            <a:off x="1942416" y="2514601"/>
            <a:ext cx="6600451"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subTitle" idx="1"/>
          </p:nvPr>
        </p:nvSpPr>
        <p:spPr>
          <a:xfrm>
            <a:off x="1942416" y="4777380"/>
            <a:ext cx="6600451"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1" name="Google Shape;41;p9"/>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p:nvPr/>
        </p:nvSpPr>
        <p:spPr>
          <a:xfrm>
            <a:off x="-31719" y="4321158"/>
            <a:ext cx="1395473" cy="781781"/>
          </a:xfrm>
          <a:custGeom>
            <a:avLst/>
            <a:gdLst/>
            <a:ahLst/>
            <a:cxnLst/>
            <a:rect l="l" t="t" r="r" b="b"/>
            <a:pathLst>
              <a:path w="8042" h="10000" extrusionOk="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9"/>
          <p:cNvSpPr txBox="1">
            <a:spLocks noGrp="1"/>
          </p:cNvSpPr>
          <p:nvPr>
            <p:ph type="sldNum" idx="12"/>
          </p:nvPr>
        </p:nvSpPr>
        <p:spPr>
          <a:xfrm>
            <a:off x="423334" y="4529541"/>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1942415" y="609600"/>
            <a:ext cx="6591985"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8"/>
          <p:cNvSpPr txBox="1">
            <a:spLocks noGrp="1"/>
          </p:cNvSpPr>
          <p:nvPr>
            <p:ph type="body" idx="1"/>
          </p:nvPr>
        </p:nvSpPr>
        <p:spPr>
          <a:xfrm>
            <a:off x="1942415" y="4354046"/>
            <a:ext cx="6591985"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18"/>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8"/>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8"/>
          <p:cNvSpPr/>
          <p:nvPr/>
        </p:nvSpPr>
        <p:spPr>
          <a:xfrm rot="10800000" flipH="1">
            <a:off x="58" y="3166527"/>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txBox="1">
            <a:spLocks noGrp="1"/>
          </p:cNvSpPr>
          <p:nvPr>
            <p:ph type="sldNum" idx="12"/>
          </p:nvPr>
        </p:nvSpPr>
        <p:spPr>
          <a:xfrm>
            <a:off x="511228" y="3244140"/>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2188123" y="609600"/>
            <a:ext cx="6109587"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9"/>
          <p:cNvSpPr txBox="1">
            <a:spLocks noGrp="1"/>
          </p:cNvSpPr>
          <p:nvPr>
            <p:ph type="body" idx="1"/>
          </p:nvPr>
        </p:nvSpPr>
        <p:spPr>
          <a:xfrm>
            <a:off x="2415972" y="3505200"/>
            <a:ext cx="5653888"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19"/>
          <p:cNvSpPr txBox="1">
            <a:spLocks noGrp="1"/>
          </p:cNvSpPr>
          <p:nvPr>
            <p:ph type="body" idx="2"/>
          </p:nvPr>
        </p:nvSpPr>
        <p:spPr>
          <a:xfrm>
            <a:off x="1942415" y="4354046"/>
            <a:ext cx="6591985"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19"/>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9"/>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9"/>
          <p:cNvSpPr/>
          <p:nvPr/>
        </p:nvSpPr>
        <p:spPr>
          <a:xfrm rot="10800000" flipH="1">
            <a:off x="58" y="3166527"/>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txBox="1">
            <a:spLocks noGrp="1"/>
          </p:cNvSpPr>
          <p:nvPr>
            <p:ph type="sldNum" idx="12"/>
          </p:nvPr>
        </p:nvSpPr>
        <p:spPr>
          <a:xfrm>
            <a:off x="511228" y="3244140"/>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19"/>
          <p:cNvSpPr txBox="1"/>
          <p:nvPr/>
        </p:nvSpPr>
        <p:spPr>
          <a:xfrm>
            <a:off x="1808316" y="648005"/>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0" name="Google Shape;120;p19"/>
          <p:cNvSpPr txBox="1"/>
          <p:nvPr/>
        </p:nvSpPr>
        <p:spPr>
          <a:xfrm>
            <a:off x="8169533" y="2905306"/>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1942415" y="2438401"/>
            <a:ext cx="6591985"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0"/>
          <p:cNvSpPr txBox="1">
            <a:spLocks noGrp="1"/>
          </p:cNvSpPr>
          <p:nvPr>
            <p:ph type="body" idx="1"/>
          </p:nvPr>
        </p:nvSpPr>
        <p:spPr>
          <a:xfrm>
            <a:off x="1942415" y="5181600"/>
            <a:ext cx="6591985"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20"/>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0"/>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0"/>
          <p:cNvSpPr/>
          <p:nvPr/>
        </p:nvSpPr>
        <p:spPr>
          <a:xfrm rot="10800000" flipH="1">
            <a:off x="58" y="4910660"/>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txBox="1">
            <a:spLocks noGrp="1"/>
          </p:cNvSpPr>
          <p:nvPr>
            <p:ph type="sldNum" idx="12"/>
          </p:nvPr>
        </p:nvSpPr>
        <p:spPr>
          <a:xfrm>
            <a:off x="511228" y="4983088"/>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2188123" y="609600"/>
            <a:ext cx="6109587"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1"/>
          <p:cNvSpPr txBox="1">
            <a:spLocks noGrp="1"/>
          </p:cNvSpPr>
          <p:nvPr>
            <p:ph type="body" idx="1"/>
          </p:nvPr>
        </p:nvSpPr>
        <p:spPr>
          <a:xfrm>
            <a:off x="1942415" y="4343400"/>
            <a:ext cx="6688292"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21"/>
          <p:cNvSpPr txBox="1">
            <a:spLocks noGrp="1"/>
          </p:cNvSpPr>
          <p:nvPr>
            <p:ph type="body" idx="2"/>
          </p:nvPr>
        </p:nvSpPr>
        <p:spPr>
          <a:xfrm>
            <a:off x="1942415" y="5181600"/>
            <a:ext cx="6688292"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21"/>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1"/>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1"/>
          <p:cNvSpPr/>
          <p:nvPr/>
        </p:nvSpPr>
        <p:spPr>
          <a:xfrm rot="10800000" flipH="1">
            <a:off x="58" y="4910660"/>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txBox="1">
            <a:spLocks noGrp="1"/>
          </p:cNvSpPr>
          <p:nvPr>
            <p:ph type="sldNum" idx="12"/>
          </p:nvPr>
        </p:nvSpPr>
        <p:spPr>
          <a:xfrm>
            <a:off x="511228" y="4983088"/>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21"/>
          <p:cNvSpPr txBox="1"/>
          <p:nvPr/>
        </p:nvSpPr>
        <p:spPr>
          <a:xfrm>
            <a:off x="1808316" y="648005"/>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37" name="Google Shape;137;p21"/>
          <p:cNvSpPr txBox="1"/>
          <p:nvPr/>
        </p:nvSpPr>
        <p:spPr>
          <a:xfrm>
            <a:off x="8169533" y="2905306"/>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1942416" y="627407"/>
            <a:ext cx="6591984"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2"/>
          <p:cNvSpPr txBox="1">
            <a:spLocks noGrp="1"/>
          </p:cNvSpPr>
          <p:nvPr>
            <p:ph type="body" idx="1"/>
          </p:nvPr>
        </p:nvSpPr>
        <p:spPr>
          <a:xfrm>
            <a:off x="1942415" y="4343400"/>
            <a:ext cx="6591985"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22"/>
          <p:cNvSpPr txBox="1">
            <a:spLocks noGrp="1"/>
          </p:cNvSpPr>
          <p:nvPr>
            <p:ph type="body" idx="2"/>
          </p:nvPr>
        </p:nvSpPr>
        <p:spPr>
          <a:xfrm>
            <a:off x="1942415" y="5181600"/>
            <a:ext cx="6591985"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22"/>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2"/>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2"/>
          <p:cNvSpPr/>
          <p:nvPr/>
        </p:nvSpPr>
        <p:spPr>
          <a:xfrm rot="10800000" flipH="1">
            <a:off x="58" y="4910660"/>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txBox="1">
            <a:spLocks noGrp="1"/>
          </p:cNvSpPr>
          <p:nvPr>
            <p:ph type="sldNum" idx="12"/>
          </p:nvPr>
        </p:nvSpPr>
        <p:spPr>
          <a:xfrm>
            <a:off x="511228" y="4983088"/>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3"/>
          <p:cNvSpPr txBox="1">
            <a:spLocks noGrp="1"/>
          </p:cNvSpPr>
          <p:nvPr>
            <p:ph type="body" idx="1"/>
          </p:nvPr>
        </p:nvSpPr>
        <p:spPr>
          <a:xfrm rot="5400000">
            <a:off x="3295307" y="780708"/>
            <a:ext cx="3886200" cy="6591985"/>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23"/>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3"/>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3"/>
          <p:cNvSpPr/>
          <p:nvPr/>
        </p:nvSpPr>
        <p:spPr>
          <a:xfrm rot="10800000" flipH="1">
            <a:off x="58" y="711194"/>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rot="5400000">
            <a:off x="5064693" y="2441249"/>
            <a:ext cx="5283817" cy="165613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4"/>
          <p:cNvSpPr txBox="1">
            <a:spLocks noGrp="1"/>
          </p:cNvSpPr>
          <p:nvPr>
            <p:ph type="body" idx="1"/>
          </p:nvPr>
        </p:nvSpPr>
        <p:spPr>
          <a:xfrm rot="5400000">
            <a:off x="1658682" y="911140"/>
            <a:ext cx="5283817" cy="4716348"/>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24"/>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4"/>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4"/>
          <p:cNvSpPr/>
          <p:nvPr/>
        </p:nvSpPr>
        <p:spPr>
          <a:xfrm rot="10800000" flipH="1">
            <a:off x="58" y="711194"/>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1945201" y="624110"/>
            <a:ext cx="6589199"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body" idx="1"/>
          </p:nvPr>
        </p:nvSpPr>
        <p:spPr>
          <a:xfrm>
            <a:off x="1942415" y="2133600"/>
            <a:ext cx="6591985"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8" name="Google Shape;48;p10"/>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0"/>
          <p:cNvSpPr/>
          <p:nvPr/>
        </p:nvSpPr>
        <p:spPr>
          <a:xfrm rot="10800000" flipH="1">
            <a:off x="58" y="711194"/>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0"/>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1942415" y="2074562"/>
            <a:ext cx="6591985"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1"/>
          <p:cNvSpPr txBox="1">
            <a:spLocks noGrp="1"/>
          </p:cNvSpPr>
          <p:nvPr>
            <p:ph type="body" idx="1"/>
          </p:nvPr>
        </p:nvSpPr>
        <p:spPr>
          <a:xfrm>
            <a:off x="1942415" y="3581400"/>
            <a:ext cx="6591985"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5" name="Google Shape;55;p11"/>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p:nvPr/>
        </p:nvSpPr>
        <p:spPr>
          <a:xfrm rot="10800000" flipH="1">
            <a:off x="58" y="3166527"/>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511228" y="3244140"/>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body" idx="1"/>
          </p:nvPr>
        </p:nvSpPr>
        <p:spPr>
          <a:xfrm>
            <a:off x="1942416" y="2136706"/>
            <a:ext cx="3197531" cy="3767397"/>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2" name="Google Shape;62;p12"/>
          <p:cNvSpPr txBox="1">
            <a:spLocks noGrp="1"/>
          </p:cNvSpPr>
          <p:nvPr>
            <p:ph type="body" idx="2"/>
          </p:nvPr>
        </p:nvSpPr>
        <p:spPr>
          <a:xfrm>
            <a:off x="5337307" y="2136706"/>
            <a:ext cx="3197093" cy="3767397"/>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3" name="Google Shape;63;p12"/>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
          <p:cNvSpPr/>
          <p:nvPr/>
        </p:nvSpPr>
        <p:spPr>
          <a:xfrm rot="10800000" flipH="1">
            <a:off x="58" y="711194"/>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2"/>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3"/>
          <p:cNvSpPr txBox="1">
            <a:spLocks noGrp="1"/>
          </p:cNvSpPr>
          <p:nvPr>
            <p:ph type="body" idx="1"/>
          </p:nvPr>
        </p:nvSpPr>
        <p:spPr>
          <a:xfrm>
            <a:off x="2265352" y="2226626"/>
            <a:ext cx="287459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0" name="Google Shape;70;p13"/>
          <p:cNvSpPr txBox="1">
            <a:spLocks noGrp="1"/>
          </p:cNvSpPr>
          <p:nvPr>
            <p:ph type="body" idx="2"/>
          </p:nvPr>
        </p:nvSpPr>
        <p:spPr>
          <a:xfrm>
            <a:off x="1942415" y="2802888"/>
            <a:ext cx="3197532" cy="3105703"/>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1" name="Google Shape;71;p13"/>
          <p:cNvSpPr txBox="1">
            <a:spLocks noGrp="1"/>
          </p:cNvSpPr>
          <p:nvPr>
            <p:ph type="body" idx="3"/>
          </p:nvPr>
        </p:nvSpPr>
        <p:spPr>
          <a:xfrm>
            <a:off x="5656154" y="2223398"/>
            <a:ext cx="28732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2" name="Google Shape;72;p13"/>
          <p:cNvSpPr txBox="1">
            <a:spLocks noGrp="1"/>
          </p:cNvSpPr>
          <p:nvPr>
            <p:ph type="body" idx="4"/>
          </p:nvPr>
        </p:nvSpPr>
        <p:spPr>
          <a:xfrm>
            <a:off x="5333715" y="2799660"/>
            <a:ext cx="3195680" cy="3105703"/>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3" name="Google Shape;73;p13"/>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3"/>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3"/>
          <p:cNvSpPr/>
          <p:nvPr/>
        </p:nvSpPr>
        <p:spPr>
          <a:xfrm rot="10800000" flipH="1">
            <a:off x="58" y="711194"/>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4"/>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4"/>
          <p:cNvSpPr/>
          <p:nvPr/>
        </p:nvSpPr>
        <p:spPr>
          <a:xfrm rot="10800000" flipH="1">
            <a:off x="58" y="711194"/>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15"/>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5"/>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5"/>
          <p:cNvSpPr/>
          <p:nvPr/>
        </p:nvSpPr>
        <p:spPr>
          <a:xfrm rot="10800000" flipH="1">
            <a:off x="58" y="711194"/>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1942415" y="446088"/>
            <a:ext cx="2629584"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6"/>
          <p:cNvSpPr txBox="1">
            <a:spLocks noGrp="1"/>
          </p:cNvSpPr>
          <p:nvPr>
            <p:ph type="body" idx="1"/>
          </p:nvPr>
        </p:nvSpPr>
        <p:spPr>
          <a:xfrm>
            <a:off x="4743494" y="446089"/>
            <a:ext cx="3790906"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16"/>
          <p:cNvSpPr txBox="1">
            <a:spLocks noGrp="1"/>
          </p:cNvSpPr>
          <p:nvPr>
            <p:ph type="body" idx="2"/>
          </p:nvPr>
        </p:nvSpPr>
        <p:spPr>
          <a:xfrm>
            <a:off x="1942415" y="1598613"/>
            <a:ext cx="2629584"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16"/>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6"/>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6"/>
          <p:cNvSpPr/>
          <p:nvPr/>
        </p:nvSpPr>
        <p:spPr>
          <a:xfrm rot="10800000" flipH="1">
            <a:off x="58" y="711194"/>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1942415" y="4800600"/>
            <a:ext cx="6591985"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7"/>
          <p:cNvSpPr>
            <a:spLocks noGrp="1"/>
          </p:cNvSpPr>
          <p:nvPr>
            <p:ph type="pic" idx="2"/>
          </p:nvPr>
        </p:nvSpPr>
        <p:spPr>
          <a:xfrm>
            <a:off x="1942415" y="634965"/>
            <a:ext cx="6591985" cy="3854970"/>
          </a:xfrm>
          <a:prstGeom prst="rect">
            <a:avLst/>
          </a:prstGeom>
          <a:noFill/>
          <a:ln>
            <a:noFill/>
          </a:ln>
        </p:spPr>
      </p:sp>
      <p:sp>
        <p:nvSpPr>
          <p:cNvPr id="99" name="Google Shape;99;p17"/>
          <p:cNvSpPr txBox="1">
            <a:spLocks noGrp="1"/>
          </p:cNvSpPr>
          <p:nvPr>
            <p:ph type="body" idx="1"/>
          </p:nvPr>
        </p:nvSpPr>
        <p:spPr>
          <a:xfrm>
            <a:off x="1942415" y="5367338"/>
            <a:ext cx="6591985"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17"/>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7"/>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7"/>
          <p:cNvSpPr/>
          <p:nvPr/>
        </p:nvSpPr>
        <p:spPr>
          <a:xfrm rot="10800000" flipH="1">
            <a:off x="58" y="4910660"/>
            <a:ext cx="1358356" cy="508005"/>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txBox="1">
            <a:spLocks noGrp="1"/>
          </p:cNvSpPr>
          <p:nvPr>
            <p:ph type="sldNum" idx="12"/>
          </p:nvPr>
        </p:nvSpPr>
        <p:spPr>
          <a:xfrm>
            <a:off x="511228" y="4983088"/>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8"/>
          <p:cNvGrpSpPr/>
          <p:nvPr/>
        </p:nvGrpSpPr>
        <p:grpSpPr>
          <a:xfrm>
            <a:off x="1" y="228600"/>
            <a:ext cx="1981200" cy="6638628"/>
            <a:chOff x="2487613" y="285750"/>
            <a:chExt cx="2428875" cy="5654676"/>
          </a:xfrm>
        </p:grpSpPr>
        <p:sp>
          <p:nvSpPr>
            <p:cNvPr id="7" name="Google Shape;7;p8"/>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8"/>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8"/>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8"/>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8"/>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8"/>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8"/>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8"/>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8"/>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8"/>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8"/>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8"/>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8"/>
          <p:cNvGrpSpPr/>
          <p:nvPr/>
        </p:nvGrpSpPr>
        <p:grpSpPr>
          <a:xfrm>
            <a:off x="20421" y="285"/>
            <a:ext cx="1952272" cy="6852968"/>
            <a:chOff x="6627813" y="195717"/>
            <a:chExt cx="1952625" cy="5678034"/>
          </a:xfrm>
        </p:grpSpPr>
        <p:sp>
          <p:nvSpPr>
            <p:cNvPr id="20" name="Google Shape;20;p8"/>
            <p:cNvSpPr/>
            <p:nvPr/>
          </p:nvSpPr>
          <p:spPr>
            <a:xfrm>
              <a:off x="6627813" y="195717"/>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8"/>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8"/>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8"/>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8"/>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8"/>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8"/>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8"/>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8"/>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8"/>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8"/>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8"/>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8"/>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8"/>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8"/>
          <p:cNvSpPr txBox="1">
            <a:spLocks noGrp="1"/>
          </p:cNvSpPr>
          <p:nvPr>
            <p:ph type="body" idx="1"/>
          </p:nvPr>
        </p:nvSpPr>
        <p:spPr>
          <a:xfrm>
            <a:off x="1942415" y="2133600"/>
            <a:ext cx="6591985"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8"/>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8"/>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8"/>
          <p:cNvSpPr txBox="1">
            <a:spLocks noGrp="1"/>
          </p:cNvSpPr>
          <p:nvPr>
            <p:ph type="sldNum" idx="12"/>
          </p:nvPr>
        </p:nvSpPr>
        <p:spPr>
          <a:xfrm>
            <a:off x="511228" y="787783"/>
            <a:ext cx="58497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ctrTitle"/>
          </p:nvPr>
        </p:nvSpPr>
        <p:spPr>
          <a:xfrm>
            <a:off x="685800" y="845127"/>
            <a:ext cx="7772400" cy="273723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5400"/>
              <a:buFont typeface="Algerian"/>
              <a:buNone/>
            </a:pPr>
            <a:r>
              <a:rPr lang="en-US">
                <a:solidFill>
                  <a:schemeClr val="dk1"/>
                </a:solidFill>
                <a:latin typeface="Algerian"/>
                <a:ea typeface="Algerian"/>
                <a:cs typeface="Algerian"/>
                <a:sym typeface="Algerian"/>
              </a:rPr>
              <a:t>Calendar application</a:t>
            </a:r>
            <a:endParaRPr/>
          </a:p>
        </p:txBody>
      </p:sp>
      <p:sp>
        <p:nvSpPr>
          <p:cNvPr id="165" name="Google Shape;165;p1"/>
          <p:cNvSpPr txBox="1">
            <a:spLocks noGrp="1"/>
          </p:cNvSpPr>
          <p:nvPr>
            <p:ph type="subTitle" idx="1"/>
          </p:nvPr>
        </p:nvSpPr>
        <p:spPr>
          <a:xfrm>
            <a:off x="533400" y="3657600"/>
            <a:ext cx="8001000" cy="1600200"/>
          </a:xfrm>
          <a:prstGeom prst="rect">
            <a:avLst/>
          </a:prstGeom>
          <a:noFill/>
          <a:ln>
            <a:noFill/>
          </a:ln>
        </p:spPr>
        <p:txBody>
          <a:bodyPr spcFirstLastPara="1" wrap="square" lIns="91425" tIns="45700" rIns="91425" bIns="45700" anchor="t" anchorCtr="0">
            <a:normAutofit fontScale="47500" lnSpcReduction="20000"/>
          </a:bodyPr>
          <a:lstStyle/>
          <a:p>
            <a:pPr marL="0" lvl="0" indent="0" algn="ctr" rtl="0">
              <a:spcBef>
                <a:spcPts val="0"/>
              </a:spcBef>
              <a:spcAft>
                <a:spcPts val="0"/>
              </a:spcAft>
              <a:buSzPct val="100000"/>
              <a:buNone/>
            </a:pPr>
            <a:r>
              <a:rPr lang="en-US" sz="4300" b="1">
                <a:latin typeface="Arial Rounded"/>
                <a:ea typeface="Arial Rounded"/>
                <a:cs typeface="Arial Rounded"/>
                <a:sym typeface="Arial Rounded"/>
              </a:rPr>
              <a:t>Student</a:t>
            </a:r>
            <a:r>
              <a:rPr lang="en-US" sz="4300"/>
              <a:t>  </a:t>
            </a:r>
            <a:r>
              <a:rPr lang="en-US" sz="4300" b="1">
                <a:latin typeface="Arial Rounded"/>
                <a:ea typeface="Arial Rounded"/>
                <a:cs typeface="Arial Rounded"/>
                <a:sym typeface="Arial Rounded"/>
              </a:rPr>
              <a:t>Name</a:t>
            </a:r>
            <a:r>
              <a:rPr lang="en-US" sz="4300"/>
              <a:t> </a:t>
            </a:r>
            <a:r>
              <a:rPr lang="en-US" sz="4900" b="1">
                <a:latin typeface="Arial Rounded"/>
                <a:ea typeface="Arial Rounded"/>
                <a:cs typeface="Arial Rounded"/>
                <a:sym typeface="Arial Rounded"/>
              </a:rPr>
              <a:t>and Registration Number</a:t>
            </a:r>
            <a:r>
              <a:rPr lang="en-US" sz="4300"/>
              <a:t>:</a:t>
            </a:r>
            <a:endParaRPr/>
          </a:p>
          <a:p>
            <a:pPr marL="0" lvl="0" indent="0" algn="ctr" rtl="0">
              <a:spcBef>
                <a:spcPts val="1000"/>
              </a:spcBef>
              <a:spcAft>
                <a:spcPts val="0"/>
              </a:spcAft>
              <a:buSzPct val="100000"/>
              <a:buNone/>
            </a:pPr>
            <a:r>
              <a:rPr lang="en-US" sz="4300"/>
              <a:t>Tania Elsa Thomas (RA2111013010012)</a:t>
            </a:r>
            <a:endParaRPr/>
          </a:p>
          <a:p>
            <a:pPr marL="0" lvl="0" indent="0" algn="ctr" rtl="0">
              <a:spcBef>
                <a:spcPts val="1000"/>
              </a:spcBef>
              <a:spcAft>
                <a:spcPts val="0"/>
              </a:spcAft>
              <a:buSzPct val="100000"/>
              <a:buNone/>
            </a:pPr>
            <a:r>
              <a:rPr lang="en-US" sz="4300"/>
              <a:t>Anugga Biswas (RA2111013010023</a:t>
            </a:r>
            <a:r>
              <a:rPr lang="en-US" sz="3400"/>
              <a:t>)</a:t>
            </a:r>
            <a:endParaRPr/>
          </a:p>
          <a:p>
            <a:pPr marL="0" lvl="0" indent="0" algn="ctr" rtl="0">
              <a:spcBef>
                <a:spcPts val="1000"/>
              </a:spcBef>
              <a:spcAft>
                <a:spcPts val="0"/>
              </a:spcAft>
              <a:buSzPct val="100000"/>
              <a:buNone/>
            </a:pPr>
            <a:r>
              <a:rPr lang="en-US" sz="4900" b="1">
                <a:latin typeface="Arial Rounded"/>
                <a:ea typeface="Arial Rounded"/>
                <a:cs typeface="Arial Rounded"/>
                <a:sym typeface="Arial Rounded"/>
              </a:rPr>
              <a:t>Supervised By</a:t>
            </a:r>
            <a:r>
              <a:rPr lang="en-US" sz="4900"/>
              <a:t>: Mrs Hema </a:t>
            </a:r>
            <a:endParaRPr/>
          </a:p>
          <a:p>
            <a:pPr marL="0" lvl="0" indent="0" algn="l" rtl="0">
              <a:spcBef>
                <a:spcPts val="1000"/>
              </a:spcBef>
              <a:spcAft>
                <a:spcPts val="0"/>
              </a:spcAft>
              <a:buSzPct val="100000"/>
              <a:buNone/>
            </a:pP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
          <p:cNvSpPr txBox="1">
            <a:spLocks noGrp="1"/>
          </p:cNvSpPr>
          <p:nvPr>
            <p:ph type="title"/>
          </p:nvPr>
        </p:nvSpPr>
        <p:spPr>
          <a:xfrm>
            <a:off x="1371600" y="533400"/>
            <a:ext cx="7162800" cy="16002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ct val="100000"/>
              <a:buFont typeface="Libre Baskerville"/>
              <a:buNone/>
            </a:pPr>
            <a:r>
              <a:rPr lang="en-US" sz="5400">
                <a:solidFill>
                  <a:schemeClr val="dk1"/>
                </a:solidFill>
                <a:latin typeface="Libre Baskerville"/>
                <a:ea typeface="Libre Baskerville"/>
                <a:cs typeface="Libre Baskerville"/>
                <a:sym typeface="Libre Baskerville"/>
              </a:rPr>
              <a:t>An Abstract of the Project</a:t>
            </a:r>
            <a:endParaRPr/>
          </a:p>
        </p:txBody>
      </p:sp>
      <p:sp>
        <p:nvSpPr>
          <p:cNvPr id="171" name="Google Shape;171;p2"/>
          <p:cNvSpPr txBox="1">
            <a:spLocks noGrp="1"/>
          </p:cNvSpPr>
          <p:nvPr>
            <p:ph type="body" idx="1"/>
          </p:nvPr>
        </p:nvSpPr>
        <p:spPr>
          <a:xfrm>
            <a:off x="1020650" y="2133600"/>
            <a:ext cx="7513800" cy="37776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ct val="100000"/>
              <a:buChar char="🠶"/>
            </a:pPr>
            <a:r>
              <a:rPr lang="en-US" sz="2800" dirty="0">
                <a:latin typeface="Lucida Sans"/>
                <a:ea typeface="Lucida Sans"/>
                <a:cs typeface="Lucida Sans"/>
                <a:sym typeface="Lucida Sans"/>
              </a:rPr>
              <a:t>In this project, Calendar application, we display name of day of week and date of calendar for any year, month and day as given.</a:t>
            </a:r>
            <a:endParaRPr dirty="0"/>
          </a:p>
          <a:p>
            <a:pPr marL="342900" lvl="0" indent="-342900" algn="l" rtl="0">
              <a:spcBef>
                <a:spcPts val="1000"/>
              </a:spcBef>
              <a:spcAft>
                <a:spcPts val="0"/>
              </a:spcAft>
              <a:buSzPct val="100000"/>
              <a:buChar char="🠶"/>
            </a:pPr>
            <a:r>
              <a:rPr lang="en-US" sz="2800" dirty="0">
                <a:latin typeface="Lucida Sans"/>
                <a:ea typeface="Lucida Sans"/>
                <a:cs typeface="Lucida Sans"/>
                <a:sym typeface="Lucida Sans"/>
              </a:rPr>
              <a:t>The viewers of this calendar program have to give only year ,month and day as inputs to display calendar date and name of the day of week with respect to the normal calendar.</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1524000" y="457200"/>
            <a:ext cx="6589199"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5400"/>
              <a:buFont typeface="Libre Baskerville"/>
              <a:buNone/>
            </a:pPr>
            <a:r>
              <a:rPr lang="en-US" sz="5400">
                <a:solidFill>
                  <a:schemeClr val="dk1"/>
                </a:solidFill>
                <a:latin typeface="Libre Baskerville"/>
                <a:ea typeface="Libre Baskerville"/>
                <a:cs typeface="Libre Baskerville"/>
                <a:sym typeface="Libre Baskerville"/>
              </a:rPr>
              <a:t>Introduction</a:t>
            </a:r>
            <a:endParaRPr/>
          </a:p>
        </p:txBody>
      </p:sp>
      <p:sp>
        <p:nvSpPr>
          <p:cNvPr id="177" name="Google Shape;177;p3"/>
          <p:cNvSpPr txBox="1">
            <a:spLocks noGrp="1"/>
          </p:cNvSpPr>
          <p:nvPr>
            <p:ph type="body" idx="1"/>
          </p:nvPr>
        </p:nvSpPr>
        <p:spPr>
          <a:xfrm>
            <a:off x="716250" y="1575725"/>
            <a:ext cx="7818000" cy="47991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sz="2800">
                <a:latin typeface="Lucida Sans"/>
                <a:ea typeface="Lucida Sans"/>
                <a:cs typeface="Lucida Sans"/>
                <a:sym typeface="Lucida Sans"/>
              </a:rPr>
              <a:t>A simple calendar in C programme requires the user to input year ,month and date.</a:t>
            </a:r>
            <a:endParaRPr/>
          </a:p>
          <a:p>
            <a:pPr marL="342900" lvl="0" indent="-342900" algn="l" rtl="0">
              <a:spcBef>
                <a:spcPts val="1000"/>
              </a:spcBef>
              <a:spcAft>
                <a:spcPts val="0"/>
              </a:spcAft>
              <a:buSzPts val="2800"/>
              <a:buChar char="🠶"/>
            </a:pPr>
            <a:r>
              <a:rPr lang="en-US" sz="2800">
                <a:latin typeface="Lucida Sans"/>
                <a:ea typeface="Lucida Sans"/>
                <a:cs typeface="Lucida Sans"/>
                <a:sym typeface="Lucida Sans"/>
              </a:rPr>
              <a:t>With this system ,it efficiently  displays the day of the date.</a:t>
            </a:r>
            <a:endParaRPr sz="2800">
              <a:latin typeface="Lucida Sans"/>
              <a:ea typeface="Lucida Sans"/>
              <a:cs typeface="Lucida Sans"/>
              <a:sym typeface="Lucida Sans"/>
            </a:endParaRPr>
          </a:p>
          <a:p>
            <a:pPr marL="342900" lvl="0" indent="-342900" algn="l" rtl="0">
              <a:spcBef>
                <a:spcPts val="1000"/>
              </a:spcBef>
              <a:spcAft>
                <a:spcPts val="0"/>
              </a:spcAft>
              <a:buSzPts val="2800"/>
              <a:buFont typeface="Lucida Sans"/>
              <a:buChar char="🠶"/>
            </a:pPr>
            <a:r>
              <a:rPr lang="en-US" sz="2800">
                <a:latin typeface="Lucida Sans"/>
                <a:ea typeface="Lucida Sans"/>
                <a:cs typeface="Lucida Sans"/>
                <a:sym typeface="Lucida Sans"/>
              </a:rPr>
              <a:t>The user can also directly get the day  result by submitting the values.</a:t>
            </a:r>
            <a:endParaRPr sz="2800">
              <a:latin typeface="Lucida Sans"/>
              <a:ea typeface="Lucida Sans"/>
              <a:cs typeface="Lucida Sans"/>
              <a:sym typeface="Lucida Sans"/>
            </a:endParaRPr>
          </a:p>
          <a:p>
            <a:pPr marL="342900" lvl="0" indent="-342900" algn="l" rtl="0">
              <a:spcBef>
                <a:spcPts val="1000"/>
              </a:spcBef>
              <a:spcAft>
                <a:spcPts val="0"/>
              </a:spcAft>
              <a:buSzPts val="2800"/>
              <a:buChar char="🠶"/>
            </a:pPr>
            <a:r>
              <a:rPr lang="en-US" sz="2800">
                <a:latin typeface="Lucida Sans"/>
                <a:ea typeface="Lucida Sans"/>
                <a:cs typeface="Lucida Sans"/>
                <a:sym typeface="Lucida Sans"/>
              </a:rPr>
              <a:t>The system then stores the details after exiting from the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0b96f5da87_0_5"/>
          <p:cNvSpPr txBox="1">
            <a:spLocks noGrp="1"/>
          </p:cNvSpPr>
          <p:nvPr>
            <p:ph type="title"/>
          </p:nvPr>
        </p:nvSpPr>
        <p:spPr>
          <a:xfrm>
            <a:off x="1486200" y="624100"/>
            <a:ext cx="6016500" cy="12810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5200">
                <a:latin typeface="Libre Baskerville"/>
                <a:ea typeface="Libre Baskerville"/>
                <a:cs typeface="Libre Baskerville"/>
                <a:sym typeface="Libre Baskerville"/>
              </a:rPr>
              <a:t>Feature</a:t>
            </a:r>
            <a:endParaRPr sz="5200">
              <a:latin typeface="Libre Baskerville"/>
              <a:ea typeface="Libre Baskerville"/>
              <a:cs typeface="Libre Baskerville"/>
              <a:sym typeface="Libre Baskerville"/>
            </a:endParaRPr>
          </a:p>
        </p:txBody>
      </p:sp>
      <p:sp>
        <p:nvSpPr>
          <p:cNvPr id="183" name="Google Shape;183;g10b96f5da87_0_5"/>
          <p:cNvSpPr txBox="1">
            <a:spLocks noGrp="1"/>
          </p:cNvSpPr>
          <p:nvPr>
            <p:ph type="body" idx="1"/>
          </p:nvPr>
        </p:nvSpPr>
        <p:spPr>
          <a:xfrm>
            <a:off x="769950" y="1772700"/>
            <a:ext cx="7764600" cy="4620000"/>
          </a:xfrm>
          <a:prstGeom prst="rect">
            <a:avLst/>
          </a:prstGeom>
        </p:spPr>
        <p:txBody>
          <a:bodyPr spcFirstLastPara="1" wrap="square" lIns="91425" tIns="45700" rIns="91425" bIns="45700" anchor="t" anchorCtr="0">
            <a:noAutofit/>
          </a:bodyPr>
          <a:lstStyle/>
          <a:p>
            <a:pPr marL="457200" lvl="0" indent="-408394" algn="l" rtl="0">
              <a:lnSpc>
                <a:spcPct val="90000"/>
              </a:lnSpc>
              <a:spcBef>
                <a:spcPts val="1000"/>
              </a:spcBef>
              <a:spcAft>
                <a:spcPts val="0"/>
              </a:spcAft>
              <a:buSzPts val="2831"/>
              <a:buFont typeface="Lucida Sans"/>
              <a:buChar char="❏"/>
            </a:pPr>
            <a:r>
              <a:rPr lang="en-US" sz="2831" dirty="0">
                <a:latin typeface="Lucida Sans"/>
                <a:ea typeface="Lucida Sans"/>
                <a:cs typeface="Lucida Sans"/>
                <a:sym typeface="Lucida Sans"/>
              </a:rPr>
              <a:t>A feature in this project is that it displays the result efficiently.</a:t>
            </a:r>
            <a:endParaRPr sz="2831" dirty="0">
              <a:latin typeface="Lucida Sans"/>
              <a:ea typeface="Lucida Sans"/>
              <a:cs typeface="Lucida Sans"/>
              <a:sym typeface="Lucida Sans"/>
            </a:endParaRPr>
          </a:p>
          <a:p>
            <a:pPr marL="457200" lvl="0" indent="-408394" algn="l" rtl="0">
              <a:lnSpc>
                <a:spcPct val="90000"/>
              </a:lnSpc>
              <a:spcBef>
                <a:spcPts val="0"/>
              </a:spcBef>
              <a:spcAft>
                <a:spcPts val="0"/>
              </a:spcAft>
              <a:buSzPts val="2831"/>
              <a:buFont typeface="Lucida Sans"/>
              <a:buChar char="❏"/>
            </a:pPr>
            <a:r>
              <a:rPr lang="en-US" sz="2831" dirty="0">
                <a:latin typeface="Lucida Sans"/>
                <a:ea typeface="Lucida Sans"/>
                <a:cs typeface="Lucida Sans"/>
                <a:sym typeface="Lucida Sans"/>
              </a:rPr>
              <a:t>When the day is searched manually by entering the year, month and date in the search engine, it takes approximately 17 seconds to display the day(typing included).</a:t>
            </a:r>
            <a:endParaRPr sz="2831" dirty="0">
              <a:latin typeface="Lucida Sans"/>
              <a:ea typeface="Lucida Sans"/>
              <a:cs typeface="Lucida Sans"/>
              <a:sym typeface="Lucida Sans"/>
            </a:endParaRPr>
          </a:p>
          <a:p>
            <a:pPr marL="457200" lvl="0" indent="-408394" algn="l" rtl="0">
              <a:lnSpc>
                <a:spcPct val="90000"/>
              </a:lnSpc>
              <a:spcBef>
                <a:spcPts val="0"/>
              </a:spcBef>
              <a:spcAft>
                <a:spcPts val="0"/>
              </a:spcAft>
              <a:buSzPts val="2831"/>
              <a:buFont typeface="Lucida Sans"/>
              <a:buChar char="❏"/>
            </a:pPr>
            <a:r>
              <a:rPr lang="en-US" sz="2831" dirty="0">
                <a:latin typeface="Lucida Sans"/>
                <a:ea typeface="Lucida Sans"/>
                <a:cs typeface="Lucida Sans"/>
                <a:sym typeface="Lucida Sans"/>
              </a:rPr>
              <a:t>Whereas in C compiler, it takes 7.82 to 11 seconds to display the day as output when the year, month and the date is entered.</a:t>
            </a:r>
            <a:endParaRPr sz="2831" dirty="0">
              <a:latin typeface="Lucida Sans"/>
              <a:ea typeface="Lucida Sans"/>
              <a:cs typeface="Lucida Sans"/>
              <a:sym typeface="Lucida Sans"/>
            </a:endParaRPr>
          </a:p>
          <a:p>
            <a:pPr marL="0" lvl="0" indent="0" algn="l" rtl="0">
              <a:lnSpc>
                <a:spcPct val="90000"/>
              </a:lnSpc>
              <a:spcBef>
                <a:spcPts val="1000"/>
              </a:spcBef>
              <a:spcAft>
                <a:spcPts val="0"/>
              </a:spcAft>
              <a:buSzPts val="605"/>
              <a:buNone/>
            </a:pPr>
            <a:endParaRPr sz="1190" dirty="0"/>
          </a:p>
          <a:p>
            <a:pPr marL="0" lvl="0" indent="0" algn="l" rtl="0">
              <a:lnSpc>
                <a:spcPct val="90000"/>
              </a:lnSpc>
              <a:spcBef>
                <a:spcPts val="1000"/>
              </a:spcBef>
              <a:spcAft>
                <a:spcPts val="0"/>
              </a:spcAft>
              <a:buSzPts val="605"/>
              <a:buNone/>
            </a:pPr>
            <a:endParaRPr sz="989"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4"/>
          <p:cNvSpPr txBox="1">
            <a:spLocks noGrp="1"/>
          </p:cNvSpPr>
          <p:nvPr>
            <p:ph type="title"/>
          </p:nvPr>
        </p:nvSpPr>
        <p:spPr>
          <a:xfrm>
            <a:off x="1447800" y="533400"/>
            <a:ext cx="6589200" cy="10245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5400"/>
              <a:buFont typeface="Libre Baskerville"/>
              <a:buNone/>
            </a:pPr>
            <a:r>
              <a:rPr lang="en-US" sz="5400">
                <a:solidFill>
                  <a:schemeClr val="dk1"/>
                </a:solidFill>
                <a:latin typeface="Libre Baskerville"/>
                <a:ea typeface="Libre Baskerville"/>
                <a:cs typeface="Libre Baskerville"/>
                <a:sym typeface="Libre Baskerville"/>
              </a:rPr>
              <a:t>Code</a:t>
            </a:r>
            <a:endParaRPr/>
          </a:p>
        </p:txBody>
      </p:sp>
      <p:sp>
        <p:nvSpPr>
          <p:cNvPr id="189" name="Google Shape;189;p4"/>
          <p:cNvSpPr txBox="1">
            <a:spLocks noGrp="1"/>
          </p:cNvSpPr>
          <p:nvPr>
            <p:ph type="body" idx="1"/>
          </p:nvPr>
        </p:nvSpPr>
        <p:spPr>
          <a:xfrm>
            <a:off x="1122899" y="1814290"/>
            <a:ext cx="7239000" cy="4572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 </a:t>
            </a:r>
            <a:r>
              <a:rPr lang="en-US" sz="2000"/>
              <a:t>#include&lt;stdio.h&gt;</a:t>
            </a:r>
            <a:br>
              <a:rPr lang="en-US" sz="2000"/>
            </a:br>
            <a:r>
              <a:rPr lang="en-US" sz="2000"/>
              <a:t> #include&lt;math.h&gt;</a:t>
            </a:r>
            <a:br>
              <a:rPr lang="en-US" sz="2000"/>
            </a:br>
            <a:r>
              <a:rPr lang="en-US" sz="2000"/>
              <a:t>    int main(){</a:t>
            </a:r>
            <a:br>
              <a:rPr lang="en-US" sz="2000"/>
            </a:br>
            <a:r>
              <a:rPr lang="en-US" sz="2000"/>
              <a:t>                  int dat, mont, years;</a:t>
            </a:r>
            <a:br>
              <a:rPr lang="en-US" sz="2000"/>
            </a:br>
            <a:r>
              <a:rPr lang="en-US" sz="2000"/>
              <a:t>                  printf("Enter the year : ");</a:t>
            </a:r>
            <a:br>
              <a:rPr lang="en-US" sz="2000"/>
            </a:br>
            <a:r>
              <a:rPr lang="en-US" sz="2000"/>
              <a:t>                  scanf("%d", &amp;years);</a:t>
            </a:r>
            <a:br>
              <a:rPr lang="en-US" sz="2000"/>
            </a:br>
            <a:r>
              <a:rPr lang="en-US" sz="2000"/>
              <a:t>                  printf("\n Enter the month : ");</a:t>
            </a:r>
            <a:br>
              <a:rPr lang="en-US" sz="2000"/>
            </a:br>
            <a:r>
              <a:rPr lang="en-US" sz="2000"/>
              <a:t>                  scanf("%d", &amp;mont);</a:t>
            </a:r>
            <a:br>
              <a:rPr lang="en-US" sz="2000"/>
            </a:br>
            <a:r>
              <a:rPr lang="en-US" sz="2000"/>
              <a:t>                  printf("\n Enter the date : ");</a:t>
            </a:r>
            <a:br>
              <a:rPr lang="en-US" sz="2000"/>
            </a:br>
            <a:r>
              <a:rPr lang="en-US" sz="2000"/>
              <a:t>                  scanf("%d", &amp;dat);</a:t>
            </a:r>
            <a:br>
              <a:rPr lang="en-US" sz="2000"/>
            </a:br>
            <a:r>
              <a:rPr lang="en-US" sz="2000"/>
              <a:t>                  weekday(dat, mont, years);</a:t>
            </a:r>
            <a:br>
              <a:rPr lang="en-US" sz="2000"/>
            </a:br>
            <a:r>
              <a:rPr lang="en-US" sz="2000"/>
              <a:t>                  return 0;</a:t>
            </a:r>
            <a:br>
              <a:rPr lang="en-US" sz="2000"/>
            </a:br>
            <a:r>
              <a:rPr lang="en-US" sz="2000"/>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5"/>
          <p:cNvSpPr txBox="1">
            <a:spLocks noGrp="1"/>
          </p:cNvSpPr>
          <p:nvPr>
            <p:ph type="body" idx="1"/>
          </p:nvPr>
        </p:nvSpPr>
        <p:spPr>
          <a:xfrm>
            <a:off x="1371600" y="762000"/>
            <a:ext cx="7772400" cy="62484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800"/>
              <a:buChar char="🠶"/>
            </a:pPr>
            <a:r>
              <a:rPr lang="en-US"/>
              <a:t>int weekday(int date, int month, int year) {</a:t>
            </a:r>
            <a:br>
              <a:rPr lang="en-US"/>
            </a:br>
            <a:r>
              <a:rPr lang="en-US"/>
              <a:t>           int dayWeek, yr, yd;</a:t>
            </a:r>
            <a:br>
              <a:rPr lang="en-US"/>
            </a:br>
            <a:r>
              <a:rPr lang="en-US"/>
              <a:t>           yr = year % 100;</a:t>
            </a:r>
            <a:br>
              <a:rPr lang="en-US"/>
            </a:br>
            <a:r>
              <a:rPr lang="en-US"/>
              <a:t>           yd = year / 100;</a:t>
            </a:r>
            <a:br>
              <a:rPr lang="en-US"/>
            </a:br>
            <a:r>
              <a:rPr lang="en-US"/>
              <a:t>           printf("\nThe Date Given is : %d / %d / %d \n\n", date, month, year);</a:t>
            </a:r>
            <a:br>
              <a:rPr lang="en-US"/>
            </a:br>
            <a:r>
              <a:rPr lang="en-US"/>
              <a:t>           dayWeek = 1.25 * yr + findm(month, year) + date - 2 * (yd % 4);</a:t>
            </a:r>
            <a:br>
              <a:rPr lang="en-US"/>
            </a:br>
            <a:r>
              <a:rPr lang="en-US"/>
              <a:t>           dayWeek = dayWeek % 7;</a:t>
            </a:r>
            <a:br>
              <a:rPr lang="en-US"/>
            </a:br>
            <a:r>
              <a:rPr lang="en-US"/>
              <a:t>           switch (dayWeek){</a:t>
            </a:r>
            <a:br>
              <a:rPr lang="en-US"/>
            </a:br>
            <a:r>
              <a:rPr lang="en-US"/>
              <a:t>           case 0:  printf("Day of Week of the Date is : Saturday");</a:t>
            </a:r>
            <a:br>
              <a:rPr lang="en-US"/>
            </a:br>
            <a:r>
              <a:rPr lang="en-US"/>
              <a:t>                        break;</a:t>
            </a:r>
            <a:br>
              <a:rPr lang="en-US"/>
            </a:br>
            <a:r>
              <a:rPr lang="en-US"/>
              <a:t>           case 1:  printf("Day of Week of the Date is : Sunday");</a:t>
            </a:r>
            <a:br>
              <a:rPr lang="en-US"/>
            </a:br>
            <a:r>
              <a:rPr lang="en-US"/>
              <a:t>                        break;</a:t>
            </a:r>
            <a:br>
              <a:rPr lang="en-US"/>
            </a:br>
            <a:r>
              <a:rPr lang="en-US"/>
              <a:t>           case 2:  printf("Day of Week of the Date is : Monday");</a:t>
            </a:r>
            <a:br>
              <a:rPr lang="en-US"/>
            </a:br>
            <a:r>
              <a:rPr lang="en-US"/>
              <a:t>                        break;</a:t>
            </a:r>
            <a:br>
              <a:rPr lang="en-US"/>
            </a:br>
            <a:r>
              <a:rPr lang="en-US"/>
              <a:t>           case 3:  printf("Day of Week of the Date is : Tuesday");</a:t>
            </a:r>
            <a:br>
              <a:rPr lang="en-US"/>
            </a:br>
            <a:r>
              <a:rPr lang="en-US"/>
              <a:t>                        break;</a:t>
            </a:r>
            <a:br>
              <a:rPr lang="en-US"/>
            </a:br>
            <a:r>
              <a:rPr lang="en-US"/>
              <a:t>           case 4:  printf("Day of Week of the Date is : Wednesday");</a:t>
            </a:r>
            <a:br>
              <a:rPr lang="en-US"/>
            </a:br>
            <a:r>
              <a:rPr lang="en-US"/>
              <a:t>                        break;</a:t>
            </a:r>
            <a:br>
              <a:rPr lang="en-US"/>
            </a:br>
            <a:r>
              <a:rPr lang="en-US"/>
              <a:t>           case 5:  printf("Day of Week of the Date is : Thursday");</a:t>
            </a:r>
            <a:br>
              <a:rPr lang="en-US"/>
            </a:br>
            <a:r>
              <a:rPr lang="en-US"/>
              <a:t>                        break;</a:t>
            </a:r>
            <a:br>
              <a:rPr lang="en-US"/>
            </a:br>
            <a:r>
              <a:rPr lang="en-US"/>
              <a:t>           case 6:  printf("Day of Week of the Date is : Friday");</a:t>
            </a:r>
            <a:br>
              <a:rPr lang="en-US"/>
            </a:br>
            <a:r>
              <a:rPr lang="en-US"/>
              <a:t>                        break;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6"/>
          <p:cNvSpPr txBox="1">
            <a:spLocks noGrp="1"/>
          </p:cNvSpPr>
          <p:nvPr>
            <p:ph type="body" idx="1"/>
          </p:nvPr>
        </p:nvSpPr>
        <p:spPr>
          <a:xfrm>
            <a:off x="1447800" y="762000"/>
            <a:ext cx="8229600" cy="5638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dirty="0"/>
              <a:t> default:  </a:t>
            </a:r>
            <a:r>
              <a:rPr lang="en-US" dirty="0" err="1"/>
              <a:t>printf</a:t>
            </a:r>
            <a:r>
              <a:rPr lang="en-US" dirty="0"/>
              <a:t>("The Given input data is wrong");</a:t>
            </a:r>
            <a:br>
              <a:rPr lang="en-US" dirty="0"/>
            </a:br>
            <a:r>
              <a:rPr lang="en-US" dirty="0"/>
              <a:t>           }</a:t>
            </a:r>
            <a:br>
              <a:rPr lang="en-US" dirty="0"/>
            </a:br>
            <a:r>
              <a:rPr lang="en-US" dirty="0"/>
              <a:t>           return 0;</a:t>
            </a:r>
            <a:br>
              <a:rPr lang="en-US" dirty="0"/>
            </a:br>
            <a:r>
              <a:rPr lang="en-US" dirty="0"/>
              <a:t>           }</a:t>
            </a:r>
            <a:br>
              <a:rPr lang="en-US" dirty="0"/>
            </a:br>
            <a:r>
              <a:rPr lang="en-GB" b="0" i="0" dirty="0">
                <a:solidFill>
                  <a:schemeClr val="tx1"/>
                </a:solidFill>
                <a:effectLst/>
                <a:latin typeface="Century Gothic" panose="020B0502020202020204" pitchFamily="34" charset="0"/>
              </a:rPr>
              <a:t>  int </a:t>
            </a:r>
            <a:r>
              <a:rPr lang="en-GB" b="0" i="0" dirty="0" err="1">
                <a:solidFill>
                  <a:schemeClr val="tx1"/>
                </a:solidFill>
                <a:effectLst/>
                <a:latin typeface="Century Gothic" panose="020B0502020202020204" pitchFamily="34" charset="0"/>
              </a:rPr>
              <a:t>findm</a:t>
            </a:r>
            <a:r>
              <a:rPr lang="en-GB" b="0" i="0" dirty="0">
                <a:solidFill>
                  <a:schemeClr val="tx1"/>
                </a:solidFill>
                <a:effectLst/>
                <a:latin typeface="Century Gothic" panose="020B0502020202020204" pitchFamily="34" charset="0"/>
              </a:rPr>
              <a:t>(int months, int </a:t>
            </a:r>
            <a:r>
              <a:rPr lang="en-GB" b="0" i="0" dirty="0" err="1">
                <a:solidFill>
                  <a:schemeClr val="tx1"/>
                </a:solidFill>
                <a:effectLst/>
                <a:latin typeface="Century Gothic" panose="020B0502020202020204" pitchFamily="34" charset="0"/>
              </a:rPr>
              <a:t>yearss</a:t>
            </a:r>
            <a:r>
              <a:rPr lang="en-GB" b="0" i="0" dirty="0">
                <a:solidFill>
                  <a:schemeClr val="tx1"/>
                </a:solidFill>
                <a:effectLst/>
                <a:latin typeface="Century Gothic" panose="020B0502020202020204" pitchFamily="34" charset="0"/>
              </a:rPr>
              <a:t>){</a:t>
            </a:r>
            <a:br>
              <a:rPr lang="en-GB" dirty="0">
                <a:solidFill>
                  <a:schemeClr val="tx1"/>
                </a:solidFill>
                <a:latin typeface="Century Gothic" panose="020B0502020202020204" pitchFamily="34" charset="0"/>
              </a:rPr>
            </a:br>
            <a:r>
              <a:rPr lang="en-GB" b="0" i="0" dirty="0">
                <a:solidFill>
                  <a:schemeClr val="tx1"/>
                </a:solidFill>
                <a:effectLst/>
                <a:latin typeface="Century Gothic" panose="020B0502020202020204" pitchFamily="34" charset="0"/>
              </a:rPr>
              <a:t>           int </a:t>
            </a:r>
            <a:r>
              <a:rPr lang="en-GB" b="0" i="0" dirty="0" err="1">
                <a:solidFill>
                  <a:schemeClr val="tx1"/>
                </a:solidFill>
                <a:effectLst/>
                <a:latin typeface="Century Gothic" panose="020B0502020202020204" pitchFamily="34" charset="0"/>
              </a:rPr>
              <a:t>findmonth</a:t>
            </a:r>
            <a:r>
              <a:rPr lang="en-GB" b="0" i="0" dirty="0">
                <a:solidFill>
                  <a:schemeClr val="tx1"/>
                </a:solidFill>
                <a:effectLst/>
                <a:latin typeface="Century Gothic" panose="020B0502020202020204" pitchFamily="34" charset="0"/>
              </a:rPr>
              <a:t>, </a:t>
            </a:r>
            <a:r>
              <a:rPr lang="en-GB" b="0" i="0" dirty="0" err="1">
                <a:solidFill>
                  <a:schemeClr val="tx1"/>
                </a:solidFill>
                <a:effectLst/>
                <a:latin typeface="Century Gothic" panose="020B0502020202020204" pitchFamily="34" charset="0"/>
              </a:rPr>
              <a:t>leapyr</a:t>
            </a:r>
            <a:r>
              <a:rPr lang="en-GB" b="0" i="0" dirty="0">
                <a:solidFill>
                  <a:schemeClr val="tx1"/>
                </a:solidFill>
                <a:effectLst/>
                <a:latin typeface="Century Gothic" panose="020B0502020202020204" pitchFamily="34" charset="0"/>
              </a:rPr>
              <a:t>;</a:t>
            </a:r>
            <a:br>
              <a:rPr lang="en-GB" dirty="0">
                <a:solidFill>
                  <a:schemeClr val="tx1"/>
                </a:solidFill>
                <a:latin typeface="Century Gothic" panose="020B0502020202020204" pitchFamily="34" charset="0"/>
              </a:rPr>
            </a:br>
            <a:r>
              <a:rPr lang="en-GB" b="0" i="0" dirty="0">
                <a:solidFill>
                  <a:schemeClr val="tx1"/>
                </a:solidFill>
                <a:effectLst/>
                <a:latin typeface="Century Gothic" panose="020B0502020202020204" pitchFamily="34" charset="0"/>
              </a:rPr>
              <a:t>           if ((</a:t>
            </a:r>
            <a:r>
              <a:rPr lang="en-GB" b="0" i="0" dirty="0" err="1">
                <a:solidFill>
                  <a:schemeClr val="tx1"/>
                </a:solidFill>
                <a:effectLst/>
                <a:latin typeface="Century Gothic" panose="020B0502020202020204" pitchFamily="34" charset="0"/>
              </a:rPr>
              <a:t>yearss</a:t>
            </a:r>
            <a:r>
              <a:rPr lang="en-GB" b="0" i="0" dirty="0">
                <a:solidFill>
                  <a:schemeClr val="tx1"/>
                </a:solidFill>
                <a:effectLst/>
                <a:latin typeface="Century Gothic" panose="020B0502020202020204" pitchFamily="34" charset="0"/>
              </a:rPr>
              <a:t> % 100 == 0) &amp;&amp; (</a:t>
            </a:r>
            <a:r>
              <a:rPr lang="en-GB" b="0" i="0" dirty="0" err="1">
                <a:solidFill>
                  <a:schemeClr val="tx1"/>
                </a:solidFill>
                <a:effectLst/>
                <a:latin typeface="Century Gothic" panose="020B0502020202020204" pitchFamily="34" charset="0"/>
              </a:rPr>
              <a:t>yearss</a:t>
            </a:r>
            <a:r>
              <a:rPr lang="en-GB" b="0" i="0" dirty="0">
                <a:solidFill>
                  <a:schemeClr val="tx1"/>
                </a:solidFill>
                <a:effectLst/>
                <a:latin typeface="Century Gothic" panose="020B0502020202020204" pitchFamily="34" charset="0"/>
              </a:rPr>
              <a:t> % 400 != 0))</a:t>
            </a:r>
            <a:br>
              <a:rPr lang="en-GB" dirty="0">
                <a:solidFill>
                  <a:schemeClr val="tx1"/>
                </a:solidFill>
                <a:latin typeface="Century Gothic" panose="020B0502020202020204" pitchFamily="34" charset="0"/>
              </a:rPr>
            </a:br>
            <a:r>
              <a:rPr lang="en-GB" b="0" i="0" dirty="0">
                <a:solidFill>
                  <a:schemeClr val="tx1"/>
                </a:solidFill>
                <a:effectLst/>
                <a:latin typeface="Century Gothic" panose="020B0502020202020204" pitchFamily="34" charset="0"/>
              </a:rPr>
              <a:t>           </a:t>
            </a:r>
            <a:r>
              <a:rPr lang="en-GB" b="0" i="0" dirty="0" err="1">
                <a:solidFill>
                  <a:schemeClr val="tx1"/>
                </a:solidFill>
                <a:effectLst/>
                <a:latin typeface="Century Gothic" panose="020B0502020202020204" pitchFamily="34" charset="0"/>
              </a:rPr>
              <a:t>leapyr</a:t>
            </a:r>
            <a:r>
              <a:rPr lang="en-GB" b="0" i="0" dirty="0">
                <a:solidFill>
                  <a:schemeClr val="tx1"/>
                </a:solidFill>
                <a:effectLst/>
                <a:latin typeface="Century Gothic" panose="020B0502020202020204" pitchFamily="34" charset="0"/>
              </a:rPr>
              <a:t> = 0;</a:t>
            </a:r>
            <a:br>
              <a:rPr lang="en-GB" dirty="0">
                <a:solidFill>
                  <a:schemeClr val="tx1"/>
                </a:solidFill>
                <a:latin typeface="Century Gothic" panose="020B0502020202020204" pitchFamily="34" charset="0"/>
              </a:rPr>
            </a:br>
            <a:r>
              <a:rPr lang="en-GB" b="0" i="0" dirty="0">
                <a:solidFill>
                  <a:schemeClr val="tx1"/>
                </a:solidFill>
                <a:effectLst/>
                <a:latin typeface="Century Gothic" panose="020B0502020202020204" pitchFamily="34" charset="0"/>
              </a:rPr>
              <a:t>           else if (</a:t>
            </a:r>
            <a:r>
              <a:rPr lang="en-GB" b="0" i="0" dirty="0" err="1">
                <a:solidFill>
                  <a:schemeClr val="tx1"/>
                </a:solidFill>
                <a:effectLst/>
                <a:latin typeface="Century Gothic" panose="020B0502020202020204" pitchFamily="34" charset="0"/>
              </a:rPr>
              <a:t>yearss</a:t>
            </a:r>
            <a:r>
              <a:rPr lang="en-GB" b="0" i="0" dirty="0">
                <a:solidFill>
                  <a:schemeClr val="tx1"/>
                </a:solidFill>
                <a:effectLst/>
                <a:latin typeface="Century Gothic" panose="020B0502020202020204" pitchFamily="34" charset="0"/>
              </a:rPr>
              <a:t> % 4 == 0)</a:t>
            </a:r>
            <a:br>
              <a:rPr lang="en-GB" dirty="0">
                <a:solidFill>
                  <a:schemeClr val="tx1"/>
                </a:solidFill>
                <a:latin typeface="Century Gothic" panose="020B0502020202020204" pitchFamily="34" charset="0"/>
              </a:rPr>
            </a:br>
            <a:r>
              <a:rPr lang="en-GB" b="0" i="0" dirty="0">
                <a:solidFill>
                  <a:schemeClr val="tx1"/>
                </a:solidFill>
                <a:effectLst/>
                <a:latin typeface="Century Gothic" panose="020B0502020202020204" pitchFamily="34" charset="0"/>
              </a:rPr>
              <a:t>           </a:t>
            </a:r>
            <a:r>
              <a:rPr lang="en-GB" b="0" i="0" dirty="0" err="1">
                <a:solidFill>
                  <a:schemeClr val="tx1"/>
                </a:solidFill>
                <a:effectLst/>
                <a:latin typeface="Century Gothic" panose="020B0502020202020204" pitchFamily="34" charset="0"/>
              </a:rPr>
              <a:t>leapyr</a:t>
            </a:r>
            <a:r>
              <a:rPr lang="en-GB" b="0" i="0" dirty="0">
                <a:solidFill>
                  <a:schemeClr val="tx1"/>
                </a:solidFill>
                <a:effectLst/>
                <a:latin typeface="Century Gothic" panose="020B0502020202020204" pitchFamily="34" charset="0"/>
              </a:rPr>
              <a:t> = 1;</a:t>
            </a:r>
            <a:br>
              <a:rPr lang="en-GB" dirty="0">
                <a:solidFill>
                  <a:schemeClr val="tx1"/>
                </a:solidFill>
                <a:latin typeface="Century Gothic" panose="020B0502020202020204" pitchFamily="34" charset="0"/>
              </a:rPr>
            </a:br>
            <a:r>
              <a:rPr lang="en-GB" b="0" i="0" dirty="0">
                <a:solidFill>
                  <a:schemeClr val="tx1"/>
                </a:solidFill>
                <a:effectLst/>
                <a:latin typeface="Century Gothic" panose="020B0502020202020204" pitchFamily="34" charset="0"/>
              </a:rPr>
              <a:t>           else</a:t>
            </a:r>
            <a:br>
              <a:rPr lang="en-GB" dirty="0">
                <a:solidFill>
                  <a:schemeClr val="tx1"/>
                </a:solidFill>
                <a:latin typeface="Century Gothic" panose="020B0502020202020204" pitchFamily="34" charset="0"/>
              </a:rPr>
            </a:br>
            <a:r>
              <a:rPr lang="en-GB" b="0" i="0" dirty="0">
                <a:solidFill>
                  <a:schemeClr val="tx1"/>
                </a:solidFill>
                <a:effectLst/>
                <a:latin typeface="Century Gothic" panose="020B0502020202020204" pitchFamily="34" charset="0"/>
              </a:rPr>
              <a:t>           </a:t>
            </a:r>
            <a:r>
              <a:rPr lang="en-GB" b="0" i="0" dirty="0" err="1">
                <a:solidFill>
                  <a:schemeClr val="tx1"/>
                </a:solidFill>
                <a:effectLst/>
                <a:latin typeface="Century Gothic" panose="020B0502020202020204" pitchFamily="34" charset="0"/>
              </a:rPr>
              <a:t>leapyr</a:t>
            </a:r>
            <a:r>
              <a:rPr lang="en-GB" b="0" i="0" dirty="0">
                <a:solidFill>
                  <a:schemeClr val="tx1"/>
                </a:solidFill>
                <a:effectLst/>
                <a:latin typeface="Century Gothic" panose="020B0502020202020204" pitchFamily="34" charset="0"/>
              </a:rPr>
              <a:t> = 0;</a:t>
            </a:r>
            <a:br>
              <a:rPr lang="en-GB" dirty="0">
                <a:solidFill>
                  <a:schemeClr val="tx1"/>
                </a:solidFill>
                <a:latin typeface="Century Gothic" panose="020B0502020202020204" pitchFamily="34" charset="0"/>
              </a:rPr>
            </a:br>
            <a:r>
              <a:rPr lang="en-GB" b="0" i="0" dirty="0">
                <a:solidFill>
                  <a:schemeClr val="tx1"/>
                </a:solidFill>
                <a:effectLst/>
                <a:latin typeface="Century Gothic" panose="020B0502020202020204" pitchFamily="34" charset="0"/>
              </a:rPr>
              <a:t>           </a:t>
            </a:r>
            <a:r>
              <a:rPr lang="en-GB" b="0" i="0" dirty="0" err="1">
                <a:solidFill>
                  <a:schemeClr val="tx1"/>
                </a:solidFill>
                <a:effectLst/>
                <a:latin typeface="Century Gothic" panose="020B0502020202020204" pitchFamily="34" charset="0"/>
              </a:rPr>
              <a:t>findmonth</a:t>
            </a:r>
            <a:r>
              <a:rPr lang="en-GB" b="0" i="0" dirty="0">
                <a:solidFill>
                  <a:schemeClr val="tx1"/>
                </a:solidFill>
                <a:effectLst/>
                <a:latin typeface="Century Gothic" panose="020B0502020202020204" pitchFamily="34" charset="0"/>
              </a:rPr>
              <a:t> = 3 + (2 - </a:t>
            </a:r>
            <a:r>
              <a:rPr lang="en-GB" b="0" i="0" dirty="0" err="1">
                <a:solidFill>
                  <a:schemeClr val="tx1"/>
                </a:solidFill>
                <a:effectLst/>
                <a:latin typeface="Century Gothic" panose="020B0502020202020204" pitchFamily="34" charset="0"/>
              </a:rPr>
              <a:t>leapyr</a:t>
            </a:r>
            <a:r>
              <a:rPr lang="en-GB" b="0" i="0" dirty="0">
                <a:solidFill>
                  <a:schemeClr val="tx1"/>
                </a:solidFill>
                <a:effectLst/>
                <a:latin typeface="Century Gothic" panose="020B0502020202020204" pitchFamily="34" charset="0"/>
              </a:rPr>
              <a:t>) * ((months + 2) / (2 * months))</a:t>
            </a:r>
            <a:br>
              <a:rPr lang="en-GB" dirty="0">
                <a:solidFill>
                  <a:schemeClr val="tx1"/>
                </a:solidFill>
                <a:latin typeface="Century Gothic" panose="020B0502020202020204" pitchFamily="34" charset="0"/>
              </a:rPr>
            </a:br>
            <a:r>
              <a:rPr lang="en-GB" b="0" i="0" dirty="0">
                <a:solidFill>
                  <a:schemeClr val="tx1"/>
                </a:solidFill>
                <a:effectLst/>
                <a:latin typeface="Century Gothic" panose="020B0502020202020204" pitchFamily="34" charset="0"/>
              </a:rPr>
              <a:t>+ (5 * months + months / 9) / 2;</a:t>
            </a:r>
            <a:br>
              <a:rPr lang="en-GB" dirty="0">
                <a:solidFill>
                  <a:schemeClr val="tx1"/>
                </a:solidFill>
                <a:latin typeface="Century Gothic" panose="020B0502020202020204" pitchFamily="34" charset="0"/>
              </a:rPr>
            </a:br>
            <a:r>
              <a:rPr lang="en-GB" b="0" i="0" dirty="0">
                <a:solidFill>
                  <a:schemeClr val="tx1"/>
                </a:solidFill>
                <a:effectLst/>
                <a:latin typeface="Century Gothic" panose="020B0502020202020204" pitchFamily="34" charset="0"/>
              </a:rPr>
              <a:t>           </a:t>
            </a:r>
            <a:r>
              <a:rPr lang="en-GB" b="0" i="0" dirty="0" err="1">
                <a:solidFill>
                  <a:schemeClr val="tx1"/>
                </a:solidFill>
                <a:effectLst/>
                <a:latin typeface="Century Gothic" panose="020B0502020202020204" pitchFamily="34" charset="0"/>
              </a:rPr>
              <a:t>findmonth</a:t>
            </a:r>
            <a:r>
              <a:rPr lang="en-GB" b="0" i="0" dirty="0">
                <a:solidFill>
                  <a:schemeClr val="tx1"/>
                </a:solidFill>
                <a:effectLst/>
                <a:latin typeface="Century Gothic" panose="020B0502020202020204" pitchFamily="34" charset="0"/>
              </a:rPr>
              <a:t> = </a:t>
            </a:r>
            <a:r>
              <a:rPr lang="en-GB" b="0" i="0" dirty="0" err="1">
                <a:solidFill>
                  <a:schemeClr val="tx1"/>
                </a:solidFill>
                <a:effectLst/>
                <a:latin typeface="Century Gothic" panose="020B0502020202020204" pitchFamily="34" charset="0"/>
              </a:rPr>
              <a:t>findmonth</a:t>
            </a:r>
            <a:r>
              <a:rPr lang="en-GB" b="0" i="0" dirty="0">
                <a:solidFill>
                  <a:schemeClr val="tx1"/>
                </a:solidFill>
                <a:effectLst/>
                <a:latin typeface="Century Gothic" panose="020B0502020202020204" pitchFamily="34" charset="0"/>
              </a:rPr>
              <a:t> % 7;</a:t>
            </a:r>
            <a:br>
              <a:rPr lang="en-GB" dirty="0">
                <a:solidFill>
                  <a:schemeClr val="tx1"/>
                </a:solidFill>
                <a:latin typeface="Century Gothic" panose="020B0502020202020204" pitchFamily="34" charset="0"/>
              </a:rPr>
            </a:br>
            <a:r>
              <a:rPr lang="en-GB" b="0" i="0" dirty="0">
                <a:solidFill>
                  <a:schemeClr val="tx1"/>
                </a:solidFill>
                <a:effectLst/>
                <a:latin typeface="Century Gothic" panose="020B0502020202020204" pitchFamily="34" charset="0"/>
              </a:rPr>
              <a:t>           return </a:t>
            </a:r>
            <a:r>
              <a:rPr lang="en-GB" b="0" i="0" dirty="0" err="1">
                <a:solidFill>
                  <a:schemeClr val="tx1"/>
                </a:solidFill>
                <a:effectLst/>
                <a:latin typeface="Century Gothic" panose="020B0502020202020204" pitchFamily="34" charset="0"/>
              </a:rPr>
              <a:t>findmonth</a:t>
            </a:r>
            <a:r>
              <a:rPr lang="en-GB" b="0" i="0" dirty="0">
                <a:solidFill>
                  <a:schemeClr val="tx1"/>
                </a:solidFill>
                <a:effectLst/>
                <a:latin typeface="Century Gothic" panose="020B0502020202020204" pitchFamily="34" charset="0"/>
              </a:rPr>
              <a:t>;</a:t>
            </a:r>
            <a:br>
              <a:rPr lang="en-GB" dirty="0">
                <a:solidFill>
                  <a:schemeClr val="tx1"/>
                </a:solidFill>
                <a:latin typeface="Century Gothic" panose="020B0502020202020204" pitchFamily="34" charset="0"/>
              </a:rPr>
            </a:br>
            <a:r>
              <a:rPr lang="en-GB" b="0" i="0" dirty="0">
                <a:solidFill>
                  <a:schemeClr val="tx1"/>
                </a:solidFill>
                <a:effectLst/>
                <a:latin typeface="Century Gothic" panose="020B0502020202020204" pitchFamily="34" charset="0"/>
              </a:rPr>
              <a:t>    }</a:t>
            </a:r>
            <a:endParaRPr dirty="0">
              <a:solidFill>
                <a:schemeClr val="tx1"/>
              </a:solidFill>
              <a:latin typeface="Century Gothic" panose="020B0502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9CD084-5A7B-4203-9E46-DCA024EC9C47}"/>
              </a:ext>
            </a:extLst>
          </p:cNvPr>
          <p:cNvSpPr>
            <a:spLocks noGrp="1"/>
          </p:cNvSpPr>
          <p:nvPr>
            <p:ph type="body" idx="1"/>
          </p:nvPr>
        </p:nvSpPr>
        <p:spPr>
          <a:xfrm>
            <a:off x="1583186" y="685800"/>
            <a:ext cx="6591985" cy="3777622"/>
          </a:xfrm>
        </p:spPr>
        <p:txBody>
          <a:bodyPr/>
          <a:lstStyle/>
          <a:p>
            <a:r>
              <a:rPr lang="en-GB" dirty="0"/>
              <a:t>OUTPUT:</a:t>
            </a:r>
          </a:p>
          <a:p>
            <a:pPr marL="114300" indent="0">
              <a:buNone/>
            </a:pPr>
            <a:r>
              <a:rPr lang="en-GB"/>
              <a:t>Enter </a:t>
            </a:r>
            <a:r>
              <a:rPr lang="en-GB" dirty="0"/>
              <a:t>the year: 2022</a:t>
            </a:r>
          </a:p>
          <a:p>
            <a:pPr marL="114300" indent="0">
              <a:buNone/>
            </a:pPr>
            <a:r>
              <a:rPr lang="en-GB" dirty="0"/>
              <a:t>Enter the month:03</a:t>
            </a:r>
          </a:p>
          <a:p>
            <a:pPr marL="114300" indent="0">
              <a:buNone/>
            </a:pPr>
            <a:r>
              <a:rPr lang="en-GB" dirty="0"/>
              <a:t>Enter the Date: 25</a:t>
            </a:r>
          </a:p>
          <a:p>
            <a:pPr marL="114300" indent="0">
              <a:buNone/>
            </a:pPr>
            <a:r>
              <a:rPr lang="en-GB" dirty="0"/>
              <a:t>The Date Given is: 25/03/2022</a:t>
            </a:r>
          </a:p>
          <a:p>
            <a:pPr marL="114300" indent="0">
              <a:buNone/>
            </a:pPr>
            <a:r>
              <a:rPr lang="en-GB" dirty="0"/>
              <a:t>Day of the Week of the Date: Friday</a:t>
            </a:r>
          </a:p>
        </p:txBody>
      </p:sp>
    </p:spTree>
    <p:extLst>
      <p:ext uri="{BB962C8B-B14F-4D97-AF65-F5344CB8AC3E}">
        <p14:creationId xmlns:p14="http://schemas.microsoft.com/office/powerpoint/2010/main" val="2474511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7"/>
          <p:cNvSpPr txBox="1">
            <a:spLocks noGrp="1"/>
          </p:cNvSpPr>
          <p:nvPr>
            <p:ph type="body" idx="1"/>
          </p:nvPr>
        </p:nvSpPr>
        <p:spPr>
          <a:xfrm>
            <a:off x="1276007" y="1540189"/>
            <a:ext cx="6591985" cy="3777622"/>
          </a:xfrm>
          <a:prstGeom prst="rect">
            <a:avLst/>
          </a:prstGeom>
          <a:noFill/>
          <a:ln>
            <a:noFill/>
          </a:ln>
        </p:spPr>
        <p:txBody>
          <a:bodyPr spcFirstLastPara="1" wrap="square" lIns="91425" tIns="45700" rIns="91425" bIns="45700" anchor="t" anchorCtr="0">
            <a:normAutofit/>
          </a:bodyPr>
          <a:lstStyle/>
          <a:p>
            <a:pPr marL="109728" lvl="0" indent="0" algn="ctr" rtl="0">
              <a:spcBef>
                <a:spcPts val="0"/>
              </a:spcBef>
              <a:spcAft>
                <a:spcPts val="0"/>
              </a:spcAft>
              <a:buSzPts val="6000"/>
              <a:buNone/>
            </a:pPr>
            <a:endParaRPr sz="6000">
              <a:latin typeface="Algerian"/>
              <a:ea typeface="Algerian"/>
              <a:cs typeface="Algerian"/>
              <a:sym typeface="Algerian"/>
            </a:endParaRPr>
          </a:p>
          <a:p>
            <a:pPr marL="109728" lvl="0" indent="0" algn="ctr" rtl="0">
              <a:spcBef>
                <a:spcPts val="1000"/>
              </a:spcBef>
              <a:spcAft>
                <a:spcPts val="0"/>
              </a:spcAft>
              <a:buSzPts val="6000"/>
              <a:buNone/>
            </a:pPr>
            <a:r>
              <a:rPr lang="en-US" sz="6000" b="1">
                <a:latin typeface="Algerian"/>
                <a:ea typeface="Algerian"/>
                <a:cs typeface="Algerian"/>
                <a:sym typeface="Algerian"/>
              </a:rPr>
              <a:t>THANK YOU</a:t>
            </a:r>
            <a:endParaRPr b="1"/>
          </a:p>
        </p:txBody>
      </p:sp>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758</Words>
  <Application>Microsoft Office PowerPoint</Application>
  <PresentationFormat>On-screen Show (4:3)</PresentationFormat>
  <Paragraphs>29</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Century Gothic</vt:lpstr>
      <vt:lpstr>Noto Sans Symbols</vt:lpstr>
      <vt:lpstr>Arial Rounded</vt:lpstr>
      <vt:lpstr>Libre Baskerville</vt:lpstr>
      <vt:lpstr>Arial</vt:lpstr>
      <vt:lpstr>Algerian</vt:lpstr>
      <vt:lpstr>Lucida Sans</vt:lpstr>
      <vt:lpstr>Wisp</vt:lpstr>
      <vt:lpstr>Calendar application</vt:lpstr>
      <vt:lpstr>An Abstract of the Project</vt:lpstr>
      <vt:lpstr>Introduction</vt:lpstr>
      <vt:lpstr>Feature</vt:lpstr>
      <vt:lpstr>Code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 application</dc:title>
  <dc:creator>King</dc:creator>
  <cp:lastModifiedBy>Anugga Biswas</cp:lastModifiedBy>
  <cp:revision>3</cp:revision>
  <dcterms:created xsi:type="dcterms:W3CDTF">2021-11-30T12:03:38Z</dcterms:created>
  <dcterms:modified xsi:type="dcterms:W3CDTF">2022-01-24T04:57:03Z</dcterms:modified>
</cp:coreProperties>
</file>