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8" r:id="rId3"/>
    <p:sldId id="257" r:id="rId4"/>
    <p:sldId id="258" r:id="rId5"/>
    <p:sldId id="259" r:id="rId6"/>
    <p:sldId id="270" r:id="rId7"/>
    <p:sldId id="260" r:id="rId8"/>
    <p:sldId id="261" r:id="rId9"/>
    <p:sldId id="262" r:id="rId10"/>
    <p:sldId id="265" r:id="rId11"/>
    <p:sldId id="266" r:id="rId12"/>
    <p:sldId id="269" r:id="rId13"/>
    <p:sldId id="267" r:id="rId14"/>
  </p:sldIdLst>
  <p:sldSz cx="12192000" cy="6858000"/>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C487-3E74-1086-8EE0-670A12EDDF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e-IN"/>
          </a:p>
        </p:txBody>
      </p:sp>
      <p:sp>
        <p:nvSpPr>
          <p:cNvPr id="3" name="Subtitle 2">
            <a:extLst>
              <a:ext uri="{FF2B5EF4-FFF2-40B4-BE49-F238E27FC236}">
                <a16:creationId xmlns:a16="http://schemas.microsoft.com/office/drawing/2014/main" id="{F54F5DD6-7D47-B810-6223-95ECA5C9E6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e-IN"/>
          </a:p>
        </p:txBody>
      </p:sp>
      <p:sp>
        <p:nvSpPr>
          <p:cNvPr id="4" name="Date Placeholder 3">
            <a:extLst>
              <a:ext uri="{FF2B5EF4-FFF2-40B4-BE49-F238E27FC236}">
                <a16:creationId xmlns:a16="http://schemas.microsoft.com/office/drawing/2014/main" id="{FC39EE05-1E68-0495-1DA6-67D07A266ABF}"/>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5B9EB119-4F39-5BE9-450A-300437C0E3EA}"/>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B461A27C-7EDE-F20D-6B2A-0682F1149D39}"/>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51175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57937-2D1A-C5C8-8DFE-35330BE49DBB}"/>
              </a:ext>
            </a:extLst>
          </p:cNvPr>
          <p:cNvSpPr>
            <a:spLocks noGrp="1"/>
          </p:cNvSpPr>
          <p:nvPr>
            <p:ph type="title"/>
          </p:nvPr>
        </p:nvSpPr>
        <p:spPr/>
        <p:txBody>
          <a:bodyPr/>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B7D2C11B-EE2E-F60A-ABD1-C019479FCE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CACC8589-9ADA-B510-89B5-BECB1E3B67A6}"/>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30ABA253-2923-5F33-7D50-24EB648686C5}"/>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A8DA7667-8536-BEA5-0184-7A89ECB2E983}"/>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66258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44075-9E21-B9E5-CF49-6AFC31280B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AFE0FC28-B7A6-25C5-DF99-36831B8F0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E1C508BE-84A8-5125-1E05-026D383A5B5B}"/>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F34916C4-FE80-0065-E450-EF3890E20D84}"/>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3540D042-F4D6-2764-BCCB-13748179BBAA}"/>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1919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CFF2-0D92-74E1-7045-9CB3217362AB}"/>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A2A934E8-B275-2BD1-A3C2-B1B5AE29D4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08D469C4-A6C8-F91C-F2BF-BB5F538405F3}"/>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CCDA13BF-F004-4641-BD33-7FF892E61548}"/>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6C39A2D6-1E36-767F-6A0A-670F8E0E24CE}"/>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41401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3E44-F4ED-E2FF-5505-90C068AE78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e-IN"/>
          </a:p>
        </p:txBody>
      </p:sp>
      <p:sp>
        <p:nvSpPr>
          <p:cNvPr id="3" name="Text Placeholder 2">
            <a:extLst>
              <a:ext uri="{FF2B5EF4-FFF2-40B4-BE49-F238E27FC236}">
                <a16:creationId xmlns:a16="http://schemas.microsoft.com/office/drawing/2014/main" id="{1AD0D002-F4E5-E0AE-1BB0-95DEF99B9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7FF9A-8BA5-7B9A-6554-AAB664601168}"/>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CFEBC669-B67C-612B-15B9-AFA06BA3BB38}"/>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F0BA9DBC-5039-BBAE-37C4-EAE1BF41AFED}"/>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5737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5A3E-9648-7E2B-72FF-EFC2176BD147}"/>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C0699F9E-0605-B3FB-CEE3-C8E246866B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Content Placeholder 3">
            <a:extLst>
              <a:ext uri="{FF2B5EF4-FFF2-40B4-BE49-F238E27FC236}">
                <a16:creationId xmlns:a16="http://schemas.microsoft.com/office/drawing/2014/main" id="{2CC271CF-8A66-1659-72C3-153CE0D5CD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Date Placeholder 4">
            <a:extLst>
              <a:ext uri="{FF2B5EF4-FFF2-40B4-BE49-F238E27FC236}">
                <a16:creationId xmlns:a16="http://schemas.microsoft.com/office/drawing/2014/main" id="{F22C20FA-E716-BCD2-C10D-BCD97FD8FDAF}"/>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6" name="Footer Placeholder 5">
            <a:extLst>
              <a:ext uri="{FF2B5EF4-FFF2-40B4-BE49-F238E27FC236}">
                <a16:creationId xmlns:a16="http://schemas.microsoft.com/office/drawing/2014/main" id="{1E9C558C-D771-5DD3-2DBE-0A2EC315E15D}"/>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2C53FA5E-3D78-3092-2B30-ED4F2AD493F0}"/>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24323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59F8-840C-B762-D932-F1A05529914B}"/>
              </a:ext>
            </a:extLst>
          </p:cNvPr>
          <p:cNvSpPr>
            <a:spLocks noGrp="1"/>
          </p:cNvSpPr>
          <p:nvPr>
            <p:ph type="title"/>
          </p:nvPr>
        </p:nvSpPr>
        <p:spPr>
          <a:xfrm>
            <a:off x="839788" y="365125"/>
            <a:ext cx="10515600" cy="1325563"/>
          </a:xfrm>
        </p:spPr>
        <p:txBody>
          <a:bodyPr/>
          <a:lstStyle/>
          <a:p>
            <a:r>
              <a:rPr lang="en-US"/>
              <a:t>Click to edit Master title style</a:t>
            </a:r>
            <a:endParaRPr lang="te-IN"/>
          </a:p>
        </p:txBody>
      </p:sp>
      <p:sp>
        <p:nvSpPr>
          <p:cNvPr id="3" name="Text Placeholder 2">
            <a:extLst>
              <a:ext uri="{FF2B5EF4-FFF2-40B4-BE49-F238E27FC236}">
                <a16:creationId xmlns:a16="http://schemas.microsoft.com/office/drawing/2014/main" id="{4B15BC4C-9A97-26A7-286E-19F1D0BB5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ECCD75-A320-7349-D75A-8B706DDB9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Text Placeholder 4">
            <a:extLst>
              <a:ext uri="{FF2B5EF4-FFF2-40B4-BE49-F238E27FC236}">
                <a16:creationId xmlns:a16="http://schemas.microsoft.com/office/drawing/2014/main" id="{3911348C-15C6-5FFC-1AC9-6F6A3CCA5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EA0B7E-B825-F099-544A-D2AF5939B7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7" name="Date Placeholder 6">
            <a:extLst>
              <a:ext uri="{FF2B5EF4-FFF2-40B4-BE49-F238E27FC236}">
                <a16:creationId xmlns:a16="http://schemas.microsoft.com/office/drawing/2014/main" id="{A8516144-04B5-27B5-55C2-12F828111A7E}"/>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8" name="Footer Placeholder 7">
            <a:extLst>
              <a:ext uri="{FF2B5EF4-FFF2-40B4-BE49-F238E27FC236}">
                <a16:creationId xmlns:a16="http://schemas.microsoft.com/office/drawing/2014/main" id="{FE5F19DA-0A92-D480-2C51-22E53383E316}"/>
              </a:ext>
            </a:extLst>
          </p:cNvPr>
          <p:cNvSpPr>
            <a:spLocks noGrp="1"/>
          </p:cNvSpPr>
          <p:nvPr>
            <p:ph type="ftr" sz="quarter" idx="11"/>
          </p:nvPr>
        </p:nvSpPr>
        <p:spPr/>
        <p:txBody>
          <a:bodyPr/>
          <a:lstStyle/>
          <a:p>
            <a:endParaRPr lang="te-IN"/>
          </a:p>
        </p:txBody>
      </p:sp>
      <p:sp>
        <p:nvSpPr>
          <p:cNvPr id="9" name="Slide Number Placeholder 8">
            <a:extLst>
              <a:ext uri="{FF2B5EF4-FFF2-40B4-BE49-F238E27FC236}">
                <a16:creationId xmlns:a16="http://schemas.microsoft.com/office/drawing/2014/main" id="{74BF2FA4-ABC6-9F8D-669B-558DAEE8BCEF}"/>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3623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FE86-3161-6958-D4F5-CF4EE7D71BBD}"/>
              </a:ext>
            </a:extLst>
          </p:cNvPr>
          <p:cNvSpPr>
            <a:spLocks noGrp="1"/>
          </p:cNvSpPr>
          <p:nvPr>
            <p:ph type="title"/>
          </p:nvPr>
        </p:nvSpPr>
        <p:spPr/>
        <p:txBody>
          <a:bodyPr/>
          <a:lstStyle/>
          <a:p>
            <a:r>
              <a:rPr lang="en-US"/>
              <a:t>Click to edit Master title style</a:t>
            </a:r>
            <a:endParaRPr lang="te-IN"/>
          </a:p>
        </p:txBody>
      </p:sp>
      <p:sp>
        <p:nvSpPr>
          <p:cNvPr id="3" name="Date Placeholder 2">
            <a:extLst>
              <a:ext uri="{FF2B5EF4-FFF2-40B4-BE49-F238E27FC236}">
                <a16:creationId xmlns:a16="http://schemas.microsoft.com/office/drawing/2014/main" id="{F27C5A72-32DF-1C4C-4997-3882B749D6C5}"/>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4" name="Footer Placeholder 3">
            <a:extLst>
              <a:ext uri="{FF2B5EF4-FFF2-40B4-BE49-F238E27FC236}">
                <a16:creationId xmlns:a16="http://schemas.microsoft.com/office/drawing/2014/main" id="{D3749ADE-2C64-9999-AEB6-E826220E95D0}"/>
              </a:ext>
            </a:extLst>
          </p:cNvPr>
          <p:cNvSpPr>
            <a:spLocks noGrp="1"/>
          </p:cNvSpPr>
          <p:nvPr>
            <p:ph type="ftr" sz="quarter" idx="11"/>
          </p:nvPr>
        </p:nvSpPr>
        <p:spPr/>
        <p:txBody>
          <a:bodyPr/>
          <a:lstStyle/>
          <a:p>
            <a:endParaRPr lang="te-IN"/>
          </a:p>
        </p:txBody>
      </p:sp>
      <p:sp>
        <p:nvSpPr>
          <p:cNvPr id="5" name="Slide Number Placeholder 4">
            <a:extLst>
              <a:ext uri="{FF2B5EF4-FFF2-40B4-BE49-F238E27FC236}">
                <a16:creationId xmlns:a16="http://schemas.microsoft.com/office/drawing/2014/main" id="{832C2F8F-CF20-3513-25BC-1D173DBFF8FC}"/>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336698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7F55F-0343-017E-2B80-740E383BF627}"/>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3" name="Footer Placeholder 2">
            <a:extLst>
              <a:ext uri="{FF2B5EF4-FFF2-40B4-BE49-F238E27FC236}">
                <a16:creationId xmlns:a16="http://schemas.microsoft.com/office/drawing/2014/main" id="{AAF56B14-F0F0-49FA-66B2-BCE833A35449}"/>
              </a:ext>
            </a:extLst>
          </p:cNvPr>
          <p:cNvSpPr>
            <a:spLocks noGrp="1"/>
          </p:cNvSpPr>
          <p:nvPr>
            <p:ph type="ftr" sz="quarter" idx="11"/>
          </p:nvPr>
        </p:nvSpPr>
        <p:spPr/>
        <p:txBody>
          <a:bodyPr/>
          <a:lstStyle/>
          <a:p>
            <a:endParaRPr lang="te-IN"/>
          </a:p>
        </p:txBody>
      </p:sp>
      <p:sp>
        <p:nvSpPr>
          <p:cNvPr id="4" name="Slide Number Placeholder 3">
            <a:extLst>
              <a:ext uri="{FF2B5EF4-FFF2-40B4-BE49-F238E27FC236}">
                <a16:creationId xmlns:a16="http://schemas.microsoft.com/office/drawing/2014/main" id="{FA49FE25-E612-633E-EEFE-4E72484DB5DE}"/>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158282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590E-5A29-AC98-D175-EB768D31E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Content Placeholder 2">
            <a:extLst>
              <a:ext uri="{FF2B5EF4-FFF2-40B4-BE49-F238E27FC236}">
                <a16:creationId xmlns:a16="http://schemas.microsoft.com/office/drawing/2014/main" id="{8E461208-2E76-685A-6FAE-467DAAEA3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Text Placeholder 3">
            <a:extLst>
              <a:ext uri="{FF2B5EF4-FFF2-40B4-BE49-F238E27FC236}">
                <a16:creationId xmlns:a16="http://schemas.microsoft.com/office/drawing/2014/main" id="{7CD2320F-FE5C-705F-32EA-E23DC8878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6D128-619B-851B-8851-063235EC9F88}"/>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6" name="Footer Placeholder 5">
            <a:extLst>
              <a:ext uri="{FF2B5EF4-FFF2-40B4-BE49-F238E27FC236}">
                <a16:creationId xmlns:a16="http://schemas.microsoft.com/office/drawing/2014/main" id="{AB0E7AC3-7FAF-BDBF-4786-06348E6FF261}"/>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616D6285-A613-C335-6CCF-4B7227BD614B}"/>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7763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5B75-F441-DAC5-EEDB-EE68C23FB0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Picture Placeholder 2">
            <a:extLst>
              <a:ext uri="{FF2B5EF4-FFF2-40B4-BE49-F238E27FC236}">
                <a16:creationId xmlns:a16="http://schemas.microsoft.com/office/drawing/2014/main" id="{6B06DA86-3ECE-0CC9-CE26-AF44B35B97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e-IN"/>
          </a:p>
        </p:txBody>
      </p:sp>
      <p:sp>
        <p:nvSpPr>
          <p:cNvPr id="4" name="Text Placeholder 3">
            <a:extLst>
              <a:ext uri="{FF2B5EF4-FFF2-40B4-BE49-F238E27FC236}">
                <a16:creationId xmlns:a16="http://schemas.microsoft.com/office/drawing/2014/main" id="{100F2ECB-60DD-3E05-A33F-F0371831D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BB8281-D3BD-8589-65DB-721F48542F68}"/>
              </a:ext>
            </a:extLst>
          </p:cNvPr>
          <p:cNvSpPr>
            <a:spLocks noGrp="1"/>
          </p:cNvSpPr>
          <p:nvPr>
            <p:ph type="dt" sz="half" idx="10"/>
          </p:nvPr>
        </p:nvSpPr>
        <p:spPr/>
        <p:txBody>
          <a:bodyPr/>
          <a:lstStyle/>
          <a:p>
            <a:fld id="{36780279-ACD6-450C-9302-0851A6C5F5D8}" type="datetimeFigureOut">
              <a:rPr lang="te-IN" smtClean="0"/>
              <a:t>21-07-2025</a:t>
            </a:fld>
            <a:endParaRPr lang="te-IN"/>
          </a:p>
        </p:txBody>
      </p:sp>
      <p:sp>
        <p:nvSpPr>
          <p:cNvPr id="6" name="Footer Placeholder 5">
            <a:extLst>
              <a:ext uri="{FF2B5EF4-FFF2-40B4-BE49-F238E27FC236}">
                <a16:creationId xmlns:a16="http://schemas.microsoft.com/office/drawing/2014/main" id="{AD102297-EFED-824F-4F73-FE705EB11670}"/>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36140E08-6AFE-F0EA-00F9-77BCCF99BBF2}"/>
              </a:ext>
            </a:extLst>
          </p:cNvPr>
          <p:cNvSpPr>
            <a:spLocks noGrp="1"/>
          </p:cNvSpPr>
          <p:nvPr>
            <p:ph type="sldNum" sz="quarter" idx="12"/>
          </p:nvPr>
        </p:nvSpPr>
        <p:spPr/>
        <p:txBody>
          <a:bodyPr/>
          <a:lstStyle/>
          <a:p>
            <a:fld id="{3DC9FA6D-3807-4FFC-B8E0-DCDDD605F51E}" type="slidenum">
              <a:rPr lang="te-IN" smtClean="0"/>
              <a:t>‹#›</a:t>
            </a:fld>
            <a:endParaRPr lang="te-IN"/>
          </a:p>
        </p:txBody>
      </p:sp>
    </p:spTree>
    <p:extLst>
      <p:ext uri="{BB962C8B-B14F-4D97-AF65-F5344CB8AC3E}">
        <p14:creationId xmlns:p14="http://schemas.microsoft.com/office/powerpoint/2010/main" val="2147962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5335C-90CB-FFBD-6DC6-8E947E4A0A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e-IN"/>
          </a:p>
        </p:txBody>
      </p:sp>
      <p:sp>
        <p:nvSpPr>
          <p:cNvPr id="3" name="Text Placeholder 2">
            <a:extLst>
              <a:ext uri="{FF2B5EF4-FFF2-40B4-BE49-F238E27FC236}">
                <a16:creationId xmlns:a16="http://schemas.microsoft.com/office/drawing/2014/main" id="{343E31A5-D832-834F-C1D0-79999392B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54E29D37-D3F0-BDDC-C1DD-5156AA8D1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80279-ACD6-450C-9302-0851A6C5F5D8}" type="datetimeFigureOut">
              <a:rPr lang="te-IN" smtClean="0"/>
              <a:t>21-07-2025</a:t>
            </a:fld>
            <a:endParaRPr lang="te-IN"/>
          </a:p>
        </p:txBody>
      </p:sp>
      <p:sp>
        <p:nvSpPr>
          <p:cNvPr id="5" name="Footer Placeholder 4">
            <a:extLst>
              <a:ext uri="{FF2B5EF4-FFF2-40B4-BE49-F238E27FC236}">
                <a16:creationId xmlns:a16="http://schemas.microsoft.com/office/drawing/2014/main" id="{35919A90-C686-F76F-4762-1A8EA90161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e-IN"/>
          </a:p>
        </p:txBody>
      </p:sp>
      <p:sp>
        <p:nvSpPr>
          <p:cNvPr id="6" name="Slide Number Placeholder 5">
            <a:extLst>
              <a:ext uri="{FF2B5EF4-FFF2-40B4-BE49-F238E27FC236}">
                <a16:creationId xmlns:a16="http://schemas.microsoft.com/office/drawing/2014/main" id="{487E36FA-53B2-C4CD-FFE1-EAABDE532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9FA6D-3807-4FFC-B8E0-DCDDD605F51E}" type="slidenum">
              <a:rPr lang="te-IN" smtClean="0"/>
              <a:t>‹#›</a:t>
            </a:fld>
            <a:endParaRPr lang="te-IN"/>
          </a:p>
        </p:txBody>
      </p:sp>
    </p:spTree>
    <p:extLst>
      <p:ext uri="{BB962C8B-B14F-4D97-AF65-F5344CB8AC3E}">
        <p14:creationId xmlns:p14="http://schemas.microsoft.com/office/powerpoint/2010/main" val="34947920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478E-D884-8B23-4C75-334EA9CE8CB9}"/>
              </a:ext>
            </a:extLst>
          </p:cNvPr>
          <p:cNvSpPr>
            <a:spLocks noGrp="1"/>
          </p:cNvSpPr>
          <p:nvPr>
            <p:ph type="ctrTitle"/>
          </p:nvPr>
        </p:nvSpPr>
        <p:spPr/>
        <p:txBody>
          <a:bodyPr>
            <a:normAutofit fontScale="90000"/>
          </a:bodyPr>
          <a:lstStyle/>
          <a:p>
            <a:pPr algn="l"/>
            <a:r>
              <a:rPr lang="en-US" b="1" dirty="0"/>
              <a:t>Cancer Detection And predicative analysis using Python </a:t>
            </a:r>
            <a:endParaRPr lang="te-IN" b="1"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C3B7E5E3-F26A-99E1-A21B-866E22636697}"/>
              </a:ext>
            </a:extLst>
          </p:cNvPr>
          <p:cNvSpPr txBox="1"/>
          <p:nvPr/>
        </p:nvSpPr>
        <p:spPr>
          <a:xfrm>
            <a:off x="7062107" y="5257800"/>
            <a:ext cx="4539343" cy="923330"/>
          </a:xfrm>
          <a:prstGeom prst="rect">
            <a:avLst/>
          </a:prstGeom>
          <a:noFill/>
        </p:spPr>
        <p:txBody>
          <a:bodyPr wrap="square" rtlCol="0">
            <a:spAutoFit/>
          </a:bodyPr>
          <a:lstStyle/>
          <a:p>
            <a:r>
              <a:rPr lang="en-US" dirty="0"/>
              <a:t>Done by :</a:t>
            </a:r>
          </a:p>
          <a:p>
            <a:r>
              <a:rPr lang="en-US" dirty="0"/>
              <a:t>Subhashis Tripathy(RA2112703010020)</a:t>
            </a:r>
          </a:p>
          <a:p>
            <a:r>
              <a:rPr lang="en-US"/>
              <a:t>Ayush Upadhyay(RA2112703010021)</a:t>
            </a:r>
            <a:endParaRPr lang="te-IN" dirty="0"/>
          </a:p>
        </p:txBody>
      </p:sp>
      <p:pic>
        <p:nvPicPr>
          <p:cNvPr id="1026" name="Picture 2" descr="SRM Institute of Science and Technology">
            <a:extLst>
              <a:ext uri="{FF2B5EF4-FFF2-40B4-BE49-F238E27FC236}">
                <a16:creationId xmlns:a16="http://schemas.microsoft.com/office/drawing/2014/main" id="{67D29D29-FE33-2AE4-3B85-DE5C97DD0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6371" y="0"/>
            <a:ext cx="2035629" cy="164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363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AAF8C-C740-3EA8-8675-385E86E16436}"/>
              </a:ext>
            </a:extLst>
          </p:cNvPr>
          <p:cNvSpPr>
            <a:spLocks noGrp="1"/>
          </p:cNvSpPr>
          <p:nvPr>
            <p:ph type="title"/>
          </p:nvPr>
        </p:nvSpPr>
        <p:spPr/>
        <p:txBody>
          <a:bodyPr>
            <a:normAutofit/>
          </a:bodyPr>
          <a:lstStyle/>
          <a:p>
            <a:pPr algn="l"/>
            <a:r>
              <a:rPr lang="en-IN" b="1" i="0" dirty="0">
                <a:effectLst/>
                <a:latin typeface="Times New Roman" panose="02020603050405020304" pitchFamily="18" charset="0"/>
                <a:cs typeface="Times New Roman" panose="02020603050405020304" pitchFamily="18" charset="0"/>
              </a:rPr>
              <a:t>Presentation &amp; Automation</a:t>
            </a:r>
          </a:p>
        </p:txBody>
      </p:sp>
      <p:sp>
        <p:nvSpPr>
          <p:cNvPr id="3" name="Content Placeholder 2">
            <a:extLst>
              <a:ext uri="{FF2B5EF4-FFF2-40B4-BE49-F238E27FC236}">
                <a16:creationId xmlns:a16="http://schemas.microsoft.com/office/drawing/2014/main" id="{2FB5CC97-805D-7CCE-BD41-7B7B8A324912}"/>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Communicate the findings and insights gained from the data analysis and modeling process.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Visualize results using clear and informative presentations.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Consider deploying the recommendation system as a service for continuous operation and integration with the e-commerce platform.</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Effectively presenting the results of the </a:t>
            </a:r>
            <a:r>
              <a:rPr lang="en-US" sz="2400" dirty="0">
                <a:latin typeface="Times New Roman" panose="02020603050405020304" pitchFamily="18" charset="0"/>
                <a:cs typeface="Times New Roman" panose="02020603050405020304" pitchFamily="18" charset="0"/>
              </a:rPr>
              <a:t>healthcare </a:t>
            </a:r>
            <a:r>
              <a:rPr lang="en-US" sz="2400" b="0" i="0" dirty="0">
                <a:effectLst/>
                <a:latin typeface="Times New Roman" panose="02020603050405020304" pitchFamily="18" charset="0"/>
                <a:cs typeface="Times New Roman" panose="02020603050405020304" pitchFamily="18" charset="0"/>
              </a:rPr>
              <a:t>recommendation system project is crucial for health care purpose and ensuring successful implementation. Utilizing clear visualizations and concise communication strategies helps convey the system's value and potential impact. Additionally, exploring options for automating the recommendation process can streamline operations and ensure ongoing effectiveness.</a:t>
            </a:r>
          </a:p>
        </p:txBody>
      </p:sp>
      <p:pic>
        <p:nvPicPr>
          <p:cNvPr id="10242" name="Picture 2" descr="SRM Institute of Science and Technology">
            <a:extLst>
              <a:ext uri="{FF2B5EF4-FFF2-40B4-BE49-F238E27FC236}">
                <a16:creationId xmlns:a16="http://schemas.microsoft.com/office/drawing/2014/main" id="{E0F4833D-52A0-3CAF-5EAB-C9501FD16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931" y="0"/>
            <a:ext cx="214312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9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EC4F-D00D-921F-502A-7FBA8C76E708}"/>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a:t>
            </a:r>
            <a:r>
              <a:rPr lang="en-IN" b="1" i="0" dirty="0">
                <a:effectLst/>
                <a:latin typeface="Times New Roman" panose="02020603050405020304" pitchFamily="18" charset="0"/>
                <a:cs typeface="Times New Roman" panose="02020603050405020304" pitchFamily="18" charset="0"/>
              </a:rPr>
              <a:t>onclusion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5C2FD2D-95ED-EBD7-52F5-CF28A08E418B}"/>
              </a:ext>
            </a:extLst>
          </p:cNvPr>
          <p:cNvSpPr>
            <a:spLocks noGrp="1"/>
          </p:cNvSpPr>
          <p:nvPr>
            <p:ph idx="1"/>
          </p:nvPr>
        </p:nvSpPr>
        <p:spPr>
          <a:xfrm>
            <a:off x="827314" y="1499054"/>
            <a:ext cx="10515600" cy="4351338"/>
          </a:xfrm>
        </p:spPr>
        <p:txBody>
          <a:bodyPr>
            <a:normAutofit lnSpcReduction="10000"/>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Implementing automated reporting systems for seamless dissemination of predicative healthcare  insights show that we can easily cure the disease as soon as possible.</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By following the data science lifecycle and leveraging insights from research, health</a:t>
            </a:r>
            <a:r>
              <a:rPr lang="en-US" sz="2400" dirty="0">
                <a:latin typeface="Times New Roman" panose="02020603050405020304" pitchFamily="18" charset="0"/>
                <a:cs typeface="Times New Roman" panose="02020603050405020304" pitchFamily="18" charset="0"/>
              </a:rPr>
              <a:t>care </a:t>
            </a:r>
            <a:r>
              <a:rPr lang="en-US" sz="2400" b="0" i="0" dirty="0">
                <a:effectLst/>
                <a:latin typeface="Times New Roman" panose="02020603050405020304" pitchFamily="18" charset="0"/>
                <a:cs typeface="Times New Roman" panose="02020603050405020304" pitchFamily="18" charset="0"/>
              </a:rPr>
              <a:t> organizations can develop effective recommendation systems that cater to </a:t>
            </a:r>
            <a:r>
              <a:rPr lang="en-US" sz="2400" dirty="0">
                <a:latin typeface="Times New Roman" panose="02020603050405020304" pitchFamily="18" charset="0"/>
                <a:cs typeface="Times New Roman" panose="02020603050405020304" pitchFamily="18" charset="0"/>
              </a:rPr>
              <a:t>patients health check ups.</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mplementing a data-driven recommendation system can be a powerful tool for </a:t>
            </a:r>
            <a:r>
              <a:rPr lang="en-US" sz="2400" dirty="0">
                <a:latin typeface="Times New Roman" panose="02020603050405020304" pitchFamily="18" charset="0"/>
                <a:cs typeface="Times New Roman" panose="02020603050405020304" pitchFamily="18" charset="0"/>
              </a:rPr>
              <a:t>health care </a:t>
            </a:r>
            <a:r>
              <a:rPr lang="en-US" sz="2400" b="0" i="0" dirty="0">
                <a:effectLst/>
                <a:latin typeface="Times New Roman" panose="02020603050405020304" pitchFamily="18" charset="0"/>
                <a:cs typeface="Times New Roman" panose="02020603050405020304" pitchFamily="18" charset="0"/>
              </a:rPr>
              <a:t>platforms to personalize the </a:t>
            </a:r>
            <a:r>
              <a:rPr lang="en-US" sz="2400" dirty="0">
                <a:latin typeface="Times New Roman" panose="02020603050405020304" pitchFamily="18" charset="0"/>
                <a:cs typeface="Times New Roman" panose="02020603050405020304" pitchFamily="18" charset="0"/>
              </a:rPr>
              <a:t>health </a:t>
            </a:r>
            <a:r>
              <a:rPr lang="en-US" sz="2400" dirty="0" err="1">
                <a:latin typeface="Times New Roman" panose="02020603050405020304" pitchFamily="18" charset="0"/>
                <a:cs typeface="Times New Roman" panose="02020603050405020304" pitchFamily="18" charset="0"/>
              </a:rPr>
              <a:t>chcekup</a:t>
            </a:r>
            <a:r>
              <a:rPr lang="en-US" sz="2400" dirty="0">
                <a:latin typeface="Times New Roman" panose="02020603050405020304" pitchFamily="18" charset="0"/>
                <a:cs typeface="Times New Roman" panose="02020603050405020304" pitchFamily="18" charset="0"/>
              </a:rPr>
              <a:t> and health treatment</a:t>
            </a:r>
            <a:r>
              <a:rPr lang="en-US" sz="2400" b="0" i="0" dirty="0">
                <a:effectLst/>
                <a:latin typeface="Times New Roman" panose="02020603050405020304" pitchFamily="18" charset="0"/>
                <a:cs typeface="Times New Roman" panose="02020603050405020304" pitchFamily="18" charset="0"/>
              </a:rPr>
              <a:t> experience, increase </a:t>
            </a:r>
            <a:r>
              <a:rPr lang="en-US" sz="2400" dirty="0">
                <a:latin typeface="Times New Roman" panose="02020603050405020304" pitchFamily="18" charset="0"/>
                <a:cs typeface="Times New Roman" panose="02020603050405020304" pitchFamily="18" charset="0"/>
              </a:rPr>
              <a:t>patients </a:t>
            </a:r>
            <a:r>
              <a:rPr lang="en-US" sz="2400" b="0" i="0" dirty="0">
                <a:effectLst/>
                <a:latin typeface="Times New Roman" panose="02020603050405020304" pitchFamily="18" charset="0"/>
                <a:cs typeface="Times New Roman" panose="02020603050405020304" pitchFamily="18" charset="0"/>
              </a:rPr>
              <a:t> engagement, and ultimately drive </a:t>
            </a:r>
            <a:r>
              <a:rPr lang="en-US" sz="2400" dirty="0">
                <a:latin typeface="Times New Roman" panose="02020603050405020304" pitchFamily="18" charset="0"/>
                <a:cs typeface="Times New Roman" panose="02020603050405020304" pitchFamily="18" charset="0"/>
              </a:rPr>
              <a:t>proper health check up</a:t>
            </a:r>
            <a:r>
              <a:rPr lang="en-US" sz="2400" b="0" i="0" dirty="0">
                <a:effectLst/>
                <a:latin typeface="Times New Roman" panose="02020603050405020304" pitchFamily="18" charset="0"/>
                <a:cs typeface="Times New Roman" panose="02020603050405020304" pitchFamily="18" charset="0"/>
              </a:rPr>
              <a:t>. By following a structured approach and incorporating valuable research findings, health care organizations can create recommendation systems that provide targeted suggestions, improve </a:t>
            </a:r>
            <a:r>
              <a:rPr lang="en-US" sz="2400" dirty="0">
                <a:latin typeface="Times New Roman" panose="02020603050405020304" pitchFamily="18" charset="0"/>
                <a:cs typeface="Times New Roman" panose="02020603050405020304" pitchFamily="18" charset="0"/>
              </a:rPr>
              <a:t>patients health </a:t>
            </a:r>
            <a:r>
              <a:rPr lang="en-US" sz="2400" b="0" i="0" dirty="0">
                <a:effectLst/>
                <a:latin typeface="Times New Roman" panose="02020603050405020304" pitchFamily="18" charset="0"/>
                <a:cs typeface="Times New Roman" panose="02020603050405020304" pitchFamily="18" charset="0"/>
              </a:rPr>
              <a:t> satisfaction, and achieve their strategic objectives.</a:t>
            </a:r>
            <a:endParaRPr lang="te-IN" sz="2400" dirty="0">
              <a:latin typeface="Times New Roman" panose="02020603050405020304" pitchFamily="18" charset="0"/>
            </a:endParaRPr>
          </a:p>
        </p:txBody>
      </p:sp>
      <p:pic>
        <p:nvPicPr>
          <p:cNvPr id="11266" name="Picture 2" descr="SRM Institute of Science and Technology">
            <a:extLst>
              <a:ext uri="{FF2B5EF4-FFF2-40B4-BE49-F238E27FC236}">
                <a16:creationId xmlns:a16="http://schemas.microsoft.com/office/drawing/2014/main" id="{BD044DCF-F585-0E2E-D332-ECF9433021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52" y="0"/>
            <a:ext cx="2143125" cy="182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6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122C-CCDC-C2F6-7EB7-4785F7B677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 </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63E995E3-3144-FD80-C20B-A215E127ABB2}"/>
              </a:ext>
            </a:extLst>
          </p:cNvPr>
          <p:cNvSpPr>
            <a:spLocks noGrp="1"/>
          </p:cNvSpPr>
          <p:nvPr>
            <p:ph idx="1"/>
          </p:nvPr>
        </p:nvSpPr>
        <p:spPr>
          <a:xfrm>
            <a:off x="838200" y="1690688"/>
            <a:ext cx="10515600" cy="4351338"/>
          </a:xfrm>
        </p:spPr>
        <p:txBody>
          <a:bodyPr>
            <a:normAutofit fontScale="70000" lnSpcReduction="20000"/>
          </a:bodyPr>
          <a:lstStyle/>
          <a:p>
            <a:pPr marL="0" indent="0" algn="just">
              <a:buNone/>
            </a:pPr>
            <a:r>
              <a:rPr lang="en-IN" sz="2700" dirty="0">
                <a:solidFill>
                  <a:srgbClr val="000000"/>
                </a:solidFill>
                <a:latin typeface="Times New Roman" panose="02020603050405020304" pitchFamily="18" charset="0"/>
                <a:cs typeface="Times New Roman" panose="02020603050405020304" pitchFamily="18" charset="0"/>
              </a:rPr>
              <a:t>Data Preprocessing Techniques for Healthcare Data Mining" by </a:t>
            </a:r>
            <a:r>
              <a:rPr lang="en-IN" sz="2700" dirty="0" err="1">
                <a:solidFill>
                  <a:srgbClr val="000000"/>
                </a:solidFill>
                <a:latin typeface="Times New Roman" panose="02020603050405020304" pitchFamily="18" charset="0"/>
                <a:cs typeface="Times New Roman" panose="02020603050405020304" pitchFamily="18" charset="0"/>
              </a:rPr>
              <a:t>Bellazzi</a:t>
            </a:r>
            <a:r>
              <a:rPr lang="en-IN" sz="2700" dirty="0">
                <a:solidFill>
                  <a:srgbClr val="000000"/>
                </a:solidFill>
                <a:latin typeface="Times New Roman" panose="02020603050405020304" pitchFamily="18" charset="0"/>
                <a:cs typeface="Times New Roman" panose="02020603050405020304" pitchFamily="18" charset="0"/>
              </a:rPr>
              <a:t> and Zupan (2008) - This paper discusses data preprocessing techniques for healthcare data mining, including methods for handling missing values, noise, and outliers in predictive </a:t>
            </a:r>
            <a:r>
              <a:rPr lang="en-IN" sz="2700" dirty="0" err="1">
                <a:solidFill>
                  <a:srgbClr val="000000"/>
                </a:solidFill>
                <a:latin typeface="Times New Roman" panose="02020603050405020304" pitchFamily="18" charset="0"/>
                <a:cs typeface="Times New Roman" panose="02020603050405020304" pitchFamily="18" charset="0"/>
              </a:rPr>
              <a:t>modeling</a:t>
            </a:r>
            <a:r>
              <a:rPr lang="en-IN" sz="2700" dirty="0">
                <a:solidFill>
                  <a:srgbClr val="000000"/>
                </a:solidFill>
                <a:latin typeface="Times New Roman" panose="02020603050405020304" pitchFamily="18" charset="0"/>
                <a:cs typeface="Times New Roman" panose="02020603050405020304" pitchFamily="18" charset="0"/>
              </a:rPr>
              <a:t> tasks.</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A Survey of Collaborative Filtering Techniques" by Ricci et al. (2011) - This survey paper provides an overview of collaborative filtering techniques, including user-based and item-based approaches, and their applications in recommendation systems, including healthcare.</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Data-driven Decision Support Systems in Healthcare" by Geisler et al. (2018) - This article discusses the role of data-driven decision support systems in healthcare, including predictive analytics applications for clinical decision-making and healthcare management. (Journal: Journal of Medical Systems)</a:t>
            </a:r>
            <a:endParaRPr lang="en-US" dirty="0">
              <a:solidFill>
                <a:srgbClr val="ECECEC"/>
              </a:solidFill>
              <a:latin typeface="Söhne"/>
              <a:cs typeface="Times New Roman" panose="02020603050405020304" pitchFamily="18" charset="0"/>
            </a:endParaRP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Exploratory Data Analysis in Healthcare Data" by Shah et al. (2018) - This paper presents techniques for exploratory data analysis in healthcare data, including visualization methods and statistical approaches to uncover patterns and insights. (Journal: Journal of Biomedical Informatics)</a:t>
            </a:r>
          </a:p>
          <a:p>
            <a:pPr marL="0" indent="0" algn="just">
              <a:buNone/>
            </a:pPr>
            <a:r>
              <a:rPr lang="en-US" b="0" dirty="0">
                <a:solidFill>
                  <a:srgbClr val="000000"/>
                </a:solidFill>
                <a:effectLst/>
                <a:latin typeface="Times New Roman" panose="02020603050405020304" pitchFamily="18" charset="0"/>
                <a:cs typeface="Times New Roman" panose="02020603050405020304" pitchFamily="18" charset="0"/>
              </a:rPr>
              <a:t>Predictive modeling of hospital readmission rates: A nationwide cohort study" by Hasan et al. (2010) - This study applies predictive modeling techniques to identify factors associated with hospital readmissions, providing insights into readmission risk prediction and prevention strategies. (Journal: JAMA)</a:t>
            </a:r>
          </a:p>
          <a:p>
            <a:pPr marL="0" indent="0" algn="just">
              <a:buNone/>
            </a:pPr>
            <a:endParaRPr lang="en-IN" b="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te-IN" dirty="0"/>
          </a:p>
        </p:txBody>
      </p:sp>
      <p:pic>
        <p:nvPicPr>
          <p:cNvPr id="4" name="Picture 2" descr="SRM Institute of Science and Technology">
            <a:extLst>
              <a:ext uri="{FF2B5EF4-FFF2-40B4-BE49-F238E27FC236}">
                <a16:creationId xmlns:a16="http://schemas.microsoft.com/office/drawing/2014/main" id="{4E0CF978-ED36-3976-279D-4735023E7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52" y="1"/>
            <a:ext cx="2143125"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0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CCC13-21E7-F881-9F27-4F35DD73578C}"/>
              </a:ext>
            </a:extLst>
          </p:cNvPr>
          <p:cNvSpPr>
            <a:spLocks noGrp="1"/>
          </p:cNvSpPr>
          <p:nvPr>
            <p:ph idx="1"/>
          </p:nvPr>
        </p:nvSpPr>
        <p:spPr>
          <a:xfrm>
            <a:off x="0" y="0"/>
            <a:ext cx="12192000" cy="7373995"/>
          </a:xfrm>
        </p:spPr>
        <p:style>
          <a:lnRef idx="2">
            <a:schemeClr val="accent1"/>
          </a:lnRef>
          <a:fillRef idx="1">
            <a:schemeClr val="lt1"/>
          </a:fillRef>
          <a:effectRef idx="0">
            <a:schemeClr val="accent1"/>
          </a:effectRef>
          <a:fontRef idx="minor">
            <a:schemeClr val="dk1"/>
          </a:fontRef>
        </p:style>
        <p:txBody>
          <a:bodyPr>
            <a:normAutofit/>
          </a:bodyPr>
          <a:lstStyle/>
          <a:p>
            <a:pPr marL="0" indent="0" algn="ctr">
              <a:buNone/>
            </a:pPr>
            <a:endParaRPr lang="en-IN" sz="6000" b="1" i="1" u="sng" dirty="0">
              <a:latin typeface="Times New Roman" panose="02020603050405020304" pitchFamily="18" charset="0"/>
              <a:cs typeface="Times New Roman" panose="02020603050405020304" pitchFamily="18" charset="0"/>
            </a:endParaRPr>
          </a:p>
          <a:p>
            <a:pPr marL="0" indent="0" algn="ctr">
              <a:buNone/>
            </a:pPr>
            <a:endParaRPr lang="en-IN" sz="6000" b="1" i="1" u="sng" dirty="0">
              <a:latin typeface="Times New Roman" panose="02020603050405020304" pitchFamily="18" charset="0"/>
              <a:cs typeface="Times New Roman" panose="02020603050405020304" pitchFamily="18" charset="0"/>
            </a:endParaRPr>
          </a:p>
          <a:p>
            <a:pPr marL="0" indent="0" algn="ctr">
              <a:buNone/>
            </a:pPr>
            <a:r>
              <a:rPr lang="en-IN" sz="6000" b="1" i="1" u="sng" dirty="0">
                <a:latin typeface="Times New Roman" panose="02020603050405020304" pitchFamily="18" charset="0"/>
                <a:cs typeface="Times New Roman" panose="02020603050405020304" pitchFamily="18" charset="0"/>
              </a:rPr>
              <a:t>THANKS!</a:t>
            </a:r>
            <a:endParaRPr lang="te-IN" sz="6000" b="1" i="1" u="sng" dirty="0">
              <a:latin typeface="Times New Roman" panose="02020603050405020304" pitchFamily="18" charset="0"/>
            </a:endParaRPr>
          </a:p>
        </p:txBody>
      </p:sp>
    </p:spTree>
    <p:extLst>
      <p:ext uri="{BB962C8B-B14F-4D97-AF65-F5344CB8AC3E}">
        <p14:creationId xmlns:p14="http://schemas.microsoft.com/office/powerpoint/2010/main" val="1928411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2897-A24F-A419-AE89-F08ACD97A46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Data Science Lifecycle</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D644B030-7894-C671-5A8D-0B5EBC82D666}"/>
              </a:ext>
            </a:extLst>
          </p:cNvPr>
          <p:cNvSpPr>
            <a:spLocks noGrp="1"/>
          </p:cNvSpPr>
          <p:nvPr>
            <p:ph sz="half" idx="1"/>
          </p:nvPr>
        </p:nvSpPr>
        <p:spPr/>
        <p:txBody>
          <a:bodyPr>
            <a:normAutofit fontScale="85000" lnSpcReduction="20000"/>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data science lifecycle provides a structured approach for building and deploying recommendation systems.</a:t>
            </a: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Key stages involved:</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Setting the research goal: Define the problem and desired outcomes.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Retrieving data: Acquire relevant data sources.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preparation: Clean, transform, and format the data.</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exploration: Analyze and understand the data characteristics.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modeling: Develop and train the recommendation algorithm.</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Presentation &amp; automation: Evaluate, present, and deploy the system.</a:t>
            </a:r>
          </a:p>
          <a:p>
            <a:pPr marL="0" indent="0">
              <a:buNone/>
            </a:pPr>
            <a:endParaRPr lang="te-IN" dirty="0"/>
          </a:p>
        </p:txBody>
      </p:sp>
      <p:pic>
        <p:nvPicPr>
          <p:cNvPr id="4" name="Picture 2" descr="SRM Institute of Science and Technology">
            <a:extLst>
              <a:ext uri="{FF2B5EF4-FFF2-40B4-BE49-F238E27FC236}">
                <a16:creationId xmlns:a16="http://schemas.microsoft.com/office/drawing/2014/main" id="{BC9C75CD-BDDB-DE20-393D-78ACE6907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381" y="1"/>
            <a:ext cx="2143125" cy="1690688"/>
          </a:xfrm>
          <a:prstGeom prst="rect">
            <a:avLst/>
          </a:prstGeom>
          <a:noFill/>
          <a:extLst>
            <a:ext uri="{909E8E84-426E-40DD-AFC4-6F175D3DCCD1}">
              <a14:hiddenFill xmlns:a14="http://schemas.microsoft.com/office/drawing/2010/main">
                <a:solidFill>
                  <a:srgbClr val="FFFFFF"/>
                </a:solidFill>
              </a14:hiddenFill>
            </a:ext>
          </a:extLst>
        </p:spPr>
      </p:pic>
      <p:pic>
        <p:nvPicPr>
          <p:cNvPr id="23" name="Content Placeholder 6">
            <a:extLst>
              <a:ext uri="{FF2B5EF4-FFF2-40B4-BE49-F238E27FC236}">
                <a16:creationId xmlns:a16="http://schemas.microsoft.com/office/drawing/2014/main" id="{25D81721-3C23-497C-BB79-032BD66B48E3}"/>
              </a:ext>
            </a:extLst>
          </p:cNvPr>
          <p:cNvPicPr>
            <a:picLocks noGrp="1" noChangeAspect="1"/>
          </p:cNvPicPr>
          <p:nvPr>
            <p:ph sz="half" idx="2"/>
          </p:nvPr>
        </p:nvPicPr>
        <p:blipFill>
          <a:blip r:embed="rId3"/>
          <a:stretch>
            <a:fillRect/>
          </a:stretch>
        </p:blipFill>
        <p:spPr>
          <a:xfrm>
            <a:off x="6695133" y="2055812"/>
            <a:ext cx="3743847" cy="3038899"/>
          </a:xfrm>
          <a:prstGeom prst="rect">
            <a:avLst/>
          </a:prstGeom>
        </p:spPr>
      </p:pic>
    </p:spTree>
    <p:extLst>
      <p:ext uri="{BB962C8B-B14F-4D97-AF65-F5344CB8AC3E}">
        <p14:creationId xmlns:p14="http://schemas.microsoft.com/office/powerpoint/2010/main" val="2886805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5D3B-9AAB-BB08-56AC-48432E7FB2C0}"/>
              </a:ext>
            </a:extLst>
          </p:cNvPr>
          <p:cNvSpPr>
            <a:spLocks noGrp="1"/>
          </p:cNvSpPr>
          <p:nvPr>
            <p:ph type="title"/>
          </p:nvPr>
        </p:nvSpPr>
        <p:spPr>
          <a:xfrm>
            <a:off x="838200" y="300603"/>
            <a:ext cx="10515600" cy="1325563"/>
          </a:xfrm>
        </p:spPr>
        <p:txBody>
          <a:bodyPr>
            <a:normAutofit/>
          </a:bodyPr>
          <a:lstStyle/>
          <a:p>
            <a:r>
              <a:rPr lang="en-IN" b="1" i="0" dirty="0">
                <a:effectLst/>
                <a:latin typeface="Times New Roman" panose="02020603050405020304" pitchFamily="18" charset="0"/>
                <a:cs typeface="Times New Roman" panose="02020603050405020304" pitchFamily="18" charset="0"/>
              </a:rPr>
              <a:t>Setting the Research Goal</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B20D74A-8629-2DF5-95E7-2BB4F3477A2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Develop a healthcare and predictive system.</a:t>
            </a:r>
          </a:p>
          <a:p>
            <a:r>
              <a:rPr lang="en-US" sz="2400" dirty="0">
                <a:latin typeface="Times New Roman" panose="02020603050405020304" pitchFamily="18" charset="0"/>
                <a:cs typeface="Times New Roman" panose="02020603050405020304" pitchFamily="18" charset="0"/>
              </a:rPr>
              <a:t>Enhance resource allocation.</a:t>
            </a:r>
          </a:p>
          <a:p>
            <a:r>
              <a:rPr lang="en-US" sz="2400" dirty="0">
                <a:latin typeface="Times New Roman" panose="02020603050405020304" pitchFamily="18" charset="0"/>
                <a:cs typeface="Times New Roman" panose="02020603050405020304" pitchFamily="18" charset="0"/>
              </a:rPr>
              <a:t>Provide medicine, predicting treatment response, and optimizing drug dosage.</a:t>
            </a:r>
          </a:p>
          <a:p>
            <a:r>
              <a:rPr lang="en-US" sz="2400" dirty="0">
                <a:latin typeface="Times New Roman" panose="02020603050405020304" pitchFamily="18" charset="0"/>
              </a:rPr>
              <a:t>Early detection and risk assessment of diseases like cancer, heart disease, or diabetes.</a:t>
            </a:r>
          </a:p>
          <a:p>
            <a:endParaRPr lang="te-IN" sz="2400" dirty="0">
              <a:latin typeface="Times New Roman" panose="02020603050405020304" pitchFamily="18" charset="0"/>
            </a:endParaRPr>
          </a:p>
        </p:txBody>
      </p:sp>
      <p:pic>
        <p:nvPicPr>
          <p:cNvPr id="2050" name="Picture 2" descr="SRM Institute of Science and Technology">
            <a:extLst>
              <a:ext uri="{FF2B5EF4-FFF2-40B4-BE49-F238E27FC236}">
                <a16:creationId xmlns:a16="http://schemas.microsoft.com/office/drawing/2014/main" id="{C286F707-1347-6109-91D9-61F397E2B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2381" y="0"/>
            <a:ext cx="2143125" cy="1926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8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8EA8-58EC-D9B3-4B7E-0456819B1B42}"/>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Retrieving Data</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03FDD6A4-9FC9-AC5E-B687-4995AA6EA39C}"/>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Data sources for e-commerce recommendation systems: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Patient’s</a:t>
            </a:r>
            <a:r>
              <a:rPr lang="en-US" b="0" i="0" dirty="0">
                <a:effectLst/>
                <a:latin typeface="Times New Roman" panose="02020603050405020304" pitchFamily="18" charset="0"/>
                <a:cs typeface="Times New Roman" panose="02020603050405020304" pitchFamily="18" charset="0"/>
              </a:rPr>
              <a:t> health data (clicks, views, searches)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Purchase medicine history</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Other Health care </a:t>
            </a:r>
            <a:r>
              <a:rPr lang="en-US" b="0" i="0" dirty="0">
                <a:effectLst/>
                <a:latin typeface="Times New Roman" panose="02020603050405020304" pitchFamily="18" charset="0"/>
                <a:cs typeface="Times New Roman" panose="02020603050405020304" pitchFamily="18" charset="0"/>
              </a:rPr>
              <a:t> details (attributes, descriptions)</a:t>
            </a: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Importance of leveraging data for insights.</a:t>
            </a:r>
          </a:p>
          <a:p>
            <a:pPr marL="0" indent="0" algn="just">
              <a:buNone/>
            </a:pPr>
            <a:r>
              <a:rPr lang="en-US" sz="2400" b="0" i="0" dirty="0">
                <a:effectLst/>
                <a:latin typeface="Times New Roman" panose="02020603050405020304" pitchFamily="18" charset="0"/>
                <a:cs typeface="Times New Roman" panose="02020603050405020304" pitchFamily="18" charset="0"/>
              </a:rPr>
              <a:t>Choosing the right data sources is crucial for building an accurate and informative health recommendation system. The research paper offers valuable guidance on identifying relevant data points and potential challenges associated with proper data </a:t>
            </a:r>
            <a:r>
              <a:rPr lang="en-US" sz="2400" dirty="0">
                <a:latin typeface="Times New Roman" panose="02020603050405020304" pitchFamily="18" charset="0"/>
                <a:cs typeface="Times New Roman" panose="02020603050405020304" pitchFamily="18" charset="0"/>
              </a:rPr>
              <a:t>understanding</a:t>
            </a:r>
            <a:r>
              <a:rPr lang="en-US" sz="2400" b="0" i="0" dirty="0">
                <a:effectLst/>
                <a:latin typeface="Times New Roman" panose="02020603050405020304" pitchFamily="18" charset="0"/>
                <a:cs typeface="Times New Roman" panose="02020603050405020304" pitchFamily="18" charset="0"/>
              </a:rPr>
              <a:t>.</a:t>
            </a:r>
            <a:endParaRPr lang="te-IN" sz="2400" dirty="0">
              <a:latin typeface="Times New Roman" panose="02020603050405020304" pitchFamily="18" charset="0"/>
            </a:endParaRPr>
          </a:p>
        </p:txBody>
      </p:sp>
      <p:pic>
        <p:nvPicPr>
          <p:cNvPr id="3074" name="Picture 2" descr="SRM Institute of Science and Technology">
            <a:extLst>
              <a:ext uri="{FF2B5EF4-FFF2-40B4-BE49-F238E27FC236}">
                <a16:creationId xmlns:a16="http://schemas.microsoft.com/office/drawing/2014/main" id="{F390D39F-A229-B9BA-1EBD-EA7025956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1918" y="9717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6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1CA4-D06C-9434-2C1F-B2BB4DD9ACE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Data Preparation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91E04156-F203-CDC3-2D1C-EA847C2AADCB}"/>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Common data preparation tasks: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Holding missing values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Recogniz</a:t>
            </a:r>
            <a:r>
              <a:rPr lang="en-US" b="0" i="0" dirty="0">
                <a:effectLst/>
                <a:latin typeface="Times New Roman" panose="02020603050405020304" pitchFamily="18" charset="0"/>
                <a:cs typeface="Times New Roman" panose="02020603050405020304" pitchFamily="18" charset="0"/>
              </a:rPr>
              <a:t>ing and correcting inconsistencies</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Feature engineering (creating new features from existing data)</a:t>
            </a:r>
          </a:p>
          <a:p>
            <a:pPr marL="742950" lvl="1" indent="-285750"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Data normalization (scaling features to a common range)</a:t>
            </a:r>
          </a:p>
          <a:p>
            <a:pPr marL="0" indent="0" algn="just">
              <a:buNone/>
            </a:pPr>
            <a:r>
              <a:rPr lang="en-US" sz="2400" b="0" i="0" dirty="0">
                <a:effectLst/>
                <a:latin typeface="Times New Roman" panose="02020603050405020304" pitchFamily="18" charset="0"/>
                <a:cs typeface="Times New Roman" panose="02020603050405020304" pitchFamily="18" charset="0"/>
              </a:rPr>
              <a:t>Data preparation ensures the quality and consistency of the data used to train the recommendation model. Addressing missing values, inconsistencies, and implementing appropriate feature engineering techniques are </a:t>
            </a:r>
            <a:r>
              <a:rPr lang="en-US" sz="2400" dirty="0">
                <a:latin typeface="Times New Roman" panose="02020603050405020304" pitchFamily="18" charset="0"/>
                <a:cs typeface="Times New Roman" panose="02020603050405020304" pitchFamily="18" charset="0"/>
              </a:rPr>
              <a:t>necessary</a:t>
            </a:r>
            <a:r>
              <a:rPr lang="en-US" sz="2400" b="0" i="0" dirty="0">
                <a:effectLst/>
                <a:latin typeface="Times New Roman" panose="02020603050405020304" pitchFamily="18" charset="0"/>
                <a:cs typeface="Times New Roman" panose="02020603050405020304" pitchFamily="18" charset="0"/>
              </a:rPr>
              <a:t> steps in this process.</a:t>
            </a:r>
            <a:endParaRPr lang="te-IN" sz="2400" dirty="0">
              <a:latin typeface="Times New Roman" panose="02020603050405020304" pitchFamily="18" charset="0"/>
            </a:endParaRPr>
          </a:p>
        </p:txBody>
      </p:sp>
      <p:pic>
        <p:nvPicPr>
          <p:cNvPr id="4098" name="Picture 2" descr="SRM Institute of Science and Technology">
            <a:extLst>
              <a:ext uri="{FF2B5EF4-FFF2-40B4-BE49-F238E27FC236}">
                <a16:creationId xmlns:a16="http://schemas.microsoft.com/office/drawing/2014/main" id="{C6B401A0-545E-3534-F3DA-7F765D3D2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188"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2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AE12F-C0E5-1B56-E56B-3BF15F8C9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44934-8E4B-73F0-7022-C93AF6AC116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EXPLORATORY DATA ANALYSIS</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61F841F2-E0B7-A5A9-94C7-931C954FFA99}"/>
              </a:ext>
            </a:extLst>
          </p:cNvPr>
          <p:cNvSpPr>
            <a:spLocks noGrp="1"/>
          </p:cNvSpPr>
          <p:nvPr>
            <p:ph idx="1"/>
          </p:nvPr>
        </p:nvSpPr>
        <p:spPr/>
        <p:txBody>
          <a:bodyPr>
            <a:normAutofit/>
          </a:bodyPr>
          <a:lstStyle/>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Descriptive Statistics:</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Compute and analyze basic statistics (mean, median, standard deviation) to describe the central tendencies and variations in the data.</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Data Visualization: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Utilize charts, graphs, and plots to visually represent data distributions, relationships, and potential patterns.</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Correlation Analysis:</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Examine correlations between variables to identify potential factors influencing the healthcare outcome of interest.</a:t>
            </a:r>
          </a:p>
          <a:p>
            <a:pPr algn="just">
              <a:buFont typeface="Arial" panose="020B0604020202020204" pitchFamily="34" charset="0"/>
              <a:buChar char="•"/>
            </a:pPr>
            <a:r>
              <a:rPr lang="en-US" sz="1800" b="1" i="0" dirty="0">
                <a:solidFill>
                  <a:schemeClr val="tx1">
                    <a:lumMod val="95000"/>
                    <a:lumOff val="5000"/>
                  </a:schemeClr>
                </a:solidFill>
                <a:effectLst/>
                <a:latin typeface="Times New Roman" panose="02020603050405020304" pitchFamily="18" charset="0"/>
                <a:cs typeface="Times New Roman" panose="02020603050405020304" pitchFamily="18" charset="0"/>
              </a:rPr>
              <a:t>Outlier Detection:</a:t>
            </a:r>
            <a:r>
              <a:rPr lang="en-US" sz="1800" b="0" i="0" dirty="0">
                <a:solidFill>
                  <a:schemeClr val="tx1">
                    <a:lumMod val="95000"/>
                    <a:lumOff val="5000"/>
                  </a:schemeClr>
                </a:solidFill>
                <a:effectLst/>
                <a:latin typeface="Times New Roman" panose="02020603050405020304" pitchFamily="18" charset="0"/>
                <a:cs typeface="Times New Roman" panose="02020603050405020304" pitchFamily="18" charset="0"/>
              </a:rPr>
              <a:t> Identify and handle outliers that may affect model performance, using statistical or visual methods.</a:t>
            </a:r>
          </a:p>
          <a:p>
            <a:pPr algn="just"/>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098" name="Picture 2" descr="SRM Institute of Science and Technology">
            <a:extLst>
              <a:ext uri="{FF2B5EF4-FFF2-40B4-BE49-F238E27FC236}">
                <a16:creationId xmlns:a16="http://schemas.microsoft.com/office/drawing/2014/main" id="{E95A9D24-E6DF-799A-4E83-0D479024F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188"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564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64F7-AD05-462A-6520-B6CF140FFE3A}"/>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Data Exploration</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16B51DE-B8E3-8E3F-53E8-FBB36D4C645A}"/>
              </a:ext>
            </a:extLst>
          </p:cNvPr>
          <p:cNvSpPr>
            <a:spLocks noGrp="1"/>
          </p:cNvSpPr>
          <p:nvPr>
            <p:ph idx="1"/>
          </p:nvPr>
        </p:nvSpPr>
        <p:spPr>
          <a:xfrm>
            <a:off x="930729" y="1575707"/>
            <a:ext cx="10662651" cy="4760252"/>
          </a:xfrm>
        </p:spPr>
        <p:txBody>
          <a:bodyPr>
            <a:normAutofit/>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Analyze </a:t>
            </a:r>
            <a:r>
              <a:rPr lang="en-US" sz="2400" dirty="0">
                <a:latin typeface="Times New Roman" panose="02020603050405020304" pitchFamily="18" charset="0"/>
                <a:cs typeface="Times New Roman" panose="02020603050405020304" pitchFamily="18" charset="0"/>
              </a:rPr>
              <a:t>patient’s disease</a:t>
            </a:r>
            <a:r>
              <a:rPr lang="en-US" sz="2400" b="0" i="0" dirty="0">
                <a:effectLst/>
                <a:latin typeface="Times New Roman" panose="02020603050405020304" pitchFamily="18" charset="0"/>
                <a:cs typeface="Times New Roman" panose="02020603050405020304" pitchFamily="18" charset="0"/>
              </a:rPr>
              <a:t> patterns and symptoms.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Employing visual tools for treatment to illustrate the illness of the </a:t>
            </a:r>
          </a:p>
          <a:p>
            <a:pPr marL="0" indent="0" algn="just">
              <a:buNone/>
            </a:pPr>
            <a:r>
              <a:rPr lang="en-US" sz="2400" dirty="0">
                <a:latin typeface="Times New Roman" panose="02020603050405020304" pitchFamily="18" charset="0"/>
                <a:cs typeface="Times New Roman" panose="02020603050405020304" pitchFamily="18" charset="0"/>
              </a:rPr>
              <a:t>   patient</a:t>
            </a:r>
            <a:r>
              <a:rPr lang="en-US" sz="2400"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disease and helps to cure the patients by providing health services</a:t>
            </a:r>
            <a:r>
              <a:rPr lang="en-US" sz="2400" b="0" i="0" dirty="0">
                <a:effectLst/>
                <a:latin typeface="Times New Roman" panose="02020603050405020304" pitchFamily="18" charset="0"/>
                <a:cs typeface="Times New Roman" panose="02020603050405020304" pitchFamily="18" charset="0"/>
              </a:rPr>
              <a:t>.</a:t>
            </a:r>
          </a:p>
          <a:p>
            <a:pPr marL="0" indent="0" algn="just">
              <a:buNone/>
            </a:pPr>
            <a:r>
              <a:rPr lang="en-US" sz="2400" b="0" i="0" dirty="0">
                <a:effectLst/>
                <a:latin typeface="Times New Roman" panose="02020603050405020304" pitchFamily="18" charset="0"/>
                <a:cs typeface="Times New Roman" panose="02020603050405020304" pitchFamily="18" charset="0"/>
              </a:rPr>
              <a:t>Data exploration helps uncover hidden patterns and trends within the data. This knowledge is crucial for selecting appropriate recommendation algorithms and tailoring the system to specific patient segments and </a:t>
            </a:r>
            <a:r>
              <a:rPr lang="en-US" sz="2400" dirty="0">
                <a:latin typeface="Times New Roman" panose="02020603050405020304" pitchFamily="18" charset="0"/>
                <a:cs typeface="Times New Roman" panose="02020603050405020304" pitchFamily="18" charset="0"/>
              </a:rPr>
              <a:t>healthcare services</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te-IN" dirty="0"/>
          </a:p>
        </p:txBody>
      </p:sp>
      <p:pic>
        <p:nvPicPr>
          <p:cNvPr id="5122" name="Picture 2" descr="SRM Institute of Science and Technology">
            <a:extLst>
              <a:ext uri="{FF2B5EF4-FFF2-40B4-BE49-F238E27FC236}">
                <a16:creationId xmlns:a16="http://schemas.microsoft.com/office/drawing/2014/main" id="{4FB34AAF-557C-E7F6-1E83-87110704F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9723" y="6327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25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B7F6-7419-1630-4E0E-95BFABC60442}"/>
              </a:ext>
            </a:extLst>
          </p:cNvPr>
          <p:cNvSpPr>
            <a:spLocks noGrp="1"/>
          </p:cNvSpPr>
          <p:nvPr>
            <p:ph type="title"/>
          </p:nvPr>
        </p:nvSpPr>
        <p:spPr/>
        <p:txBody>
          <a:bodyPr>
            <a:normAutofit/>
          </a:bodyPr>
          <a:lstStyle/>
          <a:p>
            <a:r>
              <a:rPr lang="en-IN" b="1" i="0" dirty="0">
                <a:solidFill>
                  <a:srgbClr val="E3E3E3"/>
                </a:solidFill>
                <a:effectLst/>
                <a:latin typeface="Google Sans"/>
              </a:rPr>
              <a:t> </a:t>
            </a:r>
            <a:r>
              <a:rPr lang="en-IN" b="1" i="0" dirty="0">
                <a:effectLst/>
                <a:latin typeface="Times New Roman" panose="02020603050405020304" pitchFamily="18" charset="0"/>
                <a:cs typeface="Times New Roman" panose="02020603050405020304" pitchFamily="18" charset="0"/>
              </a:rPr>
              <a:t>Data Modelling</a:t>
            </a:r>
            <a:endParaRPr lang="te-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CEE47322-D923-086F-2FFC-FE7782AF746B}"/>
              </a:ext>
            </a:extLst>
          </p:cNvPr>
          <p:cNvSpPr>
            <a:spLocks noGrp="1"/>
          </p:cNvSpPr>
          <p:nvPr>
            <p:ph idx="1"/>
          </p:nvPr>
        </p:nvSpPr>
        <p:spPr/>
        <p:txBody>
          <a:bodyPr>
            <a:normAutofit/>
          </a:bodyPr>
          <a:lstStyle/>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Two common recommendation approaches:</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Collaborative filtering: </a:t>
            </a:r>
            <a:r>
              <a:rPr lang="en-US" dirty="0">
                <a:latin typeface="Times New Roman" panose="02020603050405020304" pitchFamily="18" charset="0"/>
                <a:cs typeface="Times New Roman" panose="02020603050405020304" pitchFamily="18" charset="0"/>
              </a:rPr>
              <a:t>Collecting and combining diverse healthcare datasets for predictive analysis and also enhance the accuracy and relevance of predictive healthcare analysis</a:t>
            </a:r>
            <a:r>
              <a:rPr lang="en-US"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Content-based filtering: </a:t>
            </a:r>
            <a:r>
              <a:rPr lang="en-US" dirty="0">
                <a:latin typeface="Times New Roman" panose="02020603050405020304" pitchFamily="18" charset="0"/>
                <a:cs typeface="Times New Roman" panose="02020603050405020304" pitchFamily="18" charset="0"/>
              </a:rPr>
              <a:t>Personalizing healthcare recommendations based on individual patient attributes and medical history and also enhancing healthcare service delivery through recommendations</a:t>
            </a:r>
            <a:r>
              <a:rPr lang="en-US" b="0" i="0" dirty="0">
                <a:effectLst/>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This hybrid approach can leverage the strengths of both methods to generate more comprehensive and accurate recommendations.</a:t>
            </a:r>
            <a:endParaRPr lang="te-IN" sz="2400" dirty="0">
              <a:latin typeface="Times New Roman" panose="02020603050405020304" pitchFamily="18" charset="0"/>
            </a:endParaRPr>
          </a:p>
        </p:txBody>
      </p:sp>
      <p:pic>
        <p:nvPicPr>
          <p:cNvPr id="6146" name="Picture 2" descr="SRM Institute of Science and Technology">
            <a:extLst>
              <a:ext uri="{FF2B5EF4-FFF2-40B4-BE49-F238E27FC236}">
                <a16:creationId xmlns:a16="http://schemas.microsoft.com/office/drawing/2014/main" id="{2CFF330C-92D5-D47D-5C2D-148E19C7A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023"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8B8C-71D8-65DC-6A91-0211F38C6146}"/>
              </a:ext>
            </a:extLst>
          </p:cNvPr>
          <p:cNvSpPr>
            <a:spLocks noGrp="1"/>
          </p:cNvSpPr>
          <p:nvPr>
            <p:ph type="title"/>
          </p:nvPr>
        </p:nvSpPr>
        <p:spPr/>
        <p:txBody>
          <a:bodyPr>
            <a:normAutofit/>
          </a:bodyPr>
          <a:lstStyle/>
          <a:p>
            <a:r>
              <a:rPr lang="en-IN" b="1" i="0" dirty="0">
                <a:effectLst/>
                <a:latin typeface="Times New Roman" panose="02020603050405020304" pitchFamily="18" charset="0"/>
                <a:cs typeface="Times New Roman" panose="02020603050405020304" pitchFamily="18" charset="0"/>
              </a:rPr>
              <a:t>Evaluation</a:t>
            </a:r>
            <a:endParaRPr lang="te-IN"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00329729-C89C-6BD3-7BEA-887DB8EFA051}"/>
              </a:ext>
            </a:extLst>
          </p:cNvPr>
          <p:cNvSpPr>
            <a:spLocks noGrp="1"/>
          </p:cNvSpPr>
          <p:nvPr>
            <p:ph idx="1"/>
          </p:nvPr>
        </p:nvSpPr>
        <p:spPr/>
        <p:txBody>
          <a:bodyPr/>
          <a:lstStyle/>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Assess the effectiveness of the healthcare system using relevant metrics:</a:t>
            </a:r>
          </a:p>
          <a:p>
            <a:pPr marL="0" indent="0" algn="just">
              <a:buNone/>
            </a:pPr>
            <a:r>
              <a:rPr lang="en-US" sz="2400" b="0" i="0" dirty="0">
                <a:effectLst/>
                <a:latin typeface="Times New Roman" panose="02020603050405020304" pitchFamily="18" charset="0"/>
                <a:cs typeface="Times New Roman" panose="02020603050405020304" pitchFamily="18" charset="0"/>
              </a:rPr>
              <a:t>Evaluation Criteria: Assessing predictive model accuracy, sensitivity, and specificity for reliable healthcare predictions.</a:t>
            </a:r>
          </a:p>
          <a:p>
            <a:pPr marL="0" indent="0" algn="just">
              <a:buNone/>
            </a:pPr>
            <a:r>
              <a:rPr lang="en-US" sz="2400" dirty="0">
                <a:latin typeface="Times New Roman" panose="02020603050405020304" pitchFamily="18" charset="0"/>
                <a:cs typeface="Times New Roman" panose="02020603050405020304" pitchFamily="18" charset="0"/>
              </a:rPr>
              <a:t>Cross – Validation: Ensuring the robustness and generalizability of predictive healthcare models through cross-validation. techniques.</a:t>
            </a:r>
          </a:p>
          <a:p>
            <a:pPr marL="0" indent="0" algn="just">
              <a:buNone/>
            </a:pPr>
            <a:r>
              <a:rPr lang="en-US" sz="2400" dirty="0">
                <a:latin typeface="Times New Roman" panose="02020603050405020304" pitchFamily="18" charset="0"/>
                <a:cs typeface="Times New Roman" panose="02020603050405020304" pitchFamily="18" charset="0"/>
              </a:rPr>
              <a:t>Service Requirement:- Measures Health care services with recommendations to fight with particular disease.</a:t>
            </a:r>
            <a:endParaRPr lang="en-US" sz="2400" b="0" i="0" dirty="0">
              <a:effectLst/>
              <a:latin typeface="Times New Roman" panose="02020603050405020304" pitchFamily="18" charset="0"/>
              <a:cs typeface="Times New Roman" panose="02020603050405020304" pitchFamily="18" charset="0"/>
            </a:endParaRPr>
          </a:p>
          <a:p>
            <a:pPr marL="0" indent="0" algn="just">
              <a:buNone/>
            </a:pPr>
            <a:r>
              <a:rPr lang="en-US" sz="2400" b="0" i="0" dirty="0">
                <a:effectLst/>
                <a:latin typeface="Times New Roman" panose="02020603050405020304" pitchFamily="18" charset="0"/>
                <a:cs typeface="Times New Roman" panose="02020603050405020304" pitchFamily="18" charset="0"/>
              </a:rPr>
              <a:t>Evaluating the </a:t>
            </a:r>
            <a:r>
              <a:rPr lang="en-US" sz="2400" dirty="0">
                <a:latin typeface="Times New Roman" panose="02020603050405020304" pitchFamily="18" charset="0"/>
                <a:cs typeface="Times New Roman" panose="02020603050405020304" pitchFamily="18" charset="0"/>
              </a:rPr>
              <a:t>Health Predication</a:t>
            </a:r>
            <a:r>
              <a:rPr lang="en-US" sz="2400" b="0" i="0" dirty="0">
                <a:effectLst/>
                <a:latin typeface="Times New Roman" panose="02020603050405020304" pitchFamily="18" charset="0"/>
                <a:cs typeface="Times New Roman" panose="02020603050405020304" pitchFamily="18" charset="0"/>
              </a:rPr>
              <a:t>’s performance is essential for identifying areas for improvement and ensuring it meets the desired outcomes. Choosing appropriate t</a:t>
            </a:r>
            <a:r>
              <a:rPr lang="en-US" sz="2400" dirty="0">
                <a:latin typeface="Times New Roman" panose="02020603050405020304" pitchFamily="18" charset="0"/>
                <a:cs typeface="Times New Roman" panose="02020603050405020304" pitchFamily="18" charset="0"/>
              </a:rPr>
              <a:t>echniques</a:t>
            </a:r>
            <a:r>
              <a:rPr lang="en-US" sz="2400" b="0" i="0" dirty="0">
                <a:effectLst/>
                <a:latin typeface="Times New Roman" panose="02020603050405020304" pitchFamily="18" charset="0"/>
                <a:cs typeface="Times New Roman" panose="02020603050405020304" pitchFamily="18" charset="0"/>
              </a:rPr>
              <a:t> and monitoring them over time helps track the effectiveness of the systems .</a:t>
            </a:r>
          </a:p>
          <a:p>
            <a:pPr marL="0" indent="0">
              <a:buNone/>
            </a:pPr>
            <a:endParaRPr lang="te-IN" dirty="0"/>
          </a:p>
        </p:txBody>
      </p:sp>
      <p:pic>
        <p:nvPicPr>
          <p:cNvPr id="7170" name="Picture 2" descr="SRM Institute of Science and Technology">
            <a:extLst>
              <a:ext uri="{FF2B5EF4-FFF2-40B4-BE49-F238E27FC236}">
                <a16:creationId xmlns:a16="http://schemas.microsoft.com/office/drawing/2014/main" id="{9114B23C-62E9-2D89-D58A-15BE40C09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395" y="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53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1078</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Google Sans</vt:lpstr>
      <vt:lpstr>Söhne</vt:lpstr>
      <vt:lpstr>Times New Roman</vt:lpstr>
      <vt:lpstr>Office Theme</vt:lpstr>
      <vt:lpstr>Cancer Detection And predicative analysis using Python </vt:lpstr>
      <vt:lpstr>Data Science Lifecycle</vt:lpstr>
      <vt:lpstr>Setting the Research Goal</vt:lpstr>
      <vt:lpstr>Retrieving Data</vt:lpstr>
      <vt:lpstr>Data Preparation</vt:lpstr>
      <vt:lpstr>EXPLORATORY DATA ANALYSIS</vt:lpstr>
      <vt:lpstr>Data Exploration</vt:lpstr>
      <vt:lpstr> Data Modelling</vt:lpstr>
      <vt:lpstr>Evaluation</vt:lpstr>
      <vt:lpstr>Presentation &amp; Automation</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User Experience &amp; Increasing Sales with Personalized Product Recommendations</dc:title>
  <dc:creator>Bathina Harsha Vardhan</dc:creator>
  <cp:lastModifiedBy>Ayush upadhyay</cp:lastModifiedBy>
  <cp:revision>13</cp:revision>
  <dcterms:created xsi:type="dcterms:W3CDTF">2024-02-20T12:57:09Z</dcterms:created>
  <dcterms:modified xsi:type="dcterms:W3CDTF">2025-07-21T08:57:31Z</dcterms:modified>
</cp:coreProperties>
</file>