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78" r:id="rId7"/>
    <p:sldId id="279" r:id="rId8"/>
    <p:sldId id="280" r:id="rId9"/>
    <p:sldId id="281" r:id="rId10"/>
    <p:sldId id="282" r:id="rId11"/>
    <p:sldId id="283" r:id="rId12"/>
    <p:sldId id="284" r:id="rId13"/>
    <p:sldId id="277" r:id="rId14"/>
    <p:sldId id="263" r:id="rId15"/>
    <p:sldId id="266" r:id="rId16"/>
    <p:sldId id="269" r:id="rId17"/>
    <p:sldId id="271" r:id="rId18"/>
    <p:sldId id="276"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hi Gadde" initials="VG" lastIdx="1" clrIdx="0">
    <p:extLst>
      <p:ext uri="{19B8F6BF-5375-455C-9EA6-DF929625EA0E}">
        <p15:presenceInfo xmlns:p15="http://schemas.microsoft.com/office/powerpoint/2012/main" userId="7f98ccb10f45f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4T05:18:17.59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59479" y="3361690"/>
            <a:ext cx="1225041" cy="518160"/>
          </a:xfrm>
          <a:prstGeom prst="rect">
            <a:avLst/>
          </a:prstGeom>
        </p:spPr>
        <p:txBody>
          <a:bodyPr wrap="square" lIns="0" tIns="0" rIns="0" bIns="0">
            <a:spAutoFit/>
          </a:bodyPr>
          <a:lstStyle>
            <a:lvl1pPr>
              <a:defRPr sz="3200" b="0" i="0">
                <a:solidFill>
                  <a:srgbClr val="FF0000"/>
                </a:solidFill>
                <a:latin typeface="Calibri"/>
                <a:cs typeface="Calibri"/>
              </a:defRPr>
            </a:lvl1pPr>
          </a:lstStyle>
          <a:p>
            <a:endParaRPr/>
          </a:p>
        </p:txBody>
      </p:sp>
      <p:sp>
        <p:nvSpPr>
          <p:cNvPr id="3" name="Holder 3"/>
          <p:cNvSpPr>
            <a:spLocks noGrp="1"/>
          </p:cNvSpPr>
          <p:nvPr>
            <p:ph type="body" idx="1"/>
          </p:nvPr>
        </p:nvSpPr>
        <p:spPr>
          <a:xfrm>
            <a:off x="520700" y="1826005"/>
            <a:ext cx="8102600" cy="4142740"/>
          </a:xfrm>
          <a:prstGeom prst="rect">
            <a:avLst/>
          </a:prstGeom>
        </p:spPr>
        <p:txBody>
          <a:bodyPr wrap="square" lIns="0" tIns="0" rIns="0" bIns="0">
            <a:spAutoFit/>
          </a:bodyPr>
          <a:lstStyle>
            <a:lvl1pPr>
              <a:defRPr sz="24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6575" y="6472554"/>
            <a:ext cx="75056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11</a:t>
            </a:r>
            <a:r>
              <a:rPr spc="-15" dirty="0"/>
              <a:t>/</a:t>
            </a:r>
            <a:r>
              <a:rPr spc="-10" dirty="0"/>
              <a:t>14</a:t>
            </a:r>
            <a:r>
              <a:rPr spc="-15" dirty="0"/>
              <a:t>/</a:t>
            </a:r>
            <a:r>
              <a:rPr spc="-10" dirty="0"/>
              <a:t>202</a:t>
            </a:r>
            <a:r>
              <a:rPr dirty="0"/>
              <a:t>2</a:t>
            </a:r>
          </a:p>
        </p:txBody>
      </p:sp>
      <p:sp>
        <p:nvSpPr>
          <p:cNvPr id="6" name="Holder 6"/>
          <p:cNvSpPr>
            <a:spLocks noGrp="1"/>
          </p:cNvSpPr>
          <p:nvPr>
            <p:ph type="sldNum" sz="quarter" idx="7"/>
          </p:nvPr>
        </p:nvSpPr>
        <p:spPr>
          <a:xfrm>
            <a:off x="8415655" y="6472554"/>
            <a:ext cx="2298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image" Target="../media/image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66975" y="2955256"/>
            <a:ext cx="5415915" cy="454612"/>
          </a:xfrm>
          <a:prstGeom prst="rect">
            <a:avLst/>
          </a:prstGeom>
          <a:ln>
            <a:solidFill>
              <a:schemeClr val="accent1"/>
            </a:solidFill>
          </a:ln>
        </p:spPr>
        <p:txBody>
          <a:bodyPr vert="horz" wrap="square" lIns="0" tIns="15875" rIns="0" bIns="0" rtlCol="0">
            <a:spAutoFit/>
          </a:bodyPr>
          <a:lstStyle/>
          <a:p>
            <a:pPr algn="ctr">
              <a:lnSpc>
                <a:spcPct val="100000"/>
              </a:lnSpc>
              <a:spcBef>
                <a:spcPts val="45"/>
              </a:spcBef>
            </a:pPr>
            <a:r>
              <a:rPr lang="en-US" sz="2850" dirty="0">
                <a:latin typeface="Times New Roman" panose="02020603050405020304" pitchFamily="18" charset="0"/>
                <a:cs typeface="Times New Roman" panose="02020603050405020304" pitchFamily="18" charset="0"/>
              </a:rPr>
              <a:t>IP ADDRESS FINDER</a:t>
            </a:r>
          </a:p>
        </p:txBody>
      </p:sp>
      <p:pic>
        <p:nvPicPr>
          <p:cNvPr id="3" name="object 3"/>
          <p:cNvPicPr/>
          <p:nvPr/>
        </p:nvPicPr>
        <p:blipFill>
          <a:blip r:embed="rId2" cstate="print"/>
          <a:stretch>
            <a:fillRect/>
          </a:stretch>
        </p:blipFill>
        <p:spPr>
          <a:xfrm>
            <a:off x="228600" y="552450"/>
            <a:ext cx="2238375" cy="752475"/>
          </a:xfrm>
          <a:prstGeom prst="rect">
            <a:avLst/>
          </a:prstGeom>
        </p:spPr>
      </p:pic>
      <p:sp>
        <p:nvSpPr>
          <p:cNvPr id="4" name="object 4"/>
          <p:cNvSpPr txBox="1"/>
          <p:nvPr/>
        </p:nvSpPr>
        <p:spPr>
          <a:xfrm>
            <a:off x="2466975" y="471741"/>
            <a:ext cx="6600825" cy="1419748"/>
          </a:xfrm>
          <a:prstGeom prst="rect">
            <a:avLst/>
          </a:prstGeom>
        </p:spPr>
        <p:txBody>
          <a:bodyPr vert="horz" wrap="square" lIns="0" tIns="10795" rIns="0" bIns="0" rtlCol="0">
            <a:spAutoFit/>
          </a:bodyPr>
          <a:lstStyle/>
          <a:p>
            <a:pPr marL="469900" marR="455930" algn="ctr">
              <a:lnSpc>
                <a:spcPct val="100800"/>
              </a:lnSpc>
              <a:spcBef>
                <a:spcPts val="85"/>
              </a:spcBef>
            </a:pPr>
            <a:r>
              <a:rPr sz="1800" b="1" dirty="0">
                <a:latin typeface="Times New Roman" panose="02020603050405020304" pitchFamily="18" charset="0"/>
                <a:cs typeface="Times New Roman" panose="02020603050405020304" pitchFamily="18" charset="0"/>
              </a:rPr>
              <a:t>SRM</a:t>
            </a:r>
            <a:r>
              <a:rPr sz="1800" b="1" spc="-4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INSTITUTE</a:t>
            </a:r>
            <a:r>
              <a:rPr sz="1800" b="1" spc="-20"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OF</a:t>
            </a:r>
            <a:r>
              <a:rPr sz="1800" b="1" spc="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SCIENCE</a:t>
            </a:r>
            <a:r>
              <a:rPr sz="1800" b="1" spc="-2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AND</a:t>
            </a:r>
            <a:r>
              <a:rPr lang="en-US" sz="1800" b="1" spc="-45" dirty="0">
                <a:latin typeface="Times New Roman" panose="02020603050405020304" pitchFamily="18" charset="0"/>
                <a:cs typeface="Times New Roman" panose="02020603050405020304" pitchFamily="18" charset="0"/>
              </a:rPr>
              <a:t> T</a:t>
            </a:r>
            <a:r>
              <a:rPr sz="1800" b="1" spc="-5" dirty="0">
                <a:latin typeface="Times New Roman" panose="02020603050405020304" pitchFamily="18" charset="0"/>
                <a:cs typeface="Times New Roman" panose="02020603050405020304" pitchFamily="18" charset="0"/>
              </a:rPr>
              <a:t>ECHNOLOGY </a:t>
            </a:r>
            <a:endParaRPr lang="en-US" sz="1800" b="1" spc="-5" dirty="0">
              <a:latin typeface="Times New Roman" panose="02020603050405020304" pitchFamily="18" charset="0"/>
              <a:cs typeface="Times New Roman" panose="02020603050405020304" pitchFamily="18" charset="0"/>
            </a:endParaRPr>
          </a:p>
          <a:p>
            <a:pPr marL="469900" marR="455930" algn="ctr">
              <a:lnSpc>
                <a:spcPct val="100800"/>
              </a:lnSpc>
              <a:spcBef>
                <a:spcPts val="85"/>
              </a:spcBef>
            </a:pPr>
            <a:r>
              <a:rPr sz="1800" b="1" spc="-390" dirty="0">
                <a:latin typeface="Times New Roman" panose="02020603050405020304" pitchFamily="18" charset="0"/>
                <a:cs typeface="Times New Roman" panose="02020603050405020304" pitchFamily="18" charset="0"/>
              </a:rPr>
              <a:t> </a:t>
            </a:r>
            <a:r>
              <a:rPr sz="1800" b="1" spc="-80" dirty="0">
                <a:latin typeface="Times New Roman" panose="02020603050405020304" pitchFamily="18" charset="0"/>
                <a:cs typeface="Times New Roman" panose="02020603050405020304" pitchFamily="18" charset="0"/>
              </a:rPr>
              <a:t>F</a:t>
            </a:r>
            <a:r>
              <a:rPr sz="1800" b="1" spc="30" dirty="0">
                <a:latin typeface="Times New Roman" panose="02020603050405020304" pitchFamily="18" charset="0"/>
                <a:cs typeface="Times New Roman" panose="02020603050405020304" pitchFamily="18" charset="0"/>
              </a:rPr>
              <a:t>A</a:t>
            </a:r>
            <a:r>
              <a:rPr sz="1800" b="1" spc="20" dirty="0">
                <a:latin typeface="Times New Roman" panose="02020603050405020304" pitchFamily="18" charset="0"/>
                <a:cs typeface="Times New Roman" panose="02020603050405020304" pitchFamily="18" charset="0"/>
              </a:rPr>
              <a:t>CU</a:t>
            </a:r>
            <a:r>
              <a:rPr sz="1800" b="1" spc="-165" dirty="0">
                <a:latin typeface="Times New Roman" panose="02020603050405020304" pitchFamily="18" charset="0"/>
                <a:cs typeface="Times New Roman" panose="02020603050405020304" pitchFamily="18" charset="0"/>
              </a:rPr>
              <a:t>L</a:t>
            </a:r>
            <a:r>
              <a:rPr sz="1800" b="1" spc="5" dirty="0">
                <a:latin typeface="Times New Roman" panose="02020603050405020304" pitchFamily="18" charset="0"/>
                <a:cs typeface="Times New Roman" panose="02020603050405020304" pitchFamily="18" charset="0"/>
              </a:rPr>
              <a:t>T</a:t>
            </a:r>
            <a:r>
              <a:rPr sz="1800" b="1" dirty="0">
                <a:latin typeface="Times New Roman" panose="02020603050405020304" pitchFamily="18" charset="0"/>
                <a:cs typeface="Times New Roman" panose="02020603050405020304" pitchFamily="18" charset="0"/>
              </a:rPr>
              <a:t>Y</a:t>
            </a:r>
            <a:r>
              <a:rPr sz="1800" b="1" spc="-145" dirty="0">
                <a:latin typeface="Times New Roman" panose="02020603050405020304" pitchFamily="18" charset="0"/>
                <a:cs typeface="Times New Roman" panose="02020603050405020304" pitchFamily="18" charset="0"/>
              </a:rPr>
              <a:t> </a:t>
            </a:r>
            <a:r>
              <a:rPr sz="1800" b="1" spc="-20" dirty="0">
                <a:latin typeface="Times New Roman" panose="02020603050405020304" pitchFamily="18" charset="0"/>
                <a:cs typeface="Times New Roman" panose="02020603050405020304" pitchFamily="18" charset="0"/>
              </a:rPr>
              <a:t>O</a:t>
            </a:r>
            <a:r>
              <a:rPr sz="1800" b="1" dirty="0">
                <a:latin typeface="Times New Roman" panose="02020603050405020304" pitchFamily="18" charset="0"/>
                <a:cs typeface="Times New Roman" panose="02020603050405020304" pitchFamily="18" charset="0"/>
              </a:rPr>
              <a:t>F</a:t>
            </a:r>
            <a:r>
              <a:rPr sz="1800" b="1" spc="40" dirty="0">
                <a:latin typeface="Times New Roman" panose="02020603050405020304" pitchFamily="18" charset="0"/>
                <a:cs typeface="Times New Roman" panose="02020603050405020304" pitchFamily="18" charset="0"/>
              </a:rPr>
              <a:t> </a:t>
            </a:r>
            <a:r>
              <a:rPr sz="1800" b="1" spc="20" dirty="0">
                <a:latin typeface="Times New Roman" panose="02020603050405020304" pitchFamily="18" charset="0"/>
                <a:cs typeface="Times New Roman" panose="02020603050405020304" pitchFamily="18" charset="0"/>
              </a:rPr>
              <a:t>E</a:t>
            </a:r>
            <a:r>
              <a:rPr sz="1800" b="1" spc="10" dirty="0">
                <a:latin typeface="Times New Roman" panose="02020603050405020304" pitchFamily="18" charset="0"/>
                <a:cs typeface="Times New Roman" panose="02020603050405020304" pitchFamily="18" charset="0"/>
              </a:rPr>
              <a:t>N</a:t>
            </a:r>
            <a:r>
              <a:rPr sz="1800" b="1" spc="-25" dirty="0">
                <a:latin typeface="Times New Roman" panose="02020603050405020304" pitchFamily="18" charset="0"/>
                <a:cs typeface="Times New Roman" panose="02020603050405020304" pitchFamily="18" charset="0"/>
              </a:rPr>
              <a:t>G</a:t>
            </a:r>
            <a:r>
              <a:rPr sz="1800" b="1" spc="-30" dirty="0">
                <a:latin typeface="Times New Roman" panose="02020603050405020304" pitchFamily="18" charset="0"/>
                <a:cs typeface="Times New Roman" panose="02020603050405020304" pitchFamily="18" charset="0"/>
              </a:rPr>
              <a:t>I</a:t>
            </a:r>
            <a:r>
              <a:rPr sz="1800" b="1" spc="10" dirty="0">
                <a:latin typeface="Times New Roman" panose="02020603050405020304" pitchFamily="18" charset="0"/>
                <a:cs typeface="Times New Roman" panose="02020603050405020304" pitchFamily="18" charset="0"/>
              </a:rPr>
              <a:t>N</a:t>
            </a:r>
            <a:r>
              <a:rPr sz="1800" b="1" spc="20" dirty="0">
                <a:latin typeface="Times New Roman" panose="02020603050405020304" pitchFamily="18" charset="0"/>
                <a:cs typeface="Times New Roman" panose="02020603050405020304" pitchFamily="18" charset="0"/>
              </a:rPr>
              <a:t>EE</a:t>
            </a:r>
            <a:r>
              <a:rPr sz="1800" b="1" spc="35" dirty="0">
                <a:latin typeface="Times New Roman" panose="02020603050405020304" pitchFamily="18" charset="0"/>
                <a:cs typeface="Times New Roman" panose="02020603050405020304" pitchFamily="18" charset="0"/>
              </a:rPr>
              <a:t>R</a:t>
            </a:r>
            <a:r>
              <a:rPr sz="1800" b="1" spc="-30" dirty="0">
                <a:latin typeface="Times New Roman" panose="02020603050405020304" pitchFamily="18" charset="0"/>
                <a:cs typeface="Times New Roman" panose="02020603050405020304" pitchFamily="18" charset="0"/>
              </a:rPr>
              <a:t>I</a:t>
            </a:r>
            <a:r>
              <a:rPr sz="1800" b="1" spc="10" dirty="0">
                <a:latin typeface="Times New Roman" panose="02020603050405020304" pitchFamily="18" charset="0"/>
                <a:cs typeface="Times New Roman" panose="02020603050405020304" pitchFamily="18" charset="0"/>
              </a:rPr>
              <a:t>N</a:t>
            </a:r>
            <a:r>
              <a:rPr sz="1800" b="1" dirty="0">
                <a:latin typeface="Times New Roman" panose="02020603050405020304" pitchFamily="18" charset="0"/>
                <a:cs typeface="Times New Roman" panose="02020603050405020304" pitchFamily="18" charset="0"/>
              </a:rPr>
              <a:t>G</a:t>
            </a:r>
            <a:r>
              <a:rPr sz="1800" b="1" spc="-55" dirty="0">
                <a:latin typeface="Times New Roman" panose="02020603050405020304" pitchFamily="18" charset="0"/>
                <a:cs typeface="Times New Roman" panose="02020603050405020304" pitchFamily="18" charset="0"/>
              </a:rPr>
              <a:t> </a:t>
            </a:r>
            <a:r>
              <a:rPr sz="1800" b="1" spc="30" dirty="0">
                <a:latin typeface="Times New Roman" panose="02020603050405020304" pitchFamily="18" charset="0"/>
                <a:cs typeface="Times New Roman" panose="02020603050405020304" pitchFamily="18" charset="0"/>
              </a:rPr>
              <a:t>A</a:t>
            </a:r>
            <a:r>
              <a:rPr sz="1800" b="1" spc="10" dirty="0">
                <a:latin typeface="Times New Roman" panose="02020603050405020304" pitchFamily="18" charset="0"/>
                <a:cs typeface="Times New Roman" panose="02020603050405020304" pitchFamily="18" charset="0"/>
              </a:rPr>
              <a:t>N</a:t>
            </a:r>
            <a:r>
              <a:rPr sz="1800" b="1" dirty="0">
                <a:latin typeface="Times New Roman" panose="02020603050405020304" pitchFamily="18" charset="0"/>
                <a:cs typeface="Times New Roman" panose="02020603050405020304" pitchFamily="18" charset="0"/>
              </a:rPr>
              <a:t>D</a:t>
            </a:r>
            <a:r>
              <a:rPr sz="1800" b="1" spc="-4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T</a:t>
            </a:r>
            <a:r>
              <a:rPr sz="1800" b="1" spc="20" dirty="0">
                <a:latin typeface="Times New Roman" panose="02020603050405020304" pitchFamily="18" charset="0"/>
                <a:cs typeface="Times New Roman" panose="02020603050405020304" pitchFamily="18" charset="0"/>
              </a:rPr>
              <a:t>EC</a:t>
            </a:r>
            <a:r>
              <a:rPr sz="1800" b="1" spc="-10" dirty="0">
                <a:latin typeface="Times New Roman" panose="02020603050405020304" pitchFamily="18" charset="0"/>
                <a:cs typeface="Times New Roman" panose="02020603050405020304" pitchFamily="18" charset="0"/>
              </a:rPr>
              <a:t>H</a:t>
            </a:r>
            <a:r>
              <a:rPr sz="1800" b="1" spc="10" dirty="0">
                <a:latin typeface="Times New Roman" panose="02020603050405020304" pitchFamily="18" charset="0"/>
                <a:cs typeface="Times New Roman" panose="02020603050405020304" pitchFamily="18" charset="0"/>
              </a:rPr>
              <a:t>N</a:t>
            </a:r>
            <a:r>
              <a:rPr sz="1800" b="1" spc="-20" dirty="0">
                <a:latin typeface="Times New Roman" panose="02020603050405020304" pitchFamily="18" charset="0"/>
                <a:cs typeface="Times New Roman" panose="02020603050405020304" pitchFamily="18" charset="0"/>
              </a:rPr>
              <a:t>O</a:t>
            </a:r>
            <a:r>
              <a:rPr sz="1800" b="1" spc="-15" dirty="0">
                <a:latin typeface="Times New Roman" panose="02020603050405020304" pitchFamily="18" charset="0"/>
                <a:cs typeface="Times New Roman" panose="02020603050405020304" pitchFamily="18" charset="0"/>
              </a:rPr>
              <a:t>L</a:t>
            </a:r>
            <a:r>
              <a:rPr sz="1800" b="1" spc="-20" dirty="0">
                <a:latin typeface="Times New Roman" panose="02020603050405020304" pitchFamily="18" charset="0"/>
                <a:cs typeface="Times New Roman" panose="02020603050405020304" pitchFamily="18" charset="0"/>
              </a:rPr>
              <a:t>O</a:t>
            </a:r>
            <a:r>
              <a:rPr sz="1800" b="1" spc="-25" dirty="0">
                <a:latin typeface="Times New Roman" panose="02020603050405020304" pitchFamily="18" charset="0"/>
                <a:cs typeface="Times New Roman" panose="02020603050405020304" pitchFamily="18" charset="0"/>
              </a:rPr>
              <a:t>G</a:t>
            </a:r>
            <a:r>
              <a:rPr sz="1800" b="1" dirty="0">
                <a:latin typeface="Times New Roman" panose="02020603050405020304" pitchFamily="18" charset="0"/>
                <a:cs typeface="Times New Roman" panose="02020603050405020304" pitchFamily="18" charset="0"/>
              </a:rPr>
              <a:t>Y</a:t>
            </a:r>
            <a:r>
              <a:rPr lang="en-US" sz="1800" b="1" dirty="0">
                <a:latin typeface="Times New Roman" panose="02020603050405020304" pitchFamily="18" charset="0"/>
                <a:cs typeface="Times New Roman" panose="02020603050405020304" pitchFamily="18" charset="0"/>
              </a:rPr>
              <a:t> </a:t>
            </a:r>
            <a:r>
              <a:rPr sz="1800" b="1" spc="-15" dirty="0">
                <a:latin typeface="Times New Roman" panose="02020603050405020304" pitchFamily="18" charset="0"/>
                <a:cs typeface="Times New Roman" panose="02020603050405020304" pitchFamily="18" charset="0"/>
              </a:rPr>
              <a:t>D</a:t>
            </a:r>
            <a:r>
              <a:rPr sz="1800" b="1" spc="15" dirty="0">
                <a:latin typeface="Times New Roman" panose="02020603050405020304" pitchFamily="18" charset="0"/>
                <a:cs typeface="Times New Roman" panose="02020603050405020304" pitchFamily="18" charset="0"/>
              </a:rPr>
              <a:t>E</a:t>
            </a:r>
            <a:r>
              <a:rPr sz="1800" b="1" spc="-135" dirty="0">
                <a:latin typeface="Times New Roman" panose="02020603050405020304" pitchFamily="18" charset="0"/>
                <a:cs typeface="Times New Roman" panose="02020603050405020304" pitchFamily="18" charset="0"/>
              </a:rPr>
              <a:t>P</a:t>
            </a:r>
            <a:r>
              <a:rPr sz="1800" b="1" spc="30" dirty="0">
                <a:latin typeface="Times New Roman" panose="02020603050405020304" pitchFamily="18" charset="0"/>
                <a:cs typeface="Times New Roman" panose="02020603050405020304" pitchFamily="18" charset="0"/>
              </a:rPr>
              <a:t>AR</a:t>
            </a:r>
            <a:r>
              <a:rPr sz="1800" b="1" spc="5" dirty="0">
                <a:latin typeface="Times New Roman" panose="02020603050405020304" pitchFamily="18" charset="0"/>
                <a:cs typeface="Times New Roman" panose="02020603050405020304" pitchFamily="18" charset="0"/>
              </a:rPr>
              <a:t>T</a:t>
            </a:r>
            <a:r>
              <a:rPr sz="1800" b="1" dirty="0">
                <a:latin typeface="Times New Roman" panose="02020603050405020304" pitchFamily="18" charset="0"/>
                <a:cs typeface="Times New Roman" panose="02020603050405020304" pitchFamily="18" charset="0"/>
              </a:rPr>
              <a:t>M</a:t>
            </a:r>
            <a:r>
              <a:rPr sz="1800" b="1" spc="15" dirty="0">
                <a:latin typeface="Times New Roman" panose="02020603050405020304" pitchFamily="18" charset="0"/>
                <a:cs typeface="Times New Roman" panose="02020603050405020304" pitchFamily="18" charset="0"/>
              </a:rPr>
              <a:t>E</a:t>
            </a:r>
            <a:r>
              <a:rPr sz="1800" b="1" spc="10" dirty="0">
                <a:latin typeface="Times New Roman" panose="02020603050405020304" pitchFamily="18" charset="0"/>
                <a:cs typeface="Times New Roman" panose="02020603050405020304" pitchFamily="18" charset="0"/>
              </a:rPr>
              <a:t>N</a:t>
            </a:r>
            <a:r>
              <a:rPr sz="1800" b="1" dirty="0">
                <a:latin typeface="Times New Roman" panose="02020603050405020304" pitchFamily="18" charset="0"/>
                <a:cs typeface="Times New Roman" panose="02020603050405020304" pitchFamily="18" charset="0"/>
              </a:rPr>
              <a:t>T</a:t>
            </a:r>
            <a:r>
              <a:rPr sz="1800" b="1" spc="-180" dirty="0">
                <a:latin typeface="Times New Roman" panose="02020603050405020304" pitchFamily="18" charset="0"/>
                <a:cs typeface="Times New Roman" panose="02020603050405020304" pitchFamily="18" charset="0"/>
              </a:rPr>
              <a:t> </a:t>
            </a:r>
            <a:r>
              <a:rPr sz="1800" b="1" spc="-20" dirty="0">
                <a:latin typeface="Times New Roman" panose="02020603050405020304" pitchFamily="18" charset="0"/>
                <a:cs typeface="Times New Roman" panose="02020603050405020304" pitchFamily="18" charset="0"/>
              </a:rPr>
              <a:t>O</a:t>
            </a:r>
            <a:r>
              <a:rPr sz="1800" b="1" dirty="0">
                <a:latin typeface="Times New Roman" panose="02020603050405020304" pitchFamily="18" charset="0"/>
                <a:cs typeface="Times New Roman" panose="02020603050405020304" pitchFamily="18" charset="0"/>
              </a:rPr>
              <a:t>F</a:t>
            </a:r>
            <a:r>
              <a:rPr sz="1800" b="1" spc="35" dirty="0">
                <a:latin typeface="Times New Roman" panose="02020603050405020304" pitchFamily="18" charset="0"/>
                <a:cs typeface="Times New Roman" panose="02020603050405020304" pitchFamily="18" charset="0"/>
              </a:rPr>
              <a:t> </a:t>
            </a:r>
            <a:r>
              <a:rPr sz="1800" b="1" spc="-90" dirty="0">
                <a:latin typeface="Times New Roman" panose="02020603050405020304" pitchFamily="18" charset="0"/>
                <a:cs typeface="Times New Roman" panose="02020603050405020304" pitchFamily="18" charset="0"/>
              </a:rPr>
              <a:t>D</a:t>
            </a:r>
            <a:r>
              <a:rPr sz="1800" b="1" spc="-120" dirty="0">
                <a:latin typeface="Times New Roman" panose="02020603050405020304" pitchFamily="18" charset="0"/>
                <a:cs typeface="Times New Roman" panose="02020603050405020304" pitchFamily="18" charset="0"/>
              </a:rPr>
              <a:t>A</a:t>
            </a:r>
            <a:r>
              <a:rPr sz="1800" b="1" spc="-145" dirty="0">
                <a:latin typeface="Times New Roman" panose="02020603050405020304" pitchFamily="18" charset="0"/>
                <a:cs typeface="Times New Roman" panose="02020603050405020304" pitchFamily="18" charset="0"/>
              </a:rPr>
              <a:t>T</a:t>
            </a:r>
            <a:r>
              <a:rPr sz="1800" b="1" dirty="0">
                <a:latin typeface="Times New Roman" panose="02020603050405020304" pitchFamily="18" charset="0"/>
                <a:cs typeface="Times New Roman" panose="02020603050405020304" pitchFamily="18" charset="0"/>
              </a:rPr>
              <a:t>A</a:t>
            </a:r>
            <a:r>
              <a:rPr sz="1800" b="1" spc="-5" dirty="0">
                <a:latin typeface="Times New Roman" panose="02020603050405020304" pitchFamily="18" charset="0"/>
                <a:cs typeface="Times New Roman" panose="02020603050405020304" pitchFamily="18" charset="0"/>
              </a:rPr>
              <a:t> </a:t>
            </a:r>
            <a:r>
              <a:rPr sz="1800" b="1" spc="-30" dirty="0">
                <a:latin typeface="Times New Roman" panose="02020603050405020304" pitchFamily="18" charset="0"/>
                <a:cs typeface="Times New Roman" panose="02020603050405020304" pitchFamily="18" charset="0"/>
              </a:rPr>
              <a:t>S</a:t>
            </a:r>
            <a:r>
              <a:rPr sz="1800" b="1" spc="15" dirty="0">
                <a:latin typeface="Times New Roman" panose="02020603050405020304" pitchFamily="18" charset="0"/>
                <a:cs typeface="Times New Roman" panose="02020603050405020304" pitchFamily="18" charset="0"/>
              </a:rPr>
              <a:t>C</a:t>
            </a:r>
            <a:r>
              <a:rPr sz="1800" b="1" spc="-30" dirty="0">
                <a:latin typeface="Times New Roman" panose="02020603050405020304" pitchFamily="18" charset="0"/>
                <a:cs typeface="Times New Roman" panose="02020603050405020304" pitchFamily="18" charset="0"/>
              </a:rPr>
              <a:t>I</a:t>
            </a:r>
            <a:r>
              <a:rPr sz="1800" b="1" spc="15" dirty="0">
                <a:latin typeface="Times New Roman" panose="02020603050405020304" pitchFamily="18" charset="0"/>
                <a:cs typeface="Times New Roman" panose="02020603050405020304" pitchFamily="18" charset="0"/>
              </a:rPr>
              <a:t>E</a:t>
            </a:r>
            <a:r>
              <a:rPr sz="1800" b="1" spc="10" dirty="0">
                <a:latin typeface="Times New Roman" panose="02020603050405020304" pitchFamily="18" charset="0"/>
                <a:cs typeface="Times New Roman" panose="02020603050405020304" pitchFamily="18" charset="0"/>
              </a:rPr>
              <a:t>N</a:t>
            </a:r>
            <a:r>
              <a:rPr sz="1800" b="1" spc="15" dirty="0">
                <a:latin typeface="Times New Roman" panose="02020603050405020304" pitchFamily="18" charset="0"/>
                <a:cs typeface="Times New Roman" panose="02020603050405020304" pitchFamily="18" charset="0"/>
              </a:rPr>
              <a:t>C</a:t>
            </a:r>
            <a:r>
              <a:rPr sz="1800" b="1" dirty="0">
                <a:latin typeface="Times New Roman" panose="02020603050405020304" pitchFamily="18" charset="0"/>
                <a:cs typeface="Times New Roman" panose="02020603050405020304" pitchFamily="18" charset="0"/>
              </a:rPr>
              <a:t>E</a:t>
            </a:r>
            <a:r>
              <a:rPr sz="1800" b="1" spc="-15" dirty="0">
                <a:latin typeface="Times New Roman" panose="02020603050405020304" pitchFamily="18" charset="0"/>
                <a:cs typeface="Times New Roman" panose="02020603050405020304" pitchFamily="18" charset="0"/>
              </a:rPr>
              <a:t> </a:t>
            </a:r>
            <a:r>
              <a:rPr sz="1800" b="1" spc="30" dirty="0">
                <a:latin typeface="Times New Roman" panose="02020603050405020304" pitchFamily="18" charset="0"/>
                <a:cs typeface="Times New Roman" panose="02020603050405020304" pitchFamily="18" charset="0"/>
              </a:rPr>
              <a:t>A</a:t>
            </a:r>
            <a:r>
              <a:rPr sz="1800" b="1" spc="10" dirty="0">
                <a:latin typeface="Times New Roman" panose="02020603050405020304" pitchFamily="18" charset="0"/>
                <a:cs typeface="Times New Roman" panose="02020603050405020304" pitchFamily="18" charset="0"/>
              </a:rPr>
              <a:t>N</a:t>
            </a:r>
            <a:r>
              <a:rPr sz="1800" b="1" dirty="0">
                <a:latin typeface="Times New Roman" panose="02020603050405020304" pitchFamily="18" charset="0"/>
                <a:cs typeface="Times New Roman" panose="02020603050405020304" pitchFamily="18" charset="0"/>
              </a:rPr>
              <a:t>D</a:t>
            </a:r>
            <a:r>
              <a:rPr sz="1800" b="1" spc="-45" dirty="0">
                <a:latin typeface="Times New Roman" panose="02020603050405020304" pitchFamily="18" charset="0"/>
                <a:cs typeface="Times New Roman" panose="02020603050405020304" pitchFamily="18" charset="0"/>
              </a:rPr>
              <a:t> </a:t>
            </a:r>
            <a:r>
              <a:rPr sz="1800" b="1" spc="-40" dirty="0">
                <a:latin typeface="Times New Roman" panose="02020603050405020304" pitchFamily="18" charset="0"/>
                <a:cs typeface="Times New Roman" panose="02020603050405020304" pitchFamily="18" charset="0"/>
              </a:rPr>
              <a:t>B</a:t>
            </a:r>
            <a:r>
              <a:rPr sz="1800" b="1" spc="20" dirty="0">
                <a:latin typeface="Times New Roman" panose="02020603050405020304" pitchFamily="18" charset="0"/>
                <a:cs typeface="Times New Roman" panose="02020603050405020304" pitchFamily="18" charset="0"/>
              </a:rPr>
              <a:t>U</a:t>
            </a:r>
            <a:r>
              <a:rPr sz="1800" b="1" spc="-30" dirty="0">
                <a:latin typeface="Times New Roman" panose="02020603050405020304" pitchFamily="18" charset="0"/>
                <a:cs typeface="Times New Roman" panose="02020603050405020304" pitchFamily="18" charset="0"/>
              </a:rPr>
              <a:t>SI</a:t>
            </a:r>
            <a:r>
              <a:rPr sz="1800" b="1" spc="10" dirty="0">
                <a:latin typeface="Times New Roman" panose="02020603050405020304" pitchFamily="18" charset="0"/>
                <a:cs typeface="Times New Roman" panose="02020603050405020304" pitchFamily="18" charset="0"/>
              </a:rPr>
              <a:t>N</a:t>
            </a:r>
            <a:r>
              <a:rPr sz="1800" b="1" spc="15" dirty="0">
                <a:latin typeface="Times New Roman" panose="02020603050405020304" pitchFamily="18" charset="0"/>
                <a:cs typeface="Times New Roman" panose="02020603050405020304" pitchFamily="18" charset="0"/>
              </a:rPr>
              <a:t>E</a:t>
            </a:r>
            <a:r>
              <a:rPr sz="1800" b="1" spc="-30" dirty="0">
                <a:latin typeface="Times New Roman" panose="02020603050405020304" pitchFamily="18" charset="0"/>
                <a:cs typeface="Times New Roman" panose="02020603050405020304" pitchFamily="18" charset="0"/>
              </a:rPr>
              <a:t>S</a:t>
            </a:r>
            <a:r>
              <a:rPr sz="1800" b="1" dirty="0">
                <a:latin typeface="Times New Roman" panose="02020603050405020304" pitchFamily="18" charset="0"/>
                <a:cs typeface="Times New Roman" panose="02020603050405020304" pitchFamily="18" charset="0"/>
              </a:rPr>
              <a:t>S</a:t>
            </a:r>
            <a:r>
              <a:rPr lang="en-US" b="1" spc="15" dirty="0">
                <a:latin typeface="Times New Roman" panose="02020603050405020304" pitchFamily="18" charset="0"/>
                <a:cs typeface="Times New Roman" panose="02020603050405020304" pitchFamily="18" charset="0"/>
              </a:rPr>
              <a:t> </a:t>
            </a:r>
            <a:r>
              <a:rPr sz="1800" b="1" spc="-30" dirty="0">
                <a:latin typeface="Times New Roman" panose="02020603050405020304" pitchFamily="18" charset="0"/>
                <a:cs typeface="Times New Roman" panose="02020603050405020304" pitchFamily="18" charset="0"/>
              </a:rPr>
              <a:t>S</a:t>
            </a:r>
            <a:r>
              <a:rPr sz="1800" b="1" spc="-40" dirty="0">
                <a:latin typeface="Times New Roman" panose="02020603050405020304" pitchFamily="18" charset="0"/>
                <a:cs typeface="Times New Roman" panose="02020603050405020304" pitchFamily="18" charset="0"/>
              </a:rPr>
              <a:t>Y</a:t>
            </a:r>
            <a:r>
              <a:rPr sz="1800" b="1" spc="-30" dirty="0">
                <a:latin typeface="Times New Roman" panose="02020603050405020304" pitchFamily="18" charset="0"/>
                <a:cs typeface="Times New Roman" panose="02020603050405020304" pitchFamily="18" charset="0"/>
              </a:rPr>
              <a:t>S</a:t>
            </a:r>
            <a:r>
              <a:rPr sz="1800" b="1" spc="5" dirty="0">
                <a:latin typeface="Times New Roman" panose="02020603050405020304" pitchFamily="18" charset="0"/>
                <a:cs typeface="Times New Roman" panose="02020603050405020304" pitchFamily="18" charset="0"/>
              </a:rPr>
              <a:t>T</a:t>
            </a:r>
            <a:r>
              <a:rPr sz="1800" b="1" spc="15" dirty="0">
                <a:latin typeface="Times New Roman" panose="02020603050405020304" pitchFamily="18" charset="0"/>
                <a:cs typeface="Times New Roman" panose="02020603050405020304" pitchFamily="18" charset="0"/>
              </a:rPr>
              <a:t>E</a:t>
            </a:r>
            <a:r>
              <a:rPr sz="1800" b="1" dirty="0">
                <a:latin typeface="Times New Roman" panose="02020603050405020304" pitchFamily="18" charset="0"/>
                <a:cs typeface="Times New Roman" panose="02020603050405020304" pitchFamily="18" charset="0"/>
              </a:rPr>
              <a:t>MS</a:t>
            </a:r>
          </a:p>
          <a:p>
            <a:pPr algn="ctr">
              <a:lnSpc>
                <a:spcPct val="100000"/>
              </a:lnSpc>
            </a:pPr>
            <a:endParaRPr sz="1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39109E3-5611-58B4-6939-CC462A9A2C92}"/>
              </a:ext>
            </a:extLst>
          </p:cNvPr>
          <p:cNvSpPr txBox="1"/>
          <p:nvPr/>
        </p:nvSpPr>
        <p:spPr>
          <a:xfrm>
            <a:off x="1600200" y="4343400"/>
            <a:ext cx="6781800" cy="1754326"/>
          </a:xfrm>
          <a:prstGeom prst="rect">
            <a:avLst/>
          </a:prstGeom>
          <a:noFill/>
        </p:spPr>
        <p:txBody>
          <a:bodyPr wrap="square" rtlCol="0">
            <a:spAutoFit/>
          </a:bodyPr>
          <a:lstStyle/>
          <a:p>
            <a:pPr algn="ctr">
              <a:lnSpc>
                <a:spcPct val="100000"/>
              </a:lnSpc>
              <a:spcBef>
                <a:spcPts val="45"/>
              </a:spcBef>
            </a:pPr>
            <a:r>
              <a:rPr lang="en-US" sz="1800" b="1" dirty="0">
                <a:effectLst/>
                <a:latin typeface="Times New Roman" panose="02020603050405020304" pitchFamily="18" charset="0"/>
                <a:ea typeface="Times New Roman" panose="02020603050405020304" pitchFamily="18" charset="0"/>
              </a:rPr>
              <a:t>ABHAY SHAJI</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[Reg</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RA2112704010006]</a:t>
            </a:r>
          </a:p>
          <a:p>
            <a:pPr algn="ctr">
              <a:lnSpc>
                <a:spcPct val="100000"/>
              </a:lnSpc>
              <a:spcBef>
                <a:spcPts val="45"/>
              </a:spcBef>
            </a:pPr>
            <a:endParaRPr lang="en-IN" dirty="0">
              <a:latin typeface="Times New Roman" panose="02020603050405020304" pitchFamily="18" charset="0"/>
              <a:ea typeface="Times New Roman" panose="02020603050405020304" pitchFamily="18" charset="0"/>
            </a:endParaRPr>
          </a:p>
          <a:p>
            <a:pPr algn="ctr">
              <a:lnSpc>
                <a:spcPct val="100000"/>
              </a:lnSpc>
              <a:spcBef>
                <a:spcPts val="45"/>
              </a:spcBef>
            </a:pPr>
            <a:r>
              <a:rPr lang="en-US" sz="1800" b="1" dirty="0">
                <a:effectLst/>
                <a:latin typeface="Times New Roman" panose="02020603050405020304" pitchFamily="18" charset="0"/>
                <a:ea typeface="Times New Roman" panose="02020603050405020304" pitchFamily="18" charset="0"/>
              </a:rPr>
              <a:t>SUJAL SINGH</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[Reg</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RA2112704010001]</a:t>
            </a:r>
          </a:p>
          <a:p>
            <a:pPr algn="ctr">
              <a:lnSpc>
                <a:spcPct val="100000"/>
              </a:lnSpc>
              <a:spcBef>
                <a:spcPts val="45"/>
              </a:spcBef>
            </a:pPr>
            <a:endParaRPr lang="en-IN" dirty="0">
              <a:latin typeface="Times New Roman" panose="02020603050405020304" pitchFamily="18" charset="0"/>
              <a:ea typeface="Times New Roman" panose="02020603050405020304" pitchFamily="18" charset="0"/>
            </a:endParaRPr>
          </a:p>
          <a:p>
            <a:pPr algn="ctr">
              <a:lnSpc>
                <a:spcPct val="100000"/>
              </a:lnSpc>
              <a:spcBef>
                <a:spcPts val="45"/>
              </a:spcBef>
            </a:pPr>
            <a:r>
              <a:rPr lang="en-US" sz="1800" b="1" dirty="0">
                <a:effectLst/>
                <a:latin typeface="Times New Roman" panose="02020603050405020304" pitchFamily="18" charset="0"/>
                <a:ea typeface="Times New Roman" panose="02020603050405020304" pitchFamily="18" charset="0"/>
              </a:rPr>
              <a:t>VAMSHI GADDE [Reg</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RA2112704010017]</a:t>
            </a:r>
            <a:endParaRPr lang="en-IN" sz="1800" dirty="0">
              <a:effectLst/>
              <a:latin typeface="Times New Roman" panose="02020603050405020304" pitchFamily="18" charset="0"/>
              <a:ea typeface="Times New Roman" panose="02020603050405020304" pitchFamily="18" charset="0"/>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477000"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455101"/>
            <a:ext cx="7958455" cy="144655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Zig-zag step: </a:t>
            </a:r>
            <a:r>
              <a:rPr lang="en-US" sz="2200" dirty="0">
                <a:latin typeface="Times New Roman" panose="02020603050405020304" pitchFamily="18" charset="0"/>
                <a:cs typeface="Times New Roman" panose="02020603050405020304" pitchFamily="18" charset="0"/>
              </a:rPr>
              <a:t>this step is done when p is not the root and x is a right child and p is a left child or vice versa (x is left, p is right). The tree is rotated on the edge between p and x, and then rotated on the resulting edge between x and g.</a:t>
            </a:r>
          </a:p>
        </p:txBody>
      </p:sp>
      <p:pic>
        <p:nvPicPr>
          <p:cNvPr id="3074" name="Picture 2">
            <a:extLst>
              <a:ext uri="{FF2B5EF4-FFF2-40B4-BE49-F238E27FC236}">
                <a16:creationId xmlns:a16="http://schemas.microsoft.com/office/drawing/2014/main" id="{CE00C828-71DD-9C0D-8493-953046E4D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201" y="3251314"/>
            <a:ext cx="7143598" cy="301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477000"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479708"/>
            <a:ext cx="7958455" cy="517064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Join</a:t>
            </a:r>
          </a:p>
          <a:p>
            <a:r>
              <a:rPr lang="en-US" sz="2200" dirty="0">
                <a:latin typeface="Times New Roman" panose="02020603050405020304" pitchFamily="18" charset="0"/>
                <a:cs typeface="Times New Roman" panose="02020603050405020304" pitchFamily="18" charset="0"/>
              </a:rPr>
              <a:t>Given two trees S and T such that all elements of S are smaller than the elements of T, the following steps can be used to join them to a single tree:</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Splay the largest item in S. Now this item is in the root of S and has a null right child.</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Set the right child of the new root to T.</a:t>
            </a:r>
          </a:p>
          <a:p>
            <a:r>
              <a:rPr lang="en-US" sz="2200" b="1" dirty="0">
                <a:latin typeface="Times New Roman" panose="02020603050405020304" pitchFamily="18" charset="0"/>
                <a:cs typeface="Times New Roman" panose="02020603050405020304" pitchFamily="18" charset="0"/>
              </a:rPr>
              <a:t>Split</a:t>
            </a:r>
          </a:p>
          <a:p>
            <a:r>
              <a:rPr lang="en-US" sz="2200" dirty="0">
                <a:latin typeface="Times New Roman" panose="02020603050405020304" pitchFamily="18" charset="0"/>
                <a:cs typeface="Times New Roman" panose="02020603050405020304" pitchFamily="18" charset="0"/>
              </a:rPr>
              <a:t>Given a tree and an element x, return two new trees: one containing all elements less than or equal to x and the other containing all elements greater than x. This can be done in the following way:</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Splay x. Now it is in the root so the tree to its left contains all elements smaller than x and the tree to its right contains all element larger than x.</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Split the right subtree from the rest of the tree.</a:t>
            </a:r>
          </a:p>
        </p:txBody>
      </p:sp>
    </p:spTree>
    <p:extLst>
      <p:ext uri="{BB962C8B-B14F-4D97-AF65-F5344CB8AC3E}">
        <p14:creationId xmlns:p14="http://schemas.microsoft.com/office/powerpoint/2010/main" val="2082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477000"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362075"/>
            <a:ext cx="7958455" cy="550920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Insertion</a:t>
            </a:r>
          </a:p>
          <a:p>
            <a:r>
              <a:rPr lang="en-US" sz="2200" dirty="0">
                <a:latin typeface="Times New Roman" panose="02020603050405020304" pitchFamily="18" charset="0"/>
                <a:cs typeface="Times New Roman" panose="02020603050405020304" pitchFamily="18" charset="0"/>
              </a:rPr>
              <a:t>To insert a value x into a splay tree:</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Insert x as with a normal binary search tree.</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an item is inserted, a splay is performed.</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a result, the newly inserted node x becomes the root of the tree.</a:t>
            </a:r>
          </a:p>
          <a:p>
            <a:r>
              <a:rPr lang="en-US" sz="2200" dirty="0">
                <a:latin typeface="Times New Roman" panose="02020603050405020304" pitchFamily="18" charset="0"/>
                <a:cs typeface="Times New Roman" panose="02020603050405020304" pitchFamily="18" charset="0"/>
              </a:rPr>
              <a:t>Alternatively:</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 the split operation to split the tree at the value of x to two sub-trees: S and T.</a:t>
            </a:r>
          </a:p>
          <a:p>
            <a:r>
              <a:rPr lang="en-US" sz="2200" b="1" dirty="0">
                <a:latin typeface="Times New Roman" panose="02020603050405020304" pitchFamily="18" charset="0"/>
                <a:cs typeface="Times New Roman" panose="02020603050405020304" pitchFamily="18" charset="0"/>
              </a:rPr>
              <a:t>Deletion</a:t>
            </a:r>
          </a:p>
          <a:p>
            <a:r>
              <a:rPr lang="en-US" sz="2200" dirty="0">
                <a:latin typeface="Times New Roman" panose="02020603050405020304" pitchFamily="18" charset="0"/>
                <a:cs typeface="Times New Roman" panose="02020603050405020304" pitchFamily="18" charset="0"/>
              </a:rPr>
              <a:t>To delete a node x, use the same method as with a binary search tree:</a:t>
            </a:r>
          </a:p>
          <a:p>
            <a:r>
              <a:rPr lang="en-US" sz="2200" dirty="0">
                <a:latin typeface="Times New Roman" panose="02020603050405020304" pitchFamily="18" charset="0"/>
                <a:cs typeface="Times New Roman" panose="02020603050405020304" pitchFamily="18" charset="0"/>
              </a:rPr>
              <a:t>If x has two children:</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Swap its value with that of either the rightmost node of its left sub tree (its in-order predecessor) or the leftmost node of its right subtree (its in-order successor).</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Remove that node instead.</a:t>
            </a:r>
          </a:p>
        </p:txBody>
      </p:sp>
    </p:spTree>
    <p:extLst>
      <p:ext uri="{BB962C8B-B14F-4D97-AF65-F5344CB8AC3E}">
        <p14:creationId xmlns:p14="http://schemas.microsoft.com/office/powerpoint/2010/main" val="226962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8889" y="461010"/>
            <a:ext cx="5326380" cy="1370888"/>
          </a:xfrm>
          <a:prstGeom prst="rect">
            <a:avLst/>
          </a:prstGeom>
        </p:spPr>
        <p:txBody>
          <a:bodyPr vert="horz" wrap="square" lIns="0" tIns="16510" rIns="0" bIns="0" rtlCol="0">
            <a:spAutoFit/>
          </a:bodyPr>
          <a:lstStyle/>
          <a:p>
            <a:pPr marL="12700">
              <a:lnSpc>
                <a:spcPct val="100000"/>
              </a:lnSpc>
              <a:spcBef>
                <a:spcPts val="130"/>
              </a:spcBef>
            </a:pPr>
            <a:r>
              <a:rPr lang="en-IN" sz="4400" b="1" spc="-15" dirty="0">
                <a:solidFill>
                  <a:srgbClr val="000000"/>
                </a:solidFill>
                <a:latin typeface="Times New Roman" panose="02020603050405020304" pitchFamily="18" charset="0"/>
                <a:cs typeface="Times New Roman" panose="02020603050405020304" pitchFamily="18" charset="0"/>
              </a:rPr>
              <a:t>The Splay Tree</a:t>
            </a:r>
            <a:br>
              <a:rPr lang="en-IN" sz="4400" b="1" spc="-15" dirty="0">
                <a:solidFill>
                  <a:srgbClr val="000000"/>
                </a:solidFill>
                <a:latin typeface="Times New Roman" panose="02020603050405020304" pitchFamily="18" charset="0"/>
                <a:cs typeface="Times New Roman" panose="02020603050405020304" pitchFamily="18" charset="0"/>
              </a:rPr>
            </a:br>
            <a:r>
              <a:rPr lang="en-IN" sz="4400" b="1" spc="-15" dirty="0">
                <a:solidFill>
                  <a:srgbClr val="000000"/>
                </a:solidFill>
                <a:latin typeface="Times New Roman" panose="02020603050405020304" pitchFamily="18" charset="0"/>
                <a:cs typeface="Times New Roman" panose="02020603050405020304" pitchFamily="18" charset="0"/>
              </a:rPr>
              <a:t>Advantages</a:t>
            </a:r>
            <a:endParaRPr lang="en-IN" sz="4400" b="1" dirty="0"/>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2209800"/>
            <a:ext cx="7958455"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Splaying ensures that frequently accessed elements stay near the root of the tree so that they are easily accessible. By staying near the top of the tree, the tree can benefit from the locality of reference.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average case performance of splay trees is comparable to other fully-balanced trees: O(log\space n) O(log 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Splay trees do not need bookkeeping data; therefore, they have a small memory footprint.</a:t>
            </a:r>
          </a:p>
        </p:txBody>
      </p:sp>
    </p:spTree>
    <p:extLst>
      <p:ext uri="{BB962C8B-B14F-4D97-AF65-F5344CB8AC3E}">
        <p14:creationId xmlns:p14="http://schemas.microsoft.com/office/powerpoint/2010/main" val="326231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525" y="461011"/>
            <a:ext cx="5715000" cy="1370888"/>
          </a:xfrm>
          <a:prstGeom prst="rect">
            <a:avLst/>
          </a:prstGeom>
        </p:spPr>
        <p:txBody>
          <a:bodyPr vert="horz" wrap="square" lIns="0" tIns="16510" rIns="0" bIns="0" rtlCol="0">
            <a:spAutoFit/>
          </a:bodyPr>
          <a:lstStyle/>
          <a:p>
            <a:pPr marL="12700">
              <a:lnSpc>
                <a:spcPct val="100000"/>
              </a:lnSpc>
              <a:spcBef>
                <a:spcPts val="130"/>
              </a:spcBef>
            </a:pPr>
            <a:r>
              <a:rPr lang="en-IN" sz="4400" b="1" spc="-15" dirty="0">
                <a:solidFill>
                  <a:srgbClr val="000000"/>
                </a:solidFill>
                <a:latin typeface="Times New Roman" panose="02020603050405020304" pitchFamily="18" charset="0"/>
                <a:cs typeface="Times New Roman" panose="02020603050405020304" pitchFamily="18" charset="0"/>
              </a:rPr>
              <a:t>The Splay Tree Disadvantages</a:t>
            </a:r>
            <a:endParaRPr lang="en-IN" sz="4400" b="1"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219075" y="609600"/>
            <a:ext cx="2238375" cy="752475"/>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8" name="TextBox 7">
            <a:extLst>
              <a:ext uri="{FF2B5EF4-FFF2-40B4-BE49-F238E27FC236}">
                <a16:creationId xmlns:a16="http://schemas.microsoft.com/office/drawing/2014/main" id="{089DBFF3-9521-B2AA-484F-30FA44B05B0F}"/>
              </a:ext>
            </a:extLst>
          </p:cNvPr>
          <p:cNvSpPr txBox="1"/>
          <p:nvPr/>
        </p:nvSpPr>
        <p:spPr>
          <a:xfrm>
            <a:off x="609600" y="2611806"/>
            <a:ext cx="8305800"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major disadvantage of splay trees is that - although unlikely - a splay tree can arrange itself linearly. Therefore, the worst-case performance of a splay tree is O(n).</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Multithreaded operations can be complicated since, even in a read-only configuration, splay trees can reorganize themselves.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520068"/>
            <a:ext cx="4890135" cy="70104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rgbClr val="000000"/>
                </a:solidFill>
                <a:latin typeface="Times New Roman" panose="02020603050405020304" pitchFamily="18" charset="0"/>
                <a:cs typeface="Times New Roman" panose="02020603050405020304" pitchFamily="18" charset="0"/>
              </a:rPr>
              <a:t>Block </a:t>
            </a:r>
            <a:r>
              <a:rPr sz="4400" b="1" dirty="0">
                <a:solidFill>
                  <a:srgbClr val="000000"/>
                </a:solidFill>
                <a:latin typeface="Times New Roman" panose="02020603050405020304" pitchFamily="18" charset="0"/>
                <a:cs typeface="Times New Roman" panose="02020603050405020304" pitchFamily="18" charset="0"/>
              </a:rPr>
              <a:t>Diagram</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pic>
        <p:nvPicPr>
          <p:cNvPr id="9" name="Picture 8">
            <a:extLst>
              <a:ext uri="{FF2B5EF4-FFF2-40B4-BE49-F238E27FC236}">
                <a16:creationId xmlns:a16="http://schemas.microsoft.com/office/drawing/2014/main" id="{E54992C5-D70D-3A55-F444-D909BB6B4474}"/>
              </a:ext>
            </a:extLst>
          </p:cNvPr>
          <p:cNvPicPr>
            <a:picLocks noChangeAspect="1"/>
          </p:cNvPicPr>
          <p:nvPr/>
        </p:nvPicPr>
        <p:blipFill>
          <a:blip r:embed="rId3"/>
          <a:stretch>
            <a:fillRect/>
          </a:stretch>
        </p:blipFill>
        <p:spPr>
          <a:xfrm>
            <a:off x="1143000" y="1524000"/>
            <a:ext cx="7391400" cy="4786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624" y="461010"/>
            <a:ext cx="5032376" cy="69378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chemeClr val="tx1"/>
                </a:solidFill>
                <a:latin typeface="Times New Roman" panose="02020603050405020304" pitchFamily="18" charset="0"/>
                <a:cs typeface="Times New Roman" panose="02020603050405020304" pitchFamily="18" charset="0"/>
              </a:rPr>
              <a:t>Output Screenshots</a:t>
            </a:r>
            <a:endParaRPr sz="4400" b="1"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pic>
        <p:nvPicPr>
          <p:cNvPr id="7" name="image4.jpeg">
            <a:extLst>
              <a:ext uri="{FF2B5EF4-FFF2-40B4-BE49-F238E27FC236}">
                <a16:creationId xmlns:a16="http://schemas.microsoft.com/office/drawing/2014/main" id="{0A24BC13-CD8F-B051-971A-10D89DFE7B17}"/>
              </a:ext>
            </a:extLst>
          </p:cNvPr>
          <p:cNvPicPr>
            <a:picLocks noChangeAspect="1"/>
          </p:cNvPicPr>
          <p:nvPr/>
        </p:nvPicPr>
        <p:blipFill>
          <a:blip r:embed="rId3" cstate="print"/>
          <a:stretch>
            <a:fillRect/>
          </a:stretch>
        </p:blipFill>
        <p:spPr>
          <a:xfrm>
            <a:off x="914400" y="1383410"/>
            <a:ext cx="7563694" cy="50891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6768" y="461010"/>
            <a:ext cx="5328031" cy="693780"/>
          </a:xfrm>
          <a:prstGeom prst="rect">
            <a:avLst/>
          </a:prstGeom>
        </p:spPr>
        <p:txBody>
          <a:bodyPr vert="horz" wrap="square" lIns="0" tIns="16510" rIns="0" bIns="0" rtlCol="0">
            <a:spAutoFit/>
          </a:bodyPr>
          <a:lstStyle/>
          <a:p>
            <a:pPr marL="12700">
              <a:lnSpc>
                <a:spcPct val="100000"/>
              </a:lnSpc>
              <a:spcBef>
                <a:spcPts val="130"/>
              </a:spcBef>
            </a:pPr>
            <a:r>
              <a:rPr sz="4400" b="1" spc="-25" dirty="0">
                <a:solidFill>
                  <a:srgbClr val="000000"/>
                </a:solidFill>
                <a:latin typeface="Times New Roman" panose="02020603050405020304" pitchFamily="18" charset="0"/>
                <a:cs typeface="Times New Roman" panose="02020603050405020304" pitchFamily="18" charset="0"/>
              </a:rPr>
              <a:t>Feature</a:t>
            </a:r>
            <a:r>
              <a:rPr sz="4400" b="1" spc="-120" dirty="0">
                <a:solidFill>
                  <a:srgbClr val="000000"/>
                </a:solidFill>
                <a:latin typeface="Times New Roman" panose="02020603050405020304" pitchFamily="18" charset="0"/>
                <a:cs typeface="Times New Roman" panose="02020603050405020304" pitchFamily="18" charset="0"/>
              </a:rPr>
              <a:t> </a:t>
            </a:r>
            <a:r>
              <a:rPr sz="4400" b="1" spc="10" dirty="0">
                <a:solidFill>
                  <a:srgbClr val="000000"/>
                </a:solidFill>
                <a:latin typeface="Times New Roman" panose="02020603050405020304" pitchFamily="18" charset="0"/>
                <a:cs typeface="Times New Roman" panose="02020603050405020304" pitchFamily="18" charset="0"/>
              </a:rPr>
              <a:t>Extraction</a:t>
            </a:r>
            <a:endParaRPr sz="44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6575" y="2133600"/>
            <a:ext cx="8226425" cy="3709349"/>
          </a:xfrm>
          <a:prstGeom prst="rect">
            <a:avLst/>
          </a:prstGeom>
        </p:spPr>
        <p:txBody>
          <a:bodyPr vert="horz" wrap="square" lIns="0" tIns="15875" rIns="0" bIns="0" rtlCol="0">
            <a:spAutoFit/>
          </a:bodyPr>
          <a:lstStyle/>
          <a:p>
            <a:pPr marL="12065" algn="just">
              <a:lnSpc>
                <a:spcPct val="100000"/>
              </a:lnSpc>
              <a:spcBef>
                <a:spcPts val="125"/>
              </a:spcBef>
              <a:tabLst>
                <a:tab pos="355600" algn="l"/>
                <a:tab pos="35623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find relationships among the app popularity, categories, open source and LoC, and explore reuse of smart contracts and source codes. Our findings provide valuable implications for different stakeholders in the decentralized application industry and in the research community of blockchain and decentralized applications. This paper mainly focuses on the descriptive analysis of the apps. In future, we will focus questions about the app projects and source codes, such as how to build the app project, how to keep synchronization on and off the chain, and how to improve throughput of the apps</a:t>
            </a:r>
            <a:endParaRPr lang="en-US" sz="2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082110"/>
            <a:ext cx="3508121" cy="693780"/>
          </a:xfrm>
          <a:prstGeom prst="rect">
            <a:avLst/>
          </a:prstGeom>
        </p:spPr>
        <p:txBody>
          <a:bodyPr vert="horz" wrap="square" lIns="0" tIns="16510" rIns="0" bIns="0" rtlCol="0">
            <a:spAutoFit/>
          </a:bodyPr>
          <a:lstStyle/>
          <a:p>
            <a:pPr marL="22860">
              <a:lnSpc>
                <a:spcPct val="100000"/>
              </a:lnSpc>
              <a:spcBef>
                <a:spcPts val="130"/>
              </a:spcBef>
            </a:pPr>
            <a:r>
              <a:rPr sz="4400" spc="5" dirty="0">
                <a:solidFill>
                  <a:schemeClr val="tx1"/>
                </a:solidFill>
                <a:latin typeface="Times New Roman" panose="02020603050405020304" pitchFamily="18" charset="0"/>
                <a:cs typeface="Times New Roman" panose="02020603050405020304" pitchFamily="18" charset="0"/>
              </a:rPr>
              <a:t>T</a:t>
            </a:r>
            <a:r>
              <a:rPr sz="4400" spc="45" dirty="0">
                <a:solidFill>
                  <a:schemeClr val="tx1"/>
                </a:solidFill>
                <a:latin typeface="Times New Roman" panose="02020603050405020304" pitchFamily="18" charset="0"/>
                <a:cs typeface="Times New Roman" panose="02020603050405020304" pitchFamily="18" charset="0"/>
              </a:rPr>
              <a:t>h</a:t>
            </a:r>
            <a:r>
              <a:rPr sz="4400" spc="40" dirty="0">
                <a:solidFill>
                  <a:schemeClr val="tx1"/>
                </a:solidFill>
                <a:latin typeface="Times New Roman" panose="02020603050405020304" pitchFamily="18" charset="0"/>
                <a:cs typeface="Times New Roman" panose="02020603050405020304" pitchFamily="18" charset="0"/>
              </a:rPr>
              <a:t>ank</a:t>
            </a:r>
            <a:r>
              <a:rPr lang="en-US" sz="4400" spc="10" dirty="0">
                <a:solidFill>
                  <a:schemeClr val="tx1"/>
                </a:solidFill>
                <a:latin typeface="Times New Roman" panose="02020603050405020304" pitchFamily="18" charset="0"/>
                <a:cs typeface="Times New Roman" panose="02020603050405020304" pitchFamily="18" charset="0"/>
              </a:rPr>
              <a:t> you</a:t>
            </a:r>
            <a:endParaRPr sz="4400" spc="10" dirty="0">
              <a:solidFill>
                <a:schemeClr val="tx1"/>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81000" y="457200"/>
            <a:ext cx="2238375" cy="75247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3609" y="461010"/>
            <a:ext cx="3602991" cy="693780"/>
          </a:xfrm>
          <a:prstGeom prst="rect">
            <a:avLst/>
          </a:prstGeom>
        </p:spPr>
        <p:txBody>
          <a:bodyPr vert="horz" wrap="square" lIns="0" tIns="16510" rIns="0" bIns="0" rtlCol="0">
            <a:spAutoFit/>
          </a:bodyPr>
          <a:lstStyle/>
          <a:p>
            <a:pPr marL="12700">
              <a:lnSpc>
                <a:spcPct val="100000"/>
              </a:lnSpc>
              <a:spcBef>
                <a:spcPts val="130"/>
              </a:spcBef>
            </a:pPr>
            <a:r>
              <a:rPr lang="en-IN" sz="4400" b="1" dirty="0">
                <a:solidFill>
                  <a:srgbClr val="000000"/>
                </a:solidFill>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536575" y="1981200"/>
            <a:ext cx="8302625" cy="3540777"/>
          </a:xfrm>
          <a:prstGeom prst="rect">
            <a:avLst/>
          </a:prstGeom>
        </p:spPr>
        <p:txBody>
          <a:bodyPr vert="horz" wrap="square" lIns="0" tIns="84455" rIns="0" bIns="0" rtlCol="0">
            <a:spAutoFit/>
          </a:bodyPr>
          <a:lstStyle/>
          <a:p>
            <a:pPr marL="12065" marR="5080">
              <a:lnSpc>
                <a:spcPct val="81700"/>
              </a:lnSpc>
              <a:spcBef>
                <a:spcPts val="665"/>
              </a:spcBef>
              <a:tabLst>
                <a:tab pos="356235" algn="l"/>
              </a:tabLst>
            </a:pPr>
            <a:r>
              <a:rPr lang="en-US" sz="2800" dirty="0">
                <a:latin typeface="Times New Roman" panose="02020603050405020304" pitchFamily="18" charset="0"/>
                <a:cs typeface="Times New Roman" panose="02020603050405020304" pitchFamily="18" charset="0"/>
              </a:rPr>
              <a:t>Develop a system that can detect when IP geolocation fraud is occurring. </a:t>
            </a:r>
          </a:p>
          <a:p>
            <a:pPr marL="469265" marR="5080" indent="-457200">
              <a:lnSpc>
                <a:spcPct val="81700"/>
              </a:lnSpc>
              <a:spcBef>
                <a:spcPts val="665"/>
              </a:spcBef>
              <a:buFont typeface="Wingdings" panose="05000000000000000000" pitchFamily="2" charset="2"/>
              <a:buChar char="Ø"/>
              <a:tabLst>
                <a:tab pos="356235" algn="l"/>
              </a:tabLst>
            </a:pPr>
            <a:r>
              <a:rPr lang="en-US" sz="2800" dirty="0">
                <a:latin typeface="Times New Roman" panose="02020603050405020304" pitchFamily="18" charset="0"/>
                <a:cs typeface="Times New Roman" panose="02020603050405020304" pitchFamily="18" charset="0"/>
              </a:rPr>
              <a:t>This system should be able to make automated decisions when possible.</a:t>
            </a:r>
          </a:p>
          <a:p>
            <a:pPr marL="469265" marR="5080" indent="-457200">
              <a:lnSpc>
                <a:spcPct val="81700"/>
              </a:lnSpc>
              <a:spcBef>
                <a:spcPts val="665"/>
              </a:spcBef>
              <a:buFont typeface="Wingdings" panose="05000000000000000000" pitchFamily="2" charset="2"/>
              <a:buChar char="Ø"/>
              <a:tabLst>
                <a:tab pos="356235" algn="l"/>
              </a:tabLst>
            </a:pPr>
            <a:r>
              <a:rPr lang="en-US" sz="2800" dirty="0">
                <a:latin typeface="Times New Roman" panose="02020603050405020304" pitchFamily="18" charset="0"/>
                <a:cs typeface="Times New Roman" panose="02020603050405020304" pitchFamily="18" charset="0"/>
              </a:rPr>
              <a:t>When not possible, this system should gather additional information to help a human decide whether the IP is using correct geolocation or not.</a:t>
            </a:r>
          </a:p>
          <a:p>
            <a:pPr marL="469265" marR="5080" indent="-457200">
              <a:lnSpc>
                <a:spcPct val="81700"/>
              </a:lnSpc>
              <a:spcBef>
                <a:spcPts val="665"/>
              </a:spcBef>
              <a:buFont typeface="Wingdings" panose="05000000000000000000" pitchFamily="2" charset="2"/>
              <a:buChar char="Ø"/>
              <a:tabLst>
                <a:tab pos="356235" algn="l"/>
              </a:tabLst>
            </a:pPr>
            <a:r>
              <a:rPr lang="en-US" sz="2800" dirty="0">
                <a:latin typeface="Times New Roman" panose="02020603050405020304" pitchFamily="18" charset="0"/>
                <a:cs typeface="Times New Roman" panose="02020603050405020304" pitchFamily="18" charset="0"/>
              </a:rPr>
              <a:t>This system should be able to process many IPs at once without supervision. </a:t>
            </a:r>
            <a:endParaRPr sz="245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199" y="670280"/>
            <a:ext cx="3429001" cy="693780"/>
          </a:xfrm>
          <a:prstGeom prst="rect">
            <a:avLst/>
          </a:prstGeom>
        </p:spPr>
        <p:txBody>
          <a:bodyPr vert="horz" wrap="square" lIns="0" tIns="16510" rIns="0" bIns="0" rtlCol="0">
            <a:spAutoFit/>
          </a:bodyPr>
          <a:lstStyle/>
          <a:p>
            <a:pPr marL="12700">
              <a:lnSpc>
                <a:spcPct val="100000"/>
              </a:lnSpc>
              <a:spcBef>
                <a:spcPts val="130"/>
              </a:spcBef>
            </a:pPr>
            <a:r>
              <a:rPr lang="en-IN" sz="4400" b="1" spc="-10" dirty="0">
                <a:solidFill>
                  <a:srgbClr val="000000"/>
                </a:solidFill>
                <a:latin typeface="Times New Roman" panose="02020603050405020304" pitchFamily="18" charset="0"/>
                <a:cs typeface="Times New Roman" panose="02020603050405020304" pitchFamily="18" charset="0"/>
              </a:rPr>
              <a:t>ABSTRACT</a:t>
            </a:r>
            <a:endParaRPr lang="en-IN" sz="4400"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542925" y="2133600"/>
            <a:ext cx="8102600" cy="3876702"/>
          </a:xfrm>
          <a:prstGeom prst="rect">
            <a:avLst/>
          </a:prstGeom>
        </p:spPr>
        <p:txBody>
          <a:bodyPr vert="horz" wrap="square" lIns="0" tIns="16510" rIns="0" bIns="0" rtlCol="0">
            <a:spAutoFit/>
          </a:bodyPr>
          <a:lstStyle/>
          <a:p>
            <a:pPr marL="370840" indent="-342900">
              <a:lnSpc>
                <a:spcPts val="2520"/>
              </a:lnSpc>
              <a:spcBef>
                <a:spcPts val="130"/>
              </a:spcBef>
              <a:buFont typeface="Wingdings" panose="05000000000000000000" pitchFamily="2" charset="2"/>
              <a:buChar char="Ø"/>
              <a:tabLst>
                <a:tab pos="257810" algn="l"/>
                <a:tab pos="1096010" algn="l"/>
                <a:tab pos="1811020" algn="l"/>
                <a:tab pos="3670300" algn="l"/>
                <a:tab pos="4900295" algn="l"/>
                <a:tab pos="5930265" algn="l"/>
                <a:tab pos="6788150" algn="l"/>
              </a:tabLst>
            </a:pPr>
            <a:r>
              <a:rPr lang="en-US" dirty="0">
                <a:latin typeface="Times New Roman" panose="02020603050405020304" pitchFamily="18" charset="0"/>
                <a:cs typeface="Times New Roman" panose="02020603050405020304" pitchFamily="18" charset="0"/>
              </a:rPr>
              <a:t>This project is based in C which is a </a:t>
            </a:r>
            <a:r>
              <a:rPr lang="en-US" b="1" dirty="0" err="1">
                <a:latin typeface="Times New Roman" panose="02020603050405020304" pitchFamily="18" charset="0"/>
                <a:cs typeface="Times New Roman" panose="02020603050405020304" pitchFamily="18" charset="0"/>
              </a:rPr>
              <a:t>ip</a:t>
            </a:r>
            <a:r>
              <a:rPr lang="en-US" b="1" dirty="0">
                <a:latin typeface="Times New Roman" panose="02020603050405020304" pitchFamily="18" charset="0"/>
                <a:cs typeface="Times New Roman" panose="02020603050405020304" pitchFamily="18" charset="0"/>
              </a:rPr>
              <a:t> address finder </a:t>
            </a:r>
            <a:r>
              <a:rPr lang="en-US" dirty="0">
                <a:latin typeface="Times New Roman" panose="02020603050405020304" pitchFamily="18" charset="0"/>
                <a:cs typeface="Times New Roman" panose="02020603050405020304" pitchFamily="18" charset="0"/>
              </a:rPr>
              <a:t>With the help of splay tree data structure, we would create a tree whose nodes are embedded with the Ip address of the device that are connect to a specific network router. In our code we have taken 11 devices connected to one network router and so there would be some common part in the Ip address of each of the devices.</a:t>
            </a:r>
          </a:p>
          <a:p>
            <a:pPr marL="370840" indent="-342900">
              <a:lnSpc>
                <a:spcPts val="2520"/>
              </a:lnSpc>
              <a:spcBef>
                <a:spcPts val="130"/>
              </a:spcBef>
              <a:buFont typeface="Wingdings" panose="05000000000000000000" pitchFamily="2" charset="2"/>
              <a:buChar char="Ø"/>
              <a:tabLst>
                <a:tab pos="257810" algn="l"/>
                <a:tab pos="1096010" algn="l"/>
                <a:tab pos="1811020" algn="l"/>
                <a:tab pos="3670300" algn="l"/>
                <a:tab pos="4900295" algn="l"/>
                <a:tab pos="5930265" algn="l"/>
                <a:tab pos="6788150" algn="l"/>
              </a:tabLst>
            </a:pPr>
            <a:r>
              <a:rPr lang="en-US" dirty="0">
                <a:latin typeface="Times New Roman" panose="02020603050405020304" pitchFamily="18" charset="0"/>
                <a:cs typeface="Times New Roman" panose="02020603050405020304" pitchFamily="18" charset="0"/>
              </a:rPr>
              <a:t>Now, router gets some specific data packets from the net which is supposed to be given to a specified device and so it uses searching operation to find the correct Ip address. To increase the speed of this process we use splay tress for searching and inserting the Ip addresses.</a:t>
            </a:r>
            <a:endParaRPr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609600"/>
            <a:ext cx="4800600" cy="693780"/>
          </a:xfrm>
          <a:prstGeom prst="rect">
            <a:avLst/>
          </a:prstGeom>
        </p:spPr>
        <p:txBody>
          <a:bodyPr vert="horz" wrap="square" lIns="0" tIns="16510" rIns="0" bIns="0" rtlCol="0">
            <a:spAutoFit/>
          </a:bodyPr>
          <a:lstStyle/>
          <a:p>
            <a:pPr marL="12700">
              <a:lnSpc>
                <a:spcPct val="100000"/>
              </a:lnSpc>
              <a:spcBef>
                <a:spcPts val="130"/>
              </a:spcBef>
            </a:pPr>
            <a:r>
              <a:rPr sz="4400" b="1" spc="-15" dirty="0">
                <a:solidFill>
                  <a:srgbClr val="000000"/>
                </a:solidFill>
                <a:latin typeface="Times New Roman" panose="02020603050405020304" pitchFamily="18" charset="0"/>
                <a:cs typeface="Times New Roman" panose="02020603050405020304" pitchFamily="18" charset="0"/>
              </a:rPr>
              <a:t>Literature</a:t>
            </a:r>
            <a:r>
              <a:rPr sz="4400" b="1" spc="-170" dirty="0">
                <a:solidFill>
                  <a:srgbClr val="000000"/>
                </a:solidFill>
                <a:latin typeface="Times New Roman" panose="02020603050405020304" pitchFamily="18" charset="0"/>
                <a:cs typeface="Times New Roman" panose="02020603050405020304" pitchFamily="18" charset="0"/>
              </a:rPr>
              <a:t> </a:t>
            </a:r>
            <a:r>
              <a:rPr sz="4400" b="1" spc="10" dirty="0">
                <a:solidFill>
                  <a:srgbClr val="000000"/>
                </a:solidFill>
                <a:latin typeface="Times New Roman" panose="02020603050405020304" pitchFamily="18" charset="0"/>
                <a:cs typeface="Times New Roman" panose="02020603050405020304" pitchFamily="18" charset="0"/>
              </a:rPr>
              <a:t>Survey</a:t>
            </a:r>
            <a:endParaRPr sz="4400" b="1"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19075" y="609600"/>
            <a:ext cx="2238375" cy="752475"/>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8" name="TextBox 7">
            <a:extLst>
              <a:ext uri="{FF2B5EF4-FFF2-40B4-BE49-F238E27FC236}">
                <a16:creationId xmlns:a16="http://schemas.microsoft.com/office/drawing/2014/main" id="{CD1A7D6D-DFA0-BF4A-149C-62CA714492CB}"/>
              </a:ext>
            </a:extLst>
          </p:cNvPr>
          <p:cNvSpPr txBox="1"/>
          <p:nvPr/>
        </p:nvSpPr>
        <p:spPr>
          <a:xfrm>
            <a:off x="1143000" y="1471910"/>
            <a:ext cx="7159625" cy="507831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The splay tree</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 splay tree is a self-balancing tree, but </a:t>
            </a:r>
            <a:r>
              <a:rPr lang="en-US" sz="2400" b="0" i="0" u="none" strike="noStrike" dirty="0">
                <a:effectLst/>
                <a:latin typeface="Times New Roman" panose="02020603050405020304" pitchFamily="18" charset="0"/>
                <a:cs typeface="Times New Roman" panose="02020603050405020304" pitchFamily="18" charset="0"/>
              </a:rPr>
              <a:t>AVL</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Red-Black trees</a:t>
            </a:r>
            <a:r>
              <a:rPr lang="en-US" sz="2400" b="0" i="0" dirty="0">
                <a:effectLst/>
                <a:latin typeface="Times New Roman" panose="02020603050405020304" pitchFamily="18" charset="0"/>
                <a:cs typeface="Times New Roman" panose="02020603050405020304" pitchFamily="18" charset="0"/>
              </a:rPr>
              <a:t> are also self-balancing trees then. What makes the splay tree unique two trees. It has one extra property that makes it unique is splaying.</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 splay tree contains the same operations as a </a:t>
            </a:r>
            <a:r>
              <a:rPr lang="en-US" sz="2400" b="0" i="0" u="none" strike="noStrike" dirty="0">
                <a:effectLst/>
                <a:latin typeface="Times New Roman" panose="02020603050405020304" pitchFamily="18" charset="0"/>
                <a:cs typeface="Times New Roman" panose="02020603050405020304" pitchFamily="18" charset="0"/>
              </a:rPr>
              <a:t>Binary search tree</a:t>
            </a:r>
            <a:r>
              <a:rPr lang="en-US" sz="2400" b="0" i="0" dirty="0">
                <a:effectLst/>
                <a:latin typeface="Times New Roman" panose="02020603050405020304" pitchFamily="18" charset="0"/>
                <a:cs typeface="Times New Roman" panose="02020603050405020304" pitchFamily="18" charset="0"/>
              </a:rPr>
              <a:t>, i.e., Insertion, deletion and searching, but it also contains one more operation, i.e., splaying. So. all the operations in the splay tree are followed by splaying.</a:t>
            </a: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Splay trees are not strictly balanced trees, but they are roughly balanced trees.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096000" cy="693780"/>
          </a:xfrm>
          <a:prstGeom prst="rect">
            <a:avLst/>
          </a:prstGeom>
        </p:spPr>
        <p:txBody>
          <a:bodyPr vert="horz" wrap="square" lIns="0" tIns="16510" rIns="0" bIns="0" rtlCol="0">
            <a:spAutoFit/>
          </a:bodyPr>
          <a:lstStyle/>
          <a:p>
            <a:pPr marL="12700">
              <a:lnSpc>
                <a:spcPct val="100000"/>
              </a:lnSpc>
              <a:spcBef>
                <a:spcPts val="130"/>
              </a:spcBef>
            </a:pPr>
            <a:r>
              <a:rPr sz="4400" b="1" spc="-15" dirty="0">
                <a:solidFill>
                  <a:srgbClr val="000000"/>
                </a:solidFill>
                <a:latin typeface="Times New Roman" panose="02020603050405020304" pitchFamily="18" charset="0"/>
                <a:cs typeface="Times New Roman" panose="02020603050405020304" pitchFamily="18" charset="0"/>
              </a:rPr>
              <a:t>Literature</a:t>
            </a:r>
            <a:r>
              <a:rPr sz="4400" b="1" spc="-150" dirty="0">
                <a:solidFill>
                  <a:srgbClr val="000000"/>
                </a:solidFill>
                <a:latin typeface="Times New Roman" panose="02020603050405020304" pitchFamily="18" charset="0"/>
                <a:cs typeface="Times New Roman" panose="02020603050405020304" pitchFamily="18" charset="0"/>
              </a:rPr>
              <a:t> </a:t>
            </a:r>
            <a:r>
              <a:rPr sz="4400" b="1" spc="5" dirty="0">
                <a:solidFill>
                  <a:srgbClr val="000000"/>
                </a:solidFill>
                <a:latin typeface="Times New Roman" panose="02020603050405020304" pitchFamily="18" charset="0"/>
                <a:cs typeface="Times New Roman" panose="02020603050405020304" pitchFamily="18" charset="0"/>
              </a:rPr>
              <a:t>Survey(Cont)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828800"/>
            <a:ext cx="7958455"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Like the AVL tree, the splay tree is not actually a distinct data structure, but rather reimplements the BST insert, delete, and search methods to improve the performance of a BST. The goal of these revised methods is to provide guarantees on the time required by a series of operations, thereby avoiding the worst-case linear time behavior of standard BST operations. </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splay tree access functions operate in a manner reminiscent of the move-to-front rule for self-organizing lists, and of the path compression technique for managing a series of Union/Find operations. These access functions tend to make the tree more balanced, but an individual access will not necessarily result in a more balanced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096000" cy="693780"/>
          </a:xfrm>
          <a:prstGeom prst="rect">
            <a:avLst/>
          </a:prstGeom>
        </p:spPr>
        <p:txBody>
          <a:bodyPr vert="horz" wrap="square" lIns="0" tIns="16510" rIns="0" bIns="0" rtlCol="0">
            <a:spAutoFit/>
          </a:bodyPr>
          <a:lstStyle/>
          <a:p>
            <a:pPr marL="12700">
              <a:lnSpc>
                <a:spcPct val="100000"/>
              </a:lnSpc>
              <a:spcBef>
                <a:spcPts val="130"/>
              </a:spcBef>
            </a:pPr>
            <a:r>
              <a:rPr lang="en-IN" sz="4400" b="1" spc="-15" dirty="0">
                <a:solidFill>
                  <a:srgbClr val="000000"/>
                </a:solidFill>
                <a:latin typeface="Times New Roman" panose="02020603050405020304" pitchFamily="18" charset="0"/>
                <a:cs typeface="Times New Roman" panose="02020603050405020304" pitchFamily="18" charset="0"/>
              </a:rPr>
              <a:t>Operations of splay tree</a:t>
            </a: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828800"/>
            <a:ext cx="7958455" cy="4678204"/>
          </a:xfrm>
          <a:prstGeom prst="rect">
            <a:avLst/>
          </a:prstGeom>
          <a:noFill/>
        </p:spPr>
        <p:txBody>
          <a:bodyPr wrap="square" rtlCol="0">
            <a:spAutoFit/>
          </a:bodyPr>
          <a:lstStyle/>
          <a:p>
            <a:r>
              <a:rPr lang="en-IN" sz="2400" b="1" i="0" dirty="0">
                <a:effectLst/>
                <a:latin typeface="Linux Libertine"/>
              </a:rPr>
              <a:t>Operations of splay tree</a:t>
            </a:r>
          </a:p>
          <a:p>
            <a:r>
              <a:rPr lang="en-US" sz="2200" b="0" i="0" dirty="0">
                <a:effectLst/>
                <a:latin typeface="Linux Libertine"/>
              </a:rPr>
              <a:t>When a node x is accessed, a splay operation is performed on x to move it to the root. To perform a splay operation we carry out a sequence of splay steps, each of which moves x closer to the root. By performing a splay operation on the node of interest after every access, the recently accessed nodes are kept near the root and the tree remains roughly balanced, so that we achieve the desired amortized time bounds.</a:t>
            </a:r>
            <a:br>
              <a:rPr lang="en-IN" sz="2400" b="0" i="0" dirty="0">
                <a:effectLst/>
                <a:latin typeface="Linux Libertine"/>
              </a:rPr>
            </a:br>
            <a:r>
              <a:rPr lang="en-US" sz="2200" b="0" i="0" dirty="0">
                <a:effectLst/>
                <a:latin typeface="Linux Libertine"/>
              </a:rPr>
              <a:t>Each particular step depends on three factors:</a:t>
            </a:r>
          </a:p>
          <a:p>
            <a:pPr marL="342900" indent="-342900">
              <a:buFont typeface="Wingdings" panose="05000000000000000000" pitchFamily="2" charset="2"/>
              <a:buChar char="Ø"/>
            </a:pPr>
            <a:r>
              <a:rPr lang="en-US" sz="2200" b="0" i="0" dirty="0">
                <a:effectLst/>
                <a:latin typeface="Linux Libertine"/>
              </a:rPr>
              <a:t>Whether x is the left or right child of its parent node, p,</a:t>
            </a:r>
          </a:p>
          <a:p>
            <a:pPr marL="342900" indent="-342900">
              <a:buFont typeface="Wingdings" panose="05000000000000000000" pitchFamily="2" charset="2"/>
              <a:buChar char="Ø"/>
            </a:pPr>
            <a:r>
              <a:rPr lang="en-US" sz="2200" b="0" i="0" dirty="0">
                <a:effectLst/>
                <a:latin typeface="Linux Libertine"/>
              </a:rPr>
              <a:t>whether p is the root or not, and if not</a:t>
            </a:r>
          </a:p>
          <a:p>
            <a:pPr marL="342900" indent="-342900">
              <a:buFont typeface="Wingdings" panose="05000000000000000000" pitchFamily="2" charset="2"/>
              <a:buChar char="Ø"/>
            </a:pPr>
            <a:r>
              <a:rPr lang="en-US" sz="2200" b="0" i="0" dirty="0">
                <a:effectLst/>
                <a:latin typeface="Linux Libertine"/>
              </a:rPr>
              <a:t>whether p is the left or right child of its parent, g (the grandparent of x).</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77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799" y="668295"/>
            <a:ext cx="6334125"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828800"/>
            <a:ext cx="7958455" cy="415498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There are three types of splay steps, each of which has two symmetric variants: left- and right-handed. For the sake of brevity, only one of these two is shown for each type. (In the following diagrams, circles indicate nodes of interest and triangles indicate sub-trees of arbitrary size.) The three types of splay steps are:</a:t>
            </a:r>
          </a:p>
          <a:p>
            <a:endParaRPr lang="en-US" sz="2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Zig step</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Zig-zig step</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Zig-zag step</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63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096000"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828800"/>
            <a:ext cx="7958455" cy="178510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Zig step:</a:t>
            </a:r>
            <a:r>
              <a:rPr lang="en-US" sz="2200" dirty="0">
                <a:latin typeface="Times New Roman" panose="02020603050405020304" pitchFamily="18" charset="0"/>
                <a:cs typeface="Times New Roman" panose="02020603050405020304" pitchFamily="18" charset="0"/>
              </a:rPr>
              <a:t> this step is done when p is the root. The tree is rotated on the edge between x and p. Zig steps exist to deal with the parity issue, will be done only as the last step in a splay operation, and only when x has odd depth at the beginning of the operation.</a:t>
            </a:r>
          </a:p>
          <a:p>
            <a:endParaRPr lang="en-US" sz="22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A828409-C767-EBD7-39F5-4C207608A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 y="3364349"/>
            <a:ext cx="7620000" cy="254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9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668295"/>
            <a:ext cx="6096000" cy="693780"/>
          </a:xfrm>
          <a:prstGeom prst="rect">
            <a:avLst/>
          </a:prstGeom>
        </p:spPr>
        <p:txBody>
          <a:bodyPr vert="horz" wrap="square" lIns="0" tIns="16510" rIns="0" bIns="0" rtlCol="0">
            <a:spAutoFit/>
          </a:bodyPr>
          <a:lstStyle/>
          <a:p>
            <a:pPr marL="12700">
              <a:lnSpc>
                <a:spcPct val="100000"/>
              </a:lnSpc>
              <a:spcBef>
                <a:spcPts val="130"/>
              </a:spcBef>
            </a:pPr>
            <a:r>
              <a:rPr lang="en-US" sz="4400" b="1" spc="-15" dirty="0">
                <a:solidFill>
                  <a:srgbClr val="000000"/>
                </a:solidFill>
                <a:latin typeface="Times New Roman" panose="02020603050405020304" pitchFamily="18" charset="0"/>
                <a:cs typeface="Times New Roman" panose="02020603050405020304" pitchFamily="18" charset="0"/>
              </a:rPr>
              <a:t>Operations of ST</a:t>
            </a:r>
            <a:r>
              <a:rPr lang="en-US" sz="4400" b="1" spc="5" dirty="0">
                <a:solidFill>
                  <a:srgbClr val="000000"/>
                </a:solidFill>
                <a:latin typeface="Times New Roman" panose="02020603050405020304" pitchFamily="18" charset="0"/>
                <a:cs typeface="Times New Roman" panose="02020603050405020304" pitchFamily="18" charset="0"/>
              </a:rPr>
              <a:t>(</a:t>
            </a:r>
            <a:r>
              <a:rPr lang="en-US" sz="4400" b="1" spc="5" dirty="0" err="1">
                <a:solidFill>
                  <a:srgbClr val="000000"/>
                </a:solidFill>
                <a:latin typeface="Times New Roman" panose="02020603050405020304" pitchFamily="18" charset="0"/>
                <a:cs typeface="Times New Roman" panose="02020603050405020304" pitchFamily="18" charset="0"/>
              </a:rPr>
              <a:t>Cont</a:t>
            </a:r>
            <a:r>
              <a:rPr lang="en-US" sz="4400" b="1" spc="5" dirty="0">
                <a:solidFill>
                  <a:srgbClr val="000000"/>
                </a:solidFill>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19075" y="609600"/>
            <a:ext cx="2238375" cy="75247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7" name="TextBox 6">
            <a:extLst>
              <a:ext uri="{FF2B5EF4-FFF2-40B4-BE49-F238E27FC236}">
                <a16:creationId xmlns:a16="http://schemas.microsoft.com/office/drawing/2014/main" id="{8C6AAB3A-93A8-D32C-B698-6DB412F5F90A}"/>
              </a:ext>
            </a:extLst>
          </p:cNvPr>
          <p:cNvSpPr txBox="1"/>
          <p:nvPr/>
        </p:nvSpPr>
        <p:spPr>
          <a:xfrm>
            <a:off x="457200" y="1455101"/>
            <a:ext cx="7958455" cy="246221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Zig-zig step:</a:t>
            </a:r>
            <a:r>
              <a:rPr lang="en-US" sz="2200" dirty="0">
                <a:latin typeface="Times New Roman" panose="02020603050405020304" pitchFamily="18" charset="0"/>
                <a:cs typeface="Times New Roman" panose="02020603050405020304" pitchFamily="18" charset="0"/>
              </a:rPr>
              <a:t> this step is done when p is not the root and x and p are either both right children or are both left children. The picture below shows the case where x and p are both left children. The tree is rotated on the edge joining p with its parent g, then rotated on the edge joining x with p. Note that zig-zig steps are the only thing that differentiate splay trees from the rotate to root method introduced by Allen and Munro prior to the introduction of splay trees.</a:t>
            </a:r>
          </a:p>
        </p:txBody>
      </p:sp>
      <p:pic>
        <p:nvPicPr>
          <p:cNvPr id="2050" name="Picture 2">
            <a:extLst>
              <a:ext uri="{FF2B5EF4-FFF2-40B4-BE49-F238E27FC236}">
                <a16:creationId xmlns:a16="http://schemas.microsoft.com/office/drawing/2014/main" id="{44548D57-969A-3AC4-43DC-7E5DBC9D8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58" y="3917314"/>
            <a:ext cx="6169337" cy="258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3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1522</Words>
  <Application>Microsoft Office PowerPoint</Application>
  <PresentationFormat>On-screen Show (4:3)</PresentationFormat>
  <Paragraphs>98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OBJECTIVE</vt:lpstr>
      <vt:lpstr>ABSTRACT</vt:lpstr>
      <vt:lpstr>Literature Survey</vt:lpstr>
      <vt:lpstr>Literature Survey(Cont)</vt:lpstr>
      <vt:lpstr>Operations of splay tree</vt:lpstr>
      <vt:lpstr>Operations of ST(Cont)</vt:lpstr>
      <vt:lpstr>Operations of ST(Cont)</vt:lpstr>
      <vt:lpstr>Operations of ST(Cont)</vt:lpstr>
      <vt:lpstr>Operations of ST(Cont)</vt:lpstr>
      <vt:lpstr>Operations of ST(Cont)</vt:lpstr>
      <vt:lpstr>Operations of ST(Cont)</vt:lpstr>
      <vt:lpstr>The Splay Tree Advantages</vt:lpstr>
      <vt:lpstr>The Splay Tree Disadvantages</vt:lpstr>
      <vt:lpstr>Block Diagram</vt:lpstr>
      <vt:lpstr>Output Screenshots</vt:lpstr>
      <vt:lpstr>Feature Extraction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Gadde</dc:creator>
  <cp:lastModifiedBy>Vamshi Gadde</cp:lastModifiedBy>
  <cp:revision>18</cp:revision>
  <dcterms:created xsi:type="dcterms:W3CDTF">2022-11-23T22:59:47Z</dcterms:created>
  <dcterms:modified xsi:type="dcterms:W3CDTF">2022-11-24T02:24:36Z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2022-11-14T00:00:00Z</vt:filetime>
  </property>
  <property fmtid="{D5CDD505-2E9C-101B-9397-08002B2CF9AE}" pid="3" name="LastSaved">
    <vt:filetime>2022-11-23T00:00:00Z</vt:filetime>
  </property>
</Properties>
</file>