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D94EB4-2A96-469A-BE47-A98C8D7327E9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4C19-F1BA-467F-BD00-A984699EBB38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DEAB9-7AE1-4843-862D-A2B3B9D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6DFE-B919-4C4B-A17A-19146D7252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12ED-8569-03EC-9EEA-3A9E64BB9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916D3-3BD7-7DAD-0365-6858A54E9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EE4F-14E5-58F5-29CB-A1A67D69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A1E0-E3F9-A99B-4FB7-F230297B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ED53-2F29-B966-AF91-1E751683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8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BEA3-965F-7247-935C-07F96FF3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C9592-AE12-0FC1-3367-4388D4FB7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54593-5D40-9D1A-C75B-7EF68C0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778F-FE34-BC00-2C7B-B933ABDC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CC78-3B75-5B67-C7C5-F40763D8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4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34346-D691-87E6-A559-9E3883962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60CB3-2959-FF06-0300-063C97DC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3133-A5E7-BCD5-995D-0F5887D0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E679-ECC9-5775-0514-B00308F2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2C03-455A-B006-011D-FDCD63E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13E9-42D2-CD09-B703-44A2C69A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0BA8-23BA-33B6-49B6-08346192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875B-5CD6-D6D2-9653-80E32930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1BF7-5E59-56EE-2960-2736A79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F9B9-D1F7-F576-20AC-5347781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8322-B1E4-A0F5-334F-1468AF3B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CA08-4027-7F07-C513-5550804C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FEB2-B702-8009-A0DF-F4C43487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3A49-45FD-6447-FE20-CB12953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A9E0-349F-E05F-4D93-72047C99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779B-3C2F-B3B3-33F4-510A8A02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A9AB-65ED-AFC2-6325-836FCF8C4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E3BFD-E5A6-1D30-D0C4-BE3774DB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FAB7C-55ED-800D-211D-F64C4DE1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6F151-4372-F262-B213-884E155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F90DB-39D5-AD91-892A-86AB3ECF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4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E2FA-BA37-EEAC-0A32-67B2F3EC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401B1-B6FB-41F5-6040-6DF3BC6F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5F12-9FD0-3A18-634A-0801DC9A4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E1364-A407-71CC-602C-FC5756E02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7528D-D713-EF5E-8EBB-5BA92B94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AF82A-55A4-048F-E416-BC2D3755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48CDE-FA6D-396E-8FF5-B4DFDC78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F40D4-CDC9-4C0A-F16F-F8303DD3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4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84D8-15F2-164B-A36B-302B4035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5D89E-8A1E-DEAC-1E50-9DE9DA34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2F2F9-8273-F8E8-AD82-BA1589DC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3A033-656E-52CA-AF92-4FFC937A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9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5C49-47F5-F74E-72C0-496CEDF7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4D5B0-86C4-DB52-8648-A9208CA3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E77B8-8095-1815-1C38-EC03E1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6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B42A-A1B7-318F-D1AC-704D8440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0EB9-0315-6ED8-4360-7FADA46C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3FB6-D0F8-4BF1-225C-FC3BD8E6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861B-1BED-A269-7D3F-47FEC44E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6A584-AC29-5601-8BCC-D122AE71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09F73-C071-FD41-7F65-AE0FCD39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7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635A-D154-7C73-D0C6-FBE61C06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BC87E-77A0-91BD-7565-9B26F829C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228E-CCC0-0EFE-0923-9E714591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BDCB-CB47-980E-42F7-85BC2D2C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0DAF-6572-EDA3-083C-4C1C6F45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E2757-419F-00C4-A341-B44B9DBE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D88F3-76B4-631F-0E4C-0DE26EE0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7AD4-CB46-3D0E-C372-AC34D5DA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D049-EAAF-B9B2-2EAC-50CFCAE3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4DE7-8C03-4FC8-AA8F-A87BA48ACC5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2565-D434-75A5-40B4-C51B90BB2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3FF7-46BD-A2ED-11B3-B1D46837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90782-29E1-42D8-81B6-6DD57E829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germancredit" TargetMode="External"/><Relationship Id="rId2" Type="http://schemas.openxmlformats.org/officeDocument/2006/relationships/hyperlink" Target="https://paperswithcode.com/paper/do-the-machine-learning-models-on-a-crow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pahulpreet/german-credit-risk-analysis-beginner-s-guide" TargetMode="External"/><Relationship Id="rId4" Type="http://schemas.openxmlformats.org/officeDocument/2006/relationships/hyperlink" Target="https://www.kaggle.com/c/titanic/dat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9;p13">
            <a:extLst>
              <a:ext uri="{FF2B5EF4-FFF2-40B4-BE49-F238E27FC236}">
                <a16:creationId xmlns:a16="http://schemas.microsoft.com/office/drawing/2014/main" id="{C194F2A7-8990-B38A-67CA-D69B36E4059C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34748" y="170329"/>
            <a:ext cx="2151099" cy="19236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69081BFF-E050-5206-96BC-FA633DB3A0AF}"/>
              </a:ext>
            </a:extLst>
          </p:cNvPr>
          <p:cNvSpPr txBox="1"/>
          <p:nvPr/>
        </p:nvSpPr>
        <p:spPr>
          <a:xfrm>
            <a:off x="618246" y="2132291"/>
            <a:ext cx="1112103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Goudy Old Style" panose="02020502050305020303" pitchFamily="18" charset="0"/>
                <a:ea typeface="Lato" panose="020F0502020204030203"/>
                <a:cs typeface="Lato" panose="020F0502020204030203"/>
                <a:sym typeface="Lato" panose="020F0502020204030203"/>
              </a:rPr>
              <a:t>Final</a:t>
            </a:r>
            <a:r>
              <a:rPr lang="en-GB" sz="4000" b="1" dirty="0">
                <a:latin typeface="Goudy Old Style" panose="02020502050305020303" pitchFamily="18" charset="0"/>
                <a:ea typeface="Lato" panose="020F0502020204030203"/>
                <a:cs typeface="Lato" panose="020F0502020204030203"/>
                <a:sym typeface="Lato" panose="020F0502020204030203"/>
              </a:rPr>
              <a:t> Presentation for MSc-PhD Research Project 1 </a:t>
            </a: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C31D41D2-7B3B-0F0C-26A9-C6D307418EAF}"/>
              </a:ext>
            </a:extLst>
          </p:cNvPr>
          <p:cNvSpPr txBox="1">
            <a:spLocks/>
          </p:cNvSpPr>
          <p:nvPr/>
        </p:nvSpPr>
        <p:spPr>
          <a:xfrm>
            <a:off x="421341" y="3863976"/>
            <a:ext cx="11399928" cy="9962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</a:t>
            </a:r>
            <a:r>
              <a:rPr lang="en-US" altLang="en-GB" sz="3500" b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itle</a:t>
            </a:r>
            <a:r>
              <a:rPr lang="en-GB" sz="35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: An Empirical Study on Model fairness</a:t>
            </a:r>
          </a:p>
        </p:txBody>
      </p:sp>
      <p:sp>
        <p:nvSpPr>
          <p:cNvPr id="10" name="Google Shape;87;p13">
            <a:extLst>
              <a:ext uri="{FF2B5EF4-FFF2-40B4-BE49-F238E27FC236}">
                <a16:creationId xmlns:a16="http://schemas.microsoft.com/office/drawing/2014/main" id="{EEF72B36-50FC-DD44-5111-CC12AD85995A}"/>
              </a:ext>
            </a:extLst>
          </p:cNvPr>
          <p:cNvSpPr txBox="1">
            <a:spLocks/>
          </p:cNvSpPr>
          <p:nvPr/>
        </p:nvSpPr>
        <p:spPr>
          <a:xfrm>
            <a:off x="970600" y="4114800"/>
            <a:ext cx="10250800" cy="2572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3700" dirty="0">
              <a:solidFill>
                <a:schemeClr val="dk2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GB" sz="3735" dirty="0">
                <a:solidFill>
                  <a:schemeClr val="dk2"/>
                </a:solidFill>
              </a:rPr>
              <a:t> </a:t>
            </a:r>
            <a:r>
              <a:rPr lang="en-GB" sz="2600" dirty="0">
                <a:solidFill>
                  <a:schemeClr val="dk2"/>
                </a:solidFill>
              </a:rPr>
              <a:t>Rishabh Agnihotri (22N0456)      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dk2"/>
                </a:solidFill>
              </a:rPr>
              <a:t>Supervisor: Prof. Vishnu Narayanan</a:t>
            </a:r>
          </a:p>
          <a:p>
            <a:pPr marL="0" indent="0" algn="ct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dk2"/>
                </a:solidFill>
              </a:rPr>
              <a:t>IEOR, IIT Bombay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E5011-B7C7-2BA8-DBC2-636E47E6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025" y="2813982"/>
            <a:ext cx="1568822" cy="861734"/>
          </a:xfrm>
        </p:spPr>
        <p:txBody>
          <a:bodyPr>
            <a:noAutofit/>
          </a:bodyPr>
          <a:lstStyle/>
          <a:p>
            <a:r>
              <a:rPr lang="en-IN" sz="3000" dirty="0">
                <a:latin typeface="Groudy "/>
              </a:rPr>
              <a:t>IE685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4F0-CF8A-442E-8A79-811627634825}" type="slidenum">
              <a:rPr lang="en-IN" smtClean="0"/>
              <a:t>1</a:t>
            </a:fld>
            <a:endParaRPr lang="en-IN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6C5F0AA-5D50-00A0-88D1-46A84C20326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10556875" y="431800"/>
            <a:ext cx="1635125" cy="1290638"/>
          </a:xfrm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8093D5FF-04F4-E758-BCBD-B1970F38409F}"/>
              </a:ext>
            </a:extLst>
          </p:cNvPr>
          <p:cNvSpPr txBox="1"/>
          <p:nvPr/>
        </p:nvSpPr>
        <p:spPr>
          <a:xfrm>
            <a:off x="925996" y="6608023"/>
            <a:ext cx="10506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https://paperswithcode.com/paper/do-the-machine-learning-models-on-a-crowd</a:t>
            </a:r>
            <a:endParaRPr sz="12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7363520"/>
      </p:ext>
    </p:extLst>
  </p:cSld>
  <p:clrMapOvr>
    <a:masterClrMapping/>
  </p:clrMapOvr>
  <p:transition spd="med" advTm="7198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A5F49BB9-9055-F666-0748-10B6D7ABA413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Metrics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EB4B-120C-914A-CFF2-810E1E5A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1721224"/>
            <a:ext cx="11299969" cy="4831976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u="sng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Fairness Measures: </a:t>
            </a:r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</a:t>
            </a: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Based on base rates: </a:t>
            </a:r>
          </a:p>
          <a:p>
            <a:pPr marL="0" indent="0">
              <a:buNone/>
            </a:pP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Disparate Impact (DI) =                                                   </a:t>
            </a: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   Statistical Parity Difference (SPD) = </a:t>
            </a: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</a:t>
            </a: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Based on group conditioned rates:</a:t>
            </a:r>
          </a:p>
          <a:p>
            <a:pPr marL="0" indent="0">
              <a:buNone/>
            </a:pPr>
            <a:r>
              <a:rPr lang="en-IN" sz="23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  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Equal Opportunity difference (EOD):</a:t>
            </a:r>
          </a:p>
          <a:p>
            <a:pPr marL="0" indent="0">
              <a:buNone/>
            </a:pPr>
            <a:r>
              <a:rPr lang="en-IN" sz="23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FC41C-C3E8-6421-A5B3-CFB6F8CF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94" y="2805953"/>
            <a:ext cx="3502391" cy="340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2996F-5331-9102-4417-577A8465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90" y="3222811"/>
            <a:ext cx="3660851" cy="396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5D6A9-A12A-22FF-5B57-7D4B3A48A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251" y="4780210"/>
            <a:ext cx="3293015" cy="340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3CBA36-86C0-DEE9-7E23-AFF370CC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251" y="5360875"/>
            <a:ext cx="3293015" cy="278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C6AE30-90C7-9001-DFDA-ED5C04DAA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862" y="6111549"/>
            <a:ext cx="2890030" cy="3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3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D08CD610-3279-022B-2E8A-2D53F4D84868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Metrics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F91B3-F8A1-1965-8627-7D163D4D0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1712258"/>
            <a:ext cx="11299969" cy="474232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Average Odds Difference (AOD):</a:t>
            </a:r>
          </a:p>
          <a:p>
            <a:pPr marL="0" indent="0">
              <a:buNone/>
            </a:pPr>
            <a:endParaRPr lang="en-IN" sz="23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IN" sz="23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IN" sz="23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IN" sz="23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Error Rate Difference (ERD):</a:t>
            </a: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</a:t>
            </a: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</a:t>
            </a: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           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2CDA-521D-DBA9-C110-FA98CC6F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43" y="2439959"/>
            <a:ext cx="3521809" cy="321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F10DFC-1763-A150-292D-02D845AD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457" y="2413436"/>
            <a:ext cx="3521808" cy="347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AA3F2-6BBC-E63F-88B9-91FFDDF9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17" y="2992172"/>
            <a:ext cx="5475396" cy="622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14FF6D-82C8-3D56-010B-B10A7FFC5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946" y="4724401"/>
            <a:ext cx="2785529" cy="8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0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6908A381-748A-5546-252C-9EF71AB73032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Metrics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AD2A6-FCC2-30DD-0F3C-9571A2B0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15" y="1712259"/>
            <a:ext cx="11299969" cy="46975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</a:t>
            </a: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Based on Individual Fairness</a:t>
            </a:r>
            <a:r>
              <a:rPr lang="en-IN" sz="25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IN" sz="25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Consistency (CNT) =</a:t>
            </a: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IN" sz="23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Theil Index (TI) =</a:t>
            </a:r>
          </a:p>
          <a:p>
            <a:pPr marL="0" indent="0">
              <a:buNone/>
            </a:pPr>
            <a:endParaRPr lang="en-IN" sz="23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                         </a:t>
            </a: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                          </a:t>
            </a:r>
            <a:r>
              <a:rPr lang="en-IN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where,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5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AE70E-8290-0CEF-E5D0-1BAB2457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28" y="2079812"/>
            <a:ext cx="5070120" cy="806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FA021-4D13-BDDE-8C65-839EB560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58" y="3429000"/>
            <a:ext cx="1749653" cy="815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ACB5D1-7AC6-83B3-AD11-86531D6B8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858" y="5014796"/>
            <a:ext cx="1707519" cy="2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BE5C-44FD-9E5D-FF9D-FB7347DB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1597890"/>
            <a:ext cx="11427415" cy="5107709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N" u="sng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Preprocessing Algorithms:</a:t>
            </a: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</a:t>
            </a: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Reweighing: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difference weights are assigned to reduce the effect of favouritism of a specific group</a:t>
            </a:r>
            <a:r>
              <a:rPr lang="en-IN" sz="25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DI Remover: 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measures fraction of individuals achieves positive outcomes from an unprivileged group in compare to privileged group</a:t>
            </a:r>
            <a:r>
              <a:rPr lang="en-IN" sz="25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IN" sz="25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IN" sz="2500" i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N" u="sng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In-processing Algorithms:</a:t>
            </a:r>
          </a:p>
          <a:p>
            <a:pPr marL="0" indent="0">
              <a:buNone/>
            </a:pP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Adversarial Debiasing: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It modifies the ML model by introducing backward feedback for predicting the protected attribute.</a:t>
            </a:r>
          </a:p>
          <a:p>
            <a:pPr marL="0" indent="0">
              <a:buNone/>
            </a:pPr>
            <a:r>
              <a:rPr lang="en-IN" sz="23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</a:t>
            </a: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Prejudice Remover </a:t>
            </a:r>
            <a:r>
              <a:rPr lang="en-IN" sz="2500" i="1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Regularizer</a:t>
            </a:r>
            <a:r>
              <a:rPr lang="en-IN" sz="25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If ML models relies on decision based on the protected attribute, i.e. is called prejudice, for removing it simply remove protected attribute or regulate the effect in ML model.</a:t>
            </a:r>
            <a:endParaRPr lang="en-IN" sz="2300" i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A38DF16D-1A87-905F-9F0A-F4642EED3044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Bias Mitigation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65885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2657-54CB-DDF0-A695-5A993A3C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1685365"/>
            <a:ext cx="11299969" cy="4831976"/>
          </a:xfrm>
        </p:spPr>
        <p:txBody>
          <a:bodyPr/>
          <a:lstStyle/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N" sz="2600" u="sng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Post-processing Algorithms: </a:t>
            </a:r>
          </a:p>
          <a:p>
            <a:endParaRPr lang="en-IN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</a:t>
            </a:r>
            <a:r>
              <a:rPr lang="en-IN" sz="24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Equalized Odds: </a:t>
            </a:r>
            <a:r>
              <a:rPr lang="en-IN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This changes the output labels to optimize the EOD metric.</a:t>
            </a:r>
          </a:p>
          <a:p>
            <a:pPr marL="0" indent="0">
              <a:buNone/>
            </a:pPr>
            <a:endParaRPr lang="en-IN" sz="2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</a:t>
            </a:r>
            <a:r>
              <a:rPr lang="en-IN" sz="24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Calibrated Equalized Odds: </a:t>
            </a:r>
            <a:r>
              <a:rPr lang="en-IN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This also optimizes EOD metric by using the </a:t>
            </a:r>
            <a:r>
              <a:rPr lang="en-IN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caliberated</a:t>
            </a:r>
            <a:r>
              <a:rPr lang="en-IN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prediction score produced by the classifier.</a:t>
            </a:r>
          </a:p>
          <a:p>
            <a:pPr marL="0" indent="0">
              <a:buNone/>
            </a:pPr>
            <a:endParaRPr lang="en-IN" sz="2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sz="22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</a:t>
            </a:r>
            <a:r>
              <a:rPr lang="en-IN" sz="24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Reject Option Classification: </a:t>
            </a:r>
            <a:r>
              <a:rPr lang="en-IN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It favours the instances in privileged group over unprivileged ones that lies in the decision boundary with high uncertainty</a:t>
            </a:r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CD1A3CDF-BC8F-E532-B27D-806B7C8BE20A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Bias Mitigation Techniques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77945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759E1B5C-BB23-637B-2C7F-37F0565C1921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Unfairness in ML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5F20F-A5F0-9E8C-B49E-7FD5294D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2" y="2913529"/>
            <a:ext cx="11018715" cy="2375648"/>
          </a:xfrm>
          <a:prstGeom prst="rect">
            <a:avLst/>
          </a:prstGeom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319B6E3D-9246-0999-6BBD-C85C6088167B}"/>
              </a:ext>
            </a:extLst>
          </p:cNvPr>
          <p:cNvSpPr txBox="1"/>
          <p:nvPr/>
        </p:nvSpPr>
        <p:spPr>
          <a:xfrm>
            <a:off x="925996" y="6608023"/>
            <a:ext cx="10506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https://paperswithcode.com/paper/do-the-machine-learning-models-on-a-crowd</a:t>
            </a:r>
            <a:endParaRPr sz="12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81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3454-69E9-43E4-11D3-76C4EC60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1667435"/>
            <a:ext cx="11299969" cy="48230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u="sng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Model optimization goals seek overall performance improvement, which is causing unfairness.</a:t>
            </a:r>
          </a:p>
          <a:p>
            <a:pPr marL="514350" indent="-514350">
              <a:buFont typeface="+mj-lt"/>
              <a:buAutoNum type="arabicPeriod"/>
            </a:pPr>
            <a:endParaRPr lang="en-IN" u="sng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Model GC1 exhibits the lowest bias among German Credit models.</a:t>
            </a:r>
          </a:p>
          <a:p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GC6 is less fairer in terms of cumulative bias and individual metrics except ERD.</a:t>
            </a:r>
          </a:p>
          <a:p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GC1 uses scoring= ‘recall’, whereas GC6 uses scoring= ‘precision’.</a:t>
            </a:r>
          </a:p>
          <a:p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By using Random Forest classifier, and evaluate all metrics</a:t>
            </a:r>
            <a:endParaRPr lang="en-IN" sz="2400" u="sng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After optimization the model for recall, observed that GC1 is more biased than GC2 in terms  of ERD.      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664D7DC9-2EAF-3293-B7F2-A93915FE1FB9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Unfairness in ML models (Findings)</a:t>
            </a:r>
          </a:p>
        </p:txBody>
      </p:sp>
    </p:spTree>
    <p:extLst>
      <p:ext uri="{BB962C8B-B14F-4D97-AF65-F5344CB8AC3E}">
        <p14:creationId xmlns:p14="http://schemas.microsoft.com/office/powerpoint/2010/main" val="93993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F0B7-0E79-6631-B2D5-103C8F5B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1640541"/>
            <a:ext cx="11299970" cy="4876800"/>
          </a:xfrm>
        </p:spPr>
        <p:txBody>
          <a:bodyPr/>
          <a:lstStyle/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Cumulative bias and performance of the models</a:t>
            </a:r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26F74B47-EF00-5FEF-9FC5-37E8AC3BE7C9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Unfairness in ML models (Findings)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EADE7E-8E82-1987-23B9-D1DEFBD0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6" y="2669240"/>
            <a:ext cx="11080126" cy="3390901"/>
          </a:xfrm>
          <a:prstGeom prst="rect">
            <a:avLst/>
          </a:prstGeom>
        </p:spPr>
      </p:pic>
      <p:sp>
        <p:nvSpPr>
          <p:cNvPr id="12" name="Text Box 10">
            <a:extLst>
              <a:ext uri="{FF2B5EF4-FFF2-40B4-BE49-F238E27FC236}">
                <a16:creationId xmlns:a16="http://schemas.microsoft.com/office/drawing/2014/main" id="{D8CAAEF0-7E14-E07D-DD2C-9ECD944B0F40}"/>
              </a:ext>
            </a:extLst>
          </p:cNvPr>
          <p:cNvSpPr txBox="1"/>
          <p:nvPr/>
        </p:nvSpPr>
        <p:spPr>
          <a:xfrm>
            <a:off x="925996" y="6608023"/>
            <a:ext cx="10506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https://paperswithcode.com/paper/do-the-machine-learning-models-on-a-crowd</a:t>
            </a:r>
            <a:endParaRPr sz="12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13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C46A-5AEC-AA17-70C1-0746FE46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03294"/>
            <a:ext cx="11228665" cy="480508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2. Standardizing features before training models can help to remove disparity between groups in the protected class  </a:t>
            </a:r>
          </a:p>
          <a:p>
            <a:pPr marL="0" indent="0">
              <a:buNone/>
            </a:pPr>
            <a:endParaRPr lang="en-IN" u="sng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3. Dropping a feature from the dataset can change the model fairness</a:t>
            </a:r>
          </a:p>
          <a:p>
            <a:pPr marL="0" indent="0">
              <a:buNone/>
            </a:pPr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4. Different metrics are needed to understand bias in different models</a:t>
            </a:r>
          </a:p>
          <a:p>
            <a:pPr marL="0" indent="0">
              <a:buNone/>
            </a:pPr>
            <a:endParaRPr lang="en-IN" u="sng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5. Libraries for model creation do not explicitly mention fairness concerns in model constructs</a:t>
            </a:r>
            <a:r>
              <a:rPr lang="en-IN" u="sng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</a:t>
            </a:r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3E4109ED-D590-CAAE-9643-B156D26B377B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Unfairness in ML models (Findings)</a:t>
            </a:r>
          </a:p>
        </p:txBody>
      </p:sp>
    </p:spTree>
    <p:extLst>
      <p:ext uri="{BB962C8B-B14F-4D97-AF65-F5344CB8AC3E}">
        <p14:creationId xmlns:p14="http://schemas.microsoft.com/office/powerpoint/2010/main" val="396871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6DE6-6F58-92E1-8AAA-A425DBC12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613646"/>
            <a:ext cx="11219699" cy="488576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1. Models with effective preprocessing mitigation technique is preferable than others.</a:t>
            </a: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2. Models with more bias are debiased effectively by post-processing techniques, whereas originally fairer models are debiased effectively by preprocessing or in-processing techniques.</a:t>
            </a: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3. When mitigating bias effectively, in-processing mitigation algorithms show uncertain </a:t>
            </a:r>
            <a:r>
              <a:rPr lang="en-IN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behavior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in their performance.</a:t>
            </a:r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7925440C-C6AD-9362-0204-9BB3F93C4509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Mitigation (Finding)</a:t>
            </a:r>
          </a:p>
        </p:txBody>
      </p:sp>
    </p:spTree>
    <p:extLst>
      <p:ext uri="{BB962C8B-B14F-4D97-AF65-F5344CB8AC3E}">
        <p14:creationId xmlns:p14="http://schemas.microsoft.com/office/powerpoint/2010/main" val="357775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E3CE7DA3-B9B3-DA22-5FE3-72C4E94434AB}"/>
              </a:ext>
            </a:extLst>
          </p:cNvPr>
          <p:cNvSpPr txBox="1"/>
          <p:nvPr/>
        </p:nvSpPr>
        <p:spPr>
          <a:xfrm>
            <a:off x="349623" y="690001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6D87D-EC58-6A6F-830F-8E0E13A2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6" y="1655577"/>
            <a:ext cx="10923494" cy="45124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100" dirty="0"/>
              <a:t> </a:t>
            </a: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Benchmark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Experiment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Metrics used for experiment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Bias Mitigation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Unfairness in ML models (Findings)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Mitigation (Findings)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183672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D9F3A5D2-7245-564F-846A-BF2BD30DA385}"/>
              </a:ext>
            </a:extLst>
          </p:cNvPr>
          <p:cNvSpPr txBox="1"/>
          <p:nvPr/>
        </p:nvSpPr>
        <p:spPr>
          <a:xfrm>
            <a:off x="367964" y="385202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Mitigation (Finding)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63C5B-791E-D5C1-EF52-B305706E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75" y="1283992"/>
            <a:ext cx="10215748" cy="4840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7DC54-C1B6-FE5F-2F73-614819718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91" y="6232196"/>
            <a:ext cx="10328218" cy="335471"/>
          </a:xfrm>
          <a:prstGeom prst="rect">
            <a:avLst/>
          </a:prstGeom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6774E3A4-B248-1F7B-A4C0-63DD8330477B}"/>
              </a:ext>
            </a:extLst>
          </p:cNvPr>
          <p:cNvSpPr txBox="1"/>
          <p:nvPr/>
        </p:nvSpPr>
        <p:spPr>
          <a:xfrm>
            <a:off x="934961" y="6608023"/>
            <a:ext cx="10506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https://paperswithcode.com/paper/do-the-machine-learning-models-on-a-crowd</a:t>
            </a:r>
            <a:endParaRPr sz="12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815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20E01736-D50E-1839-AE67-C06303EE0536}"/>
              </a:ext>
            </a:extLst>
          </p:cNvPr>
          <p:cNvSpPr txBox="1"/>
          <p:nvPr/>
        </p:nvSpPr>
        <p:spPr>
          <a:xfrm>
            <a:off x="446014" y="535280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Mitigation (Finding)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DF729-508E-0473-36F0-CFB8E778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0" y="2519083"/>
            <a:ext cx="11697499" cy="2949389"/>
          </a:xfrm>
          <a:prstGeom prst="rect">
            <a:avLst/>
          </a:prstGeom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690D0C85-3D46-73DC-C90E-20643E1B3E80}"/>
              </a:ext>
            </a:extLst>
          </p:cNvPr>
          <p:cNvSpPr txBox="1"/>
          <p:nvPr/>
        </p:nvSpPr>
        <p:spPr>
          <a:xfrm>
            <a:off x="925996" y="6608023"/>
            <a:ext cx="10506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https://paperswithcode.com/paper/do-the-machine-learning-models-on-a-crowd</a:t>
            </a:r>
            <a:endParaRPr sz="12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0220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BB3EDE-44E8-C732-2E4C-54568089F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996" y="1922831"/>
            <a:ext cx="8659906" cy="4042376"/>
          </a:xfrm>
        </p:spPr>
      </p:pic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BCBC9D49-CE15-BF0B-792D-8F77E25C4DC8}"/>
              </a:ext>
            </a:extLst>
          </p:cNvPr>
          <p:cNvSpPr txBox="1"/>
          <p:nvPr/>
        </p:nvSpPr>
        <p:spPr>
          <a:xfrm>
            <a:off x="367964" y="385202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Mitigation (Finding)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10ED587E-7E3F-F34E-495A-33F1831A2C30}"/>
              </a:ext>
            </a:extLst>
          </p:cNvPr>
          <p:cNvSpPr txBox="1"/>
          <p:nvPr/>
        </p:nvSpPr>
        <p:spPr>
          <a:xfrm>
            <a:off x="925996" y="6608023"/>
            <a:ext cx="10506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https://paperswithcode.com/paper/do-the-machine-learning-models-on-a-crowd</a:t>
            </a:r>
            <a:endParaRPr sz="12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98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7E2E-7D1F-D2E9-C108-D9FDE67F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1748118"/>
            <a:ext cx="11232365" cy="47244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ML Fairness has received much attention recently</a:t>
            </a:r>
          </a:p>
          <a:p>
            <a:endParaRPr lang="en-IN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Created a benchmark of 40 ML models from 5 different problem</a:t>
            </a:r>
          </a:p>
          <a:p>
            <a:endParaRPr lang="en-IN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Used a comprehensive set of fairness metrics to measure fairness</a:t>
            </a:r>
          </a:p>
          <a:p>
            <a:endParaRPr lang="en-IN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Applied 7 mitigation techniques on models and computed fairness metric again</a:t>
            </a:r>
          </a:p>
          <a:p>
            <a:endParaRPr lang="en-IN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Also evaluated performance impact of the models after mitigation techniques are applied. </a:t>
            </a:r>
            <a:endParaRPr lang="en-IN" sz="2600" dirty="0"/>
          </a:p>
        </p:txBody>
      </p:sp>
      <p:sp>
        <p:nvSpPr>
          <p:cNvPr id="5" name="Google Shape;134;p20">
            <a:extLst>
              <a:ext uri="{FF2B5EF4-FFF2-40B4-BE49-F238E27FC236}">
                <a16:creationId xmlns:a16="http://schemas.microsoft.com/office/drawing/2014/main" id="{F1D1DF3D-6F40-417A-00B9-66C1CBE183DB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590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41B5-FD7D-6D09-6F23-679C0068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2017058"/>
            <a:ext cx="11107272" cy="4428565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 future research, further software engineering research and library enhancements are needed to make fairness concerns more accessible to developers.</a:t>
            </a:r>
            <a:endParaRPr lang="en-IN" dirty="0"/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B7323DE9-A9EB-3D20-9F5D-D5FF99DD642D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020601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CC7B-C3B1-7C26-8CEF-EFBAC9E5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954306"/>
            <a:ext cx="10883154" cy="4455459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 </a:t>
            </a:r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hlinkClick r:id="rId2"/>
              </a:rPr>
              <a:t>https://paperswithcode.com/paper/do-the-machine-learning-models-on-a-crowd</a:t>
            </a:r>
            <a:endParaRPr lang="en-IN" sz="24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Published in Sept. 2020 written bye Summon and Biswas, presented in Dept. of CS, Iowa University, USA.</a:t>
            </a:r>
          </a:p>
          <a:p>
            <a:pPr algn="l"/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N" sz="2400" b="0" i="0" dirty="0">
                <a:solidFill>
                  <a:srgbClr val="495365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Kaggle. 2017. Adult Census Dataset. https://www.kaggle.com/uciml/adultcensus- income.</a:t>
            </a:r>
            <a:br>
              <a:rPr lang="en-IN" sz="2400" b="0" i="0" dirty="0">
                <a:solidFill>
                  <a:srgbClr val="495365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en-IN" sz="2400" b="0" i="0" dirty="0">
                <a:solidFill>
                  <a:srgbClr val="495365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19</a:t>
            </a:r>
          </a:p>
          <a:p>
            <a:pPr algn="l"/>
            <a:r>
              <a:rPr lang="en-IN" sz="2400" dirty="0">
                <a:solidFill>
                  <a:srgbClr val="49536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da-DK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Kaggle. 2017. Bank Marketing Dataset. https://www.kaggle.com/c/bankmarketing- uci.</a:t>
            </a:r>
          </a:p>
          <a:p>
            <a:pPr algn="l"/>
            <a:r>
              <a:rPr lang="it-IT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Kaggle. 2017. German Credit Dataset. </a:t>
            </a:r>
            <a:r>
              <a:rPr lang="it-IT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hlinkClick r:id="rId3"/>
              </a:rPr>
              <a:t>https://www.kaggle.com/uciml/germancredit</a:t>
            </a:r>
            <a:r>
              <a:rPr lang="it-IT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algn="l"/>
            <a:r>
              <a:rPr lang="it-IT" sz="2400" dirty="0">
                <a:solidFill>
                  <a:srgbClr val="495365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Kaggle. 2017. Home Credit Dataset. https://www.kaggle.com/c/home-creditdefault- risk.</a:t>
            </a:r>
          </a:p>
          <a:p>
            <a:pPr algn="l"/>
            <a:r>
              <a:rPr lang="en-IN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Kaggle. 2017. Titanic ML Dataset. </a:t>
            </a:r>
            <a:r>
              <a:rPr lang="en-IN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hlinkClick r:id="rId4"/>
              </a:rPr>
              <a:t>https://www.kaggle.com/c/titanic/data</a:t>
            </a:r>
            <a:r>
              <a:rPr lang="en-IN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algn="l"/>
            <a:r>
              <a:rPr lang="en-IN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Kaggle. 2019. Adult Census Kernel: Multiple ML Techniques and Analysis.</a:t>
            </a:r>
          </a:p>
          <a:p>
            <a:pPr algn="l"/>
            <a:r>
              <a:rPr lang="en-IN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https://www.kaggle.com/bananuhbeatdown/ml-techniquesandanalysisofdataset.</a:t>
            </a:r>
          </a:p>
          <a:p>
            <a:pPr algn="l"/>
            <a:r>
              <a:rPr lang="en-IN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Kaggle. 2019. Kernel: German Credit Risk Analysis. </a:t>
            </a:r>
            <a:r>
              <a:rPr lang="en-IN" sz="24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hlinkClick r:id="rId5"/>
              </a:rPr>
              <a:t>https://www.kaggle.com/pahulpreet/german-credit-risk-analysis-beginner-s-guide</a:t>
            </a:r>
            <a:br>
              <a:rPr lang="en-IN" sz="2400" b="0" i="0" dirty="0">
                <a:solidFill>
                  <a:srgbClr val="495365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endParaRPr lang="en-IN" sz="24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6F321BA8-871E-0FF1-6EA1-FD45CE5414F7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32805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2E02-6619-C13B-3383-8C60108F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029" y="2956765"/>
            <a:ext cx="4459941" cy="94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603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F9626935-3CD5-E31A-41B5-93C756F78302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22F9-DF55-C90C-FFC9-94456778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825625"/>
            <a:ext cx="11210735" cy="4557246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32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Do the Machine Learning Models on a Crowd Sourced Platform Exhibit Bias?</a:t>
            </a:r>
          </a:p>
          <a:p>
            <a:endParaRPr lang="en-US" sz="3200" dirty="0">
              <a:solidFill>
                <a:srgbClr val="37415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b="1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32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If yes, what are the different types of bias?</a:t>
            </a:r>
          </a:p>
          <a:p>
            <a:endParaRPr lang="en-US" sz="3200" dirty="0">
              <a:solidFill>
                <a:srgbClr val="37415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endParaRPr lang="en-US" sz="2800" b="1" i="0" dirty="0">
              <a:solidFill>
                <a:srgbClr val="374151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US" sz="2700" b="0" i="0" dirty="0">
              <a:solidFill>
                <a:srgbClr val="040C28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2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F9626935-3CD5-E31A-41B5-93C756F78302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22F9-DF55-C90C-FFC9-94456778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825624"/>
            <a:ext cx="11210735" cy="4548281"/>
          </a:xfrm>
        </p:spPr>
        <p:txBody>
          <a:bodyPr/>
          <a:lstStyle/>
          <a:p>
            <a:r>
              <a:rPr lang="en-US" sz="27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What are the unfairness measures of the ML models in the model, and which of them are more or less prone to bias? (Unfairness)</a:t>
            </a:r>
          </a:p>
          <a:p>
            <a:endParaRPr lang="en-US" sz="2700" dirty="0">
              <a:solidFill>
                <a:srgbClr val="37415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27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What are the roo</a:t>
            </a:r>
            <a:r>
              <a:rPr lang="en-US" sz="27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 causes of the bias in ML models, and what kind of techniques can successfully mitigate those bias? (Bias Mitigation)</a:t>
            </a:r>
          </a:p>
          <a:p>
            <a:endParaRPr lang="en-US" sz="2700" b="0" i="0" dirty="0">
              <a:solidFill>
                <a:srgbClr val="374151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27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What ar</a:t>
            </a:r>
            <a:r>
              <a:rPr lang="en-US" sz="27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 the impacts of applying different bias mitigation techniques on ML models? (Impact)</a:t>
            </a:r>
          </a:p>
          <a:p>
            <a:pPr marL="0" indent="0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US" sz="2700" b="0" i="0" dirty="0">
              <a:solidFill>
                <a:srgbClr val="040C28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70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15468582-D6B2-F3C1-4995-FCF5100E11E7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Background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2805B0B-B8B9-BF0D-0AD2-42E0072E1AD9}"/>
              </a:ext>
            </a:extLst>
          </p:cNvPr>
          <p:cNvSpPr txBox="1">
            <a:spLocks/>
          </p:cNvSpPr>
          <p:nvPr/>
        </p:nvSpPr>
        <p:spPr>
          <a:xfrm>
            <a:off x="475129" y="1825624"/>
            <a:ext cx="11210735" cy="4548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Basic idea of ML fairness is that, it should not discriminate between different groups.</a:t>
            </a:r>
          </a:p>
          <a:p>
            <a:endParaRPr lang="en-US" sz="2700" dirty="0">
              <a:solidFill>
                <a:srgbClr val="37415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27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From protected attribute class like age, sex, age, religion and so on.</a:t>
            </a:r>
          </a:p>
          <a:p>
            <a:endParaRPr lang="en-US" sz="2700" dirty="0">
              <a:solidFill>
                <a:srgbClr val="37415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27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One trivial idea is to remove protected attribute and use them in training.</a:t>
            </a:r>
          </a:p>
          <a:p>
            <a:endParaRPr lang="en-US" sz="2700" dirty="0">
              <a:solidFill>
                <a:srgbClr val="37415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US" sz="2700" dirty="0">
              <a:solidFill>
                <a:srgbClr val="37415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37415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US" sz="2700" dirty="0">
              <a:solidFill>
                <a:srgbClr val="040C28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24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EBD74D7A-B2A6-ABF3-543E-25EC91D15F31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Benchmark 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CFC74-7217-7C20-43D8-7EBB8D6E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00" y="1601508"/>
            <a:ext cx="11250664" cy="47544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8628183C-EC29-2C7C-0333-FD8649DB5E4E}"/>
              </a:ext>
            </a:extLst>
          </p:cNvPr>
          <p:cNvSpPr txBox="1"/>
          <p:nvPr/>
        </p:nvSpPr>
        <p:spPr>
          <a:xfrm>
            <a:off x="925996" y="6608023"/>
            <a:ext cx="10506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https://paperswithcode.com/paper/do-the-machine-learning-models-on-a-crowd</a:t>
            </a:r>
            <a:endParaRPr sz="1200" dirty="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070A2-3EDC-428A-4042-11BCD2D7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8" y="2083743"/>
            <a:ext cx="9323257" cy="36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EB750242-C2A9-9B26-8765-A827D5D482B6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Benchmark Collection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CA64B-A824-BDE3-735B-B21EAC92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4" y="2366530"/>
            <a:ext cx="11384410" cy="357706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E38CD-E360-EC5F-749C-5B65E832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96" y="1613647"/>
            <a:ext cx="11384410" cy="473336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datasets used in fairness experimentation: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1B88F5FC-8314-7EEC-C6FC-5A5D312F91D0}"/>
              </a:ext>
            </a:extLst>
          </p:cNvPr>
          <p:cNvSpPr txBox="1"/>
          <p:nvPr/>
        </p:nvSpPr>
        <p:spPr>
          <a:xfrm>
            <a:off x="762000" y="6347012"/>
            <a:ext cx="110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#F: Feature Count. PA: Protected Attribute</a:t>
            </a:r>
          </a:p>
          <a:p>
            <a:pPr algn="l"/>
            <a:r>
              <a:rPr lang="en-US" sz="1200" dirty="0"/>
              <a:t>Source: https://paperswithcode.com/paper/do-the-machine-learning-models-on-a-crowd</a:t>
            </a:r>
          </a:p>
        </p:txBody>
      </p:sp>
    </p:spTree>
    <p:extLst>
      <p:ext uri="{BB962C8B-B14F-4D97-AF65-F5344CB8AC3E}">
        <p14:creationId xmlns:p14="http://schemas.microsoft.com/office/powerpoint/2010/main" val="379851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C1A7EFA2-EF66-F506-323F-0141A2D46570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Experiment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FC7C3-BF78-65BC-4C0D-F4900868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74" y="2384611"/>
            <a:ext cx="11027051" cy="3245224"/>
          </a:xfrm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2966C78B-4610-FB01-23A8-CE40360B391F}"/>
              </a:ext>
            </a:extLst>
          </p:cNvPr>
          <p:cNvSpPr txBox="1"/>
          <p:nvPr/>
        </p:nvSpPr>
        <p:spPr>
          <a:xfrm>
            <a:off x="905436" y="6627812"/>
            <a:ext cx="10506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Source: https://paperswithcode.com/paper/do-the-machine-learning-models-on-a-crowd</a:t>
            </a:r>
          </a:p>
        </p:txBody>
      </p:sp>
    </p:spTree>
    <p:extLst>
      <p:ext uri="{BB962C8B-B14F-4D97-AF65-F5344CB8AC3E}">
        <p14:creationId xmlns:p14="http://schemas.microsoft.com/office/powerpoint/2010/main" val="323088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id="{D18B0E12-9C03-CE1F-3779-29664C71DD2B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Metrics Used for experiment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3B73-A73A-A26D-1B39-01895992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58" y="1766046"/>
            <a:ext cx="11299970" cy="4885765"/>
          </a:xfrm>
        </p:spPr>
        <p:txBody>
          <a:bodyPr/>
          <a:lstStyle/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Let D= (X,Y,Z) be a dataset, where </a:t>
            </a:r>
            <a:r>
              <a:rPr lang="en-IN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“X” 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is training data , </a:t>
            </a:r>
            <a:r>
              <a:rPr lang="en-IN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“Y” 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is the binary classification label, </a:t>
            </a:r>
            <a:r>
              <a:rPr lang="en-IN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“Z” 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is the protected attribute. </a:t>
            </a: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N" u="sng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Performance Measures: </a:t>
            </a:r>
          </a:p>
          <a:p>
            <a:pPr marL="0" indent="0">
              <a:buNone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</a:t>
            </a: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Accuracy = (#True positive + #True negative)/#Total</a:t>
            </a:r>
          </a:p>
          <a:p>
            <a:pPr marL="0" indent="0">
              <a:buNone/>
            </a:pPr>
            <a:endParaRPr lang="en-IN" sz="23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F1 Score = 2*(Precision * Recall)/(Precision + Recall)</a:t>
            </a:r>
          </a:p>
        </p:txBody>
      </p:sp>
    </p:spTree>
    <p:extLst>
      <p:ext uri="{BB962C8B-B14F-4D97-AF65-F5344CB8AC3E}">
        <p14:creationId xmlns:p14="http://schemas.microsoft.com/office/powerpoint/2010/main" val="183807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1236</Words>
  <Application>Microsoft Office PowerPoint</Application>
  <PresentationFormat>Widescreen</PresentationFormat>
  <Paragraphs>168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Goudy Old Style</vt:lpstr>
      <vt:lpstr>Groudy </vt:lpstr>
      <vt:lpstr>Lato</vt:lpstr>
      <vt:lpstr>Nirmala UI</vt:lpstr>
      <vt:lpstr>Nirmala UI Semilight</vt:lpstr>
      <vt:lpstr>Wingdings</vt:lpstr>
      <vt:lpstr>Office Theme</vt:lpstr>
      <vt:lpstr>IE685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IE685</dc:title>
  <dc:creator>Rishabh Agnihotri</dc:creator>
  <cp:lastModifiedBy>Rishabh Agnihotri</cp:lastModifiedBy>
  <cp:revision>11</cp:revision>
  <dcterms:created xsi:type="dcterms:W3CDTF">2023-11-30T18:14:45Z</dcterms:created>
  <dcterms:modified xsi:type="dcterms:W3CDTF">2023-12-05T17:24:15Z</dcterms:modified>
</cp:coreProperties>
</file>