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80" r:id="rId11"/>
    <p:sldId id="266" r:id="rId12"/>
    <p:sldId id="282" r:id="rId13"/>
    <p:sldId id="278" r:id="rId14"/>
    <p:sldId id="268" r:id="rId15"/>
    <p:sldId id="269" r:id="rId16"/>
    <p:sldId id="270" r:id="rId17"/>
    <p:sldId id="277" r:id="rId18"/>
    <p:sldId id="27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5A6E-8AAC-43F8-A613-730AA8304AC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3B214-2428-469B-8B39-CFAE36E73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6DFE-B919-4C4B-A17A-19146D7252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F6DFE-B919-4C4B-A17A-19146D7252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D27C99-D9D0-44A0-D0B8-67703FB55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55F878-8FDE-F721-F373-0C79676A5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A10492-5764-8849-7EFF-016296E6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145C6B-383C-3313-D984-0A114E19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EAC34F-77B2-719D-695B-A598644C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0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14265-103E-8AEB-C3E0-1201624D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FADF09-E778-EB9E-7B67-AE72D552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A17B0E-6618-B7C1-D761-B1323246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75ED4F-8109-C8E6-BD40-8F007D93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2297A4-B37F-A721-E927-AE2566AC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88FD43-39B0-B99C-9A69-D0AB52555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44C590-13ED-154D-B51A-BBC92B1A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C9450F-7DF7-24EB-8DB7-1ED0ACEA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A291E9-ADF4-24FA-A8F0-0F981F4B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14C0B1-57BB-CCB3-BBBE-5D578761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1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102A-5A53-8121-D5E9-DCE139EA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F3CF86-1BE3-8D93-2178-E377C3542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702E7C-7A25-884C-BF4B-13A32027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040B53-A46C-1A29-ADCF-79AAB05F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160782-D74E-B8B7-DB1A-96ED7214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1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8F90D-FA77-B4A7-CC80-7C0A971C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811B50-8F01-5B39-ACEE-DD3E659F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65CF4A-FCBE-CCD2-73CE-9208EB22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1061B-571B-7D78-776D-A264D692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38B2D8-A645-3EEA-B17F-BCA92527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3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37F49-1212-B52C-95B2-E6A9C71B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2859B4-6D97-8D04-8AC2-0FFEF2AE6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A78CBD-DC2C-A47C-C707-93268E88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4CFD61-FB98-9152-B799-CF6AA03B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7CC2FD-BF00-D4F2-8557-4994D947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B933F9-5765-18C0-FAB0-24606E68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9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B2330-3EE0-0EEE-2AAC-B6F025B7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BBDA25-1EEE-EEFE-8E35-B3236D1C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2AB30A-B7E3-515C-123B-B5AE113DD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6B459D-6AF7-591A-E881-31F2283D4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69F638-1D22-A52B-8047-2CEE4CB85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CD58BCC-7B51-5E78-3566-8370B64A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7B98E2C-A534-4D59-8CFA-9F28EF85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C864EE-D0BD-54D0-2A05-58B0EC7E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5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CBE7B-BCDB-5B8A-F16B-FCCEF9D6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98D744-C84E-BE5A-0D8F-76352F5C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52525-9BD7-3267-D35E-5924BAB5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7074E2-C489-0AC6-232A-3A157DA9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9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7945A4-0C71-DE51-0F32-9E24E233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3746E5-A011-02A4-BFCC-51BD7B8E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695019-14CC-2256-6425-403E0AA3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36C63-B1EF-341B-A88D-C7271F26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24301-7F3E-F92E-7D32-B338C535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784BDB-2A94-7050-349B-5AF990066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5787DB-D0BA-49B4-8249-89ADC694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D707FF-561F-A9F0-0B9B-80F32899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21B87A-DC6E-5E5F-D0F9-D50AE3B8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9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0C6A9-939F-B4F2-E18F-C8375FE6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BA4D105-4CF1-0B97-4CFA-E5023B55D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F284E2-36AB-0870-A487-861003CC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4AC44B-1E2B-2357-3A78-3F37963E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4E9918-69B8-CF9C-5D25-5501BB9D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75C9FF-E1F1-011B-76FC-08584425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7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4202978-3884-E570-140B-3453B7C6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92D525-78E6-8A0E-655F-3B37D636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D9C5DB-F1C5-9E99-1E86-952FB7692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E237-BFA4-4CE3-A344-B4C531C73683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B70A9-58A2-D548-2393-864EB77CB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5B845F-4178-637F-0748-FD489D98F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951F-062F-411F-9315-A48E8D62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5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9;p13">
            <a:extLst>
              <a:ext uri="{FF2B5EF4-FFF2-40B4-BE49-F238E27FC236}">
                <a16:creationId xmlns:a16="http://schemas.microsoft.com/office/drawing/2014/main" xmlns="" id="{C194F2A7-8990-B38A-67CA-D69B36E4059C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86045" y="145149"/>
            <a:ext cx="2151099" cy="19236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3">
            <a:extLst>
              <a:ext uri="{FF2B5EF4-FFF2-40B4-BE49-F238E27FC236}">
                <a16:creationId xmlns:a16="http://schemas.microsoft.com/office/drawing/2014/main" xmlns="" id="{69081BFF-E050-5206-96BC-FA633DB3A0AF}"/>
              </a:ext>
            </a:extLst>
          </p:cNvPr>
          <p:cNvSpPr txBox="1"/>
          <p:nvPr/>
        </p:nvSpPr>
        <p:spPr>
          <a:xfrm>
            <a:off x="331694" y="1999130"/>
            <a:ext cx="1130449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dirty="0">
                <a:latin typeface="Goudy Old Style" panose="02020502050305020303" pitchFamily="18" charset="0"/>
                <a:ea typeface="Lato" panose="020F0502020204030203"/>
                <a:cs typeface="Lato" panose="020F0502020204030203"/>
                <a:sym typeface="Lato" panose="020F0502020204030203"/>
              </a:rPr>
              <a:t>End Term</a:t>
            </a:r>
            <a:r>
              <a:rPr lang="en-GB" sz="4000" b="1" dirty="0">
                <a:latin typeface="Goudy Old Style" panose="02020502050305020303" pitchFamily="18" charset="0"/>
                <a:ea typeface="Lato" panose="020F0502020204030203"/>
                <a:cs typeface="Lato" panose="020F0502020204030203"/>
                <a:sym typeface="Lato" panose="020F0502020204030203"/>
              </a:rPr>
              <a:t> Presentation for Course Project in IE506</a:t>
            </a:r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xmlns="" id="{C31D41D2-7B3B-0F0C-26A9-C6D307418EAF}"/>
              </a:ext>
            </a:extLst>
          </p:cNvPr>
          <p:cNvSpPr txBox="1">
            <a:spLocks/>
          </p:cNvSpPr>
          <p:nvPr/>
        </p:nvSpPr>
        <p:spPr>
          <a:xfrm>
            <a:off x="688167" y="3200401"/>
            <a:ext cx="10582933" cy="82095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6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</a:t>
            </a:r>
            <a:r>
              <a:rPr lang="en-US" altLang="en-GB" sz="4600" b="1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itle</a:t>
            </a:r>
            <a:r>
              <a:rPr lang="en-GB" sz="46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: Density Estimators for Positive-</a:t>
            </a:r>
            <a:r>
              <a:rPr lang="en-GB" sz="4600" b="1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Unlabeled</a:t>
            </a:r>
            <a:r>
              <a:rPr lang="en-GB" sz="46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Learning</a:t>
            </a:r>
          </a:p>
        </p:txBody>
      </p:sp>
      <p:sp>
        <p:nvSpPr>
          <p:cNvPr id="10" name="Google Shape;87;p13">
            <a:extLst>
              <a:ext uri="{FF2B5EF4-FFF2-40B4-BE49-F238E27FC236}">
                <a16:creationId xmlns:a16="http://schemas.microsoft.com/office/drawing/2014/main" xmlns="" id="{EEF72B36-50FC-DD44-5111-CC12AD85995A}"/>
              </a:ext>
            </a:extLst>
          </p:cNvPr>
          <p:cNvSpPr txBox="1">
            <a:spLocks/>
          </p:cNvSpPr>
          <p:nvPr/>
        </p:nvSpPr>
        <p:spPr>
          <a:xfrm>
            <a:off x="970600" y="4114800"/>
            <a:ext cx="10250800" cy="2572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700" dirty="0">
                <a:solidFill>
                  <a:schemeClr val="dk2"/>
                </a:solidFill>
              </a:rPr>
              <a:t>Team: The Finishers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GB" sz="3735" dirty="0">
                <a:solidFill>
                  <a:schemeClr val="dk2"/>
                </a:solidFill>
              </a:rPr>
              <a:t> </a:t>
            </a:r>
            <a:r>
              <a:rPr lang="en-GB" sz="2600" dirty="0">
                <a:solidFill>
                  <a:schemeClr val="dk2"/>
                </a:solidFill>
              </a:rPr>
              <a:t>Rishabh Agnihotri (22N0456)           |         Shyam Agrawal (22N0461)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dk2"/>
                </a:solidFill>
              </a:rPr>
              <a:t>Instructor: Prof. P. Balamurugan</a:t>
            </a:r>
          </a:p>
          <a:p>
            <a:pPr marL="0" indent="0" algn="ct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dk2"/>
                </a:solidFill>
              </a:rPr>
              <a:t>IEOR, IIT Bombay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dirty="0">
              <a:solidFill>
                <a:schemeClr val="dk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4F0-CF8A-442E-8A79-811627634825}" type="slidenum">
              <a:rPr lang="en-IN" smtClean="0"/>
              <a:t>1</a:t>
            </a:fld>
            <a:endParaRPr lang="en-IN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76C5F0AA-5D50-00A0-88D1-46A84C2032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9466541" y="431078"/>
            <a:ext cx="1634547" cy="1290653"/>
          </a:xfrm>
        </p:spPr>
      </p:pic>
    </p:spTree>
    <p:extLst>
      <p:ext uri="{BB962C8B-B14F-4D97-AF65-F5344CB8AC3E}">
        <p14:creationId xmlns:p14="http://schemas.microsoft.com/office/powerpoint/2010/main" val="282736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198"/>
    </mc:Choice>
    <mc:Fallback>
      <p:transition advTm="719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143D222F-FF8B-F817-D067-5923E9FC4BDF}"/>
              </a:ext>
            </a:extLst>
          </p:cNvPr>
          <p:cNvSpPr txBox="1"/>
          <p:nvPr/>
        </p:nvSpPr>
        <p:spPr>
          <a:xfrm>
            <a:off x="446015" y="582426"/>
            <a:ext cx="11118456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After the Mid Term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3B6D5967-8B5A-6F97-6463-9E835F7E2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74709"/>
              </p:ext>
            </p:extLst>
          </p:nvPr>
        </p:nvGraphicFramePr>
        <p:xfrm>
          <a:off x="513728" y="2634432"/>
          <a:ext cx="10808696" cy="36411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2977">
                  <a:extLst>
                    <a:ext uri="{9D8B030D-6E8A-4147-A177-3AD203B41FA5}">
                      <a16:colId xmlns:a16="http://schemas.microsoft.com/office/drawing/2014/main" xmlns="" val="4174145932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xmlns="" val="1054325035"/>
                    </a:ext>
                  </a:extLst>
                </a:gridCol>
                <a:gridCol w="859446">
                  <a:extLst>
                    <a:ext uri="{9D8B030D-6E8A-4147-A177-3AD203B41FA5}">
                      <a16:colId xmlns:a16="http://schemas.microsoft.com/office/drawing/2014/main" xmlns="" val="4141567446"/>
                    </a:ext>
                  </a:extLst>
                </a:gridCol>
                <a:gridCol w="1079570">
                  <a:extLst>
                    <a:ext uri="{9D8B030D-6E8A-4147-A177-3AD203B41FA5}">
                      <a16:colId xmlns:a16="http://schemas.microsoft.com/office/drawing/2014/main" xmlns="" val="540065147"/>
                    </a:ext>
                  </a:extLst>
                </a:gridCol>
                <a:gridCol w="1069191">
                  <a:extLst>
                    <a:ext uri="{9D8B030D-6E8A-4147-A177-3AD203B41FA5}">
                      <a16:colId xmlns:a16="http://schemas.microsoft.com/office/drawing/2014/main" xmlns="" val="1634065900"/>
                    </a:ext>
                  </a:extLst>
                </a:gridCol>
                <a:gridCol w="1089954">
                  <a:extLst>
                    <a:ext uri="{9D8B030D-6E8A-4147-A177-3AD203B41FA5}">
                      <a16:colId xmlns:a16="http://schemas.microsoft.com/office/drawing/2014/main" xmlns="" val="2521320429"/>
                    </a:ext>
                  </a:extLst>
                </a:gridCol>
                <a:gridCol w="1089954">
                  <a:extLst>
                    <a:ext uri="{9D8B030D-6E8A-4147-A177-3AD203B41FA5}">
                      <a16:colId xmlns:a16="http://schemas.microsoft.com/office/drawing/2014/main" xmlns="" val="3806314421"/>
                    </a:ext>
                  </a:extLst>
                </a:gridCol>
                <a:gridCol w="1079570">
                  <a:extLst>
                    <a:ext uri="{9D8B030D-6E8A-4147-A177-3AD203B41FA5}">
                      <a16:colId xmlns:a16="http://schemas.microsoft.com/office/drawing/2014/main" xmlns="" val="3312248376"/>
                    </a:ext>
                  </a:extLst>
                </a:gridCol>
                <a:gridCol w="1079570">
                  <a:extLst>
                    <a:ext uri="{9D8B030D-6E8A-4147-A177-3AD203B41FA5}">
                      <a16:colId xmlns:a16="http://schemas.microsoft.com/office/drawing/2014/main" xmlns="" val="1813730414"/>
                    </a:ext>
                  </a:extLst>
                </a:gridCol>
                <a:gridCol w="1079570">
                  <a:extLst>
                    <a:ext uri="{9D8B030D-6E8A-4147-A177-3AD203B41FA5}">
                      <a16:colId xmlns:a16="http://schemas.microsoft.com/office/drawing/2014/main" xmlns="" val="3701132164"/>
                    </a:ext>
                  </a:extLst>
                </a:gridCol>
              </a:tblGrid>
              <a:tr h="354922">
                <a:tc rowSpan="2"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30 % pos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40 % pos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50 %pos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984797"/>
                  </a:ext>
                </a:extLst>
              </a:tr>
              <a:tr h="35492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3974871"/>
                  </a:ext>
                </a:extLst>
              </a:tr>
              <a:tr h="460062">
                <a:tc>
                  <a:txBody>
                    <a:bodyPr/>
                    <a:lstStyle/>
                    <a:p>
                      <a:r>
                        <a:rPr lang="en-IN" dirty="0"/>
                        <a:t>Audiology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4475933"/>
                  </a:ext>
                </a:extLst>
              </a:tr>
              <a:tr h="432156">
                <a:tc>
                  <a:txBody>
                    <a:bodyPr/>
                    <a:lstStyle/>
                    <a:p>
                      <a:r>
                        <a:rPr lang="en-IN" dirty="0"/>
                        <a:t>Breast-cancer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666788"/>
                  </a:ext>
                </a:extLst>
              </a:tr>
              <a:tr h="354922">
                <a:tc>
                  <a:txBody>
                    <a:bodyPr/>
                    <a:lstStyle/>
                    <a:p>
                      <a:r>
                        <a:rPr lang="en-IN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77418"/>
                  </a:ext>
                </a:extLst>
              </a:tr>
              <a:tr h="460062">
                <a:tc>
                  <a:txBody>
                    <a:bodyPr/>
                    <a:lstStyle/>
                    <a:p>
                      <a:r>
                        <a:rPr lang="en-IN" dirty="0"/>
                        <a:t>Hepatitis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6719914"/>
                  </a:ext>
                </a:extLst>
              </a:tr>
              <a:tr h="354922">
                <a:tc>
                  <a:txBody>
                    <a:bodyPr/>
                    <a:lstStyle/>
                    <a:p>
                      <a:r>
                        <a:rPr lang="en-IN" dirty="0"/>
                        <a:t>Nursery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324721"/>
                  </a:ext>
                </a:extLst>
              </a:tr>
              <a:tr h="460062">
                <a:tc>
                  <a:txBody>
                    <a:bodyPr/>
                    <a:lstStyle/>
                    <a:p>
                      <a:r>
                        <a:rPr lang="en-IN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5613549"/>
                  </a:ext>
                </a:extLst>
              </a:tr>
              <a:tr h="354922">
                <a:tc>
                  <a:txBody>
                    <a:bodyPr/>
                    <a:lstStyle/>
                    <a:p>
                      <a:r>
                        <a:rPr lang="en-IN" dirty="0"/>
                        <a:t>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772605"/>
                  </a:ext>
                </a:extLst>
              </a:tr>
            </a:tbl>
          </a:graphicData>
        </a:graphic>
      </p:graphicFrame>
      <p:sp>
        <p:nvSpPr>
          <p:cNvPr id="6" name="Title 10">
            <a:extLst>
              <a:ext uri="{FF2B5EF4-FFF2-40B4-BE49-F238E27FC236}">
                <a16:creationId xmlns:a16="http://schemas.microsoft.com/office/drawing/2014/main" xmlns="" id="{DBE2D1CF-1E36-9E58-1982-2E6A3BD6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1682275"/>
            <a:ext cx="9708777" cy="405933"/>
          </a:xfrm>
        </p:spPr>
        <p:txBody>
          <a:bodyPr>
            <a:noAutofit/>
          </a:bodyPr>
          <a:lstStyle/>
          <a:p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This is our result of </a:t>
            </a:r>
            <a:r>
              <a:rPr lang="en-IN" sz="24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</a:t>
            </a:r>
            <a:r>
              <a:rPr lang="en-IN" sz="24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code by SVM classifier:</a:t>
            </a:r>
          </a:p>
        </p:txBody>
      </p:sp>
    </p:spTree>
    <p:extLst>
      <p:ext uri="{BB962C8B-B14F-4D97-AF65-F5344CB8AC3E}">
        <p14:creationId xmlns:p14="http://schemas.microsoft.com/office/powerpoint/2010/main" val="1809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143D222F-FF8B-F817-D067-5923E9FC4BDF}"/>
              </a:ext>
            </a:extLst>
          </p:cNvPr>
          <p:cNvSpPr txBox="1"/>
          <p:nvPr/>
        </p:nvSpPr>
        <p:spPr>
          <a:xfrm>
            <a:off x="446015" y="582426"/>
            <a:ext cx="11118456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After the Mid Term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3B6D5967-8B5A-6F97-6463-9E835F7E2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659880"/>
              </p:ext>
            </p:extLst>
          </p:nvPr>
        </p:nvGraphicFramePr>
        <p:xfrm>
          <a:off x="513728" y="2634432"/>
          <a:ext cx="10808696" cy="36411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2977">
                  <a:extLst>
                    <a:ext uri="{9D8B030D-6E8A-4147-A177-3AD203B41FA5}">
                      <a16:colId xmlns:a16="http://schemas.microsoft.com/office/drawing/2014/main" xmlns="" val="4174145932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xmlns="" val="1054325035"/>
                    </a:ext>
                  </a:extLst>
                </a:gridCol>
                <a:gridCol w="859446">
                  <a:extLst>
                    <a:ext uri="{9D8B030D-6E8A-4147-A177-3AD203B41FA5}">
                      <a16:colId xmlns:a16="http://schemas.microsoft.com/office/drawing/2014/main" xmlns="" val="4141567446"/>
                    </a:ext>
                  </a:extLst>
                </a:gridCol>
                <a:gridCol w="1079570">
                  <a:extLst>
                    <a:ext uri="{9D8B030D-6E8A-4147-A177-3AD203B41FA5}">
                      <a16:colId xmlns:a16="http://schemas.microsoft.com/office/drawing/2014/main" xmlns="" val="540065147"/>
                    </a:ext>
                  </a:extLst>
                </a:gridCol>
                <a:gridCol w="1069191">
                  <a:extLst>
                    <a:ext uri="{9D8B030D-6E8A-4147-A177-3AD203B41FA5}">
                      <a16:colId xmlns:a16="http://schemas.microsoft.com/office/drawing/2014/main" xmlns="" val="1634065900"/>
                    </a:ext>
                  </a:extLst>
                </a:gridCol>
                <a:gridCol w="1089954">
                  <a:extLst>
                    <a:ext uri="{9D8B030D-6E8A-4147-A177-3AD203B41FA5}">
                      <a16:colId xmlns:a16="http://schemas.microsoft.com/office/drawing/2014/main" xmlns="" val="2521320429"/>
                    </a:ext>
                  </a:extLst>
                </a:gridCol>
                <a:gridCol w="1089954">
                  <a:extLst>
                    <a:ext uri="{9D8B030D-6E8A-4147-A177-3AD203B41FA5}">
                      <a16:colId xmlns:a16="http://schemas.microsoft.com/office/drawing/2014/main" xmlns="" val="3806314421"/>
                    </a:ext>
                  </a:extLst>
                </a:gridCol>
                <a:gridCol w="1079570">
                  <a:extLst>
                    <a:ext uri="{9D8B030D-6E8A-4147-A177-3AD203B41FA5}">
                      <a16:colId xmlns:a16="http://schemas.microsoft.com/office/drawing/2014/main" xmlns="" val="3312248376"/>
                    </a:ext>
                  </a:extLst>
                </a:gridCol>
                <a:gridCol w="1079570">
                  <a:extLst>
                    <a:ext uri="{9D8B030D-6E8A-4147-A177-3AD203B41FA5}">
                      <a16:colId xmlns:a16="http://schemas.microsoft.com/office/drawing/2014/main" xmlns="" val="1813730414"/>
                    </a:ext>
                  </a:extLst>
                </a:gridCol>
                <a:gridCol w="1079570">
                  <a:extLst>
                    <a:ext uri="{9D8B030D-6E8A-4147-A177-3AD203B41FA5}">
                      <a16:colId xmlns:a16="http://schemas.microsoft.com/office/drawing/2014/main" xmlns="" val="3701132164"/>
                    </a:ext>
                  </a:extLst>
                </a:gridCol>
              </a:tblGrid>
              <a:tr h="354922">
                <a:tc rowSpan="2"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30 % pos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40 % pos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50 %pos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984797"/>
                  </a:ext>
                </a:extLst>
              </a:tr>
              <a:tr h="35492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3974871"/>
                  </a:ext>
                </a:extLst>
              </a:tr>
              <a:tr h="460062">
                <a:tc>
                  <a:txBody>
                    <a:bodyPr/>
                    <a:lstStyle/>
                    <a:p>
                      <a:r>
                        <a:rPr lang="en-IN" dirty="0"/>
                        <a:t>Audiology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4475933"/>
                  </a:ext>
                </a:extLst>
              </a:tr>
              <a:tr h="432156">
                <a:tc>
                  <a:txBody>
                    <a:bodyPr/>
                    <a:lstStyle/>
                    <a:p>
                      <a:r>
                        <a:rPr lang="en-IN" dirty="0"/>
                        <a:t>Breast-cancer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666788"/>
                  </a:ext>
                </a:extLst>
              </a:tr>
              <a:tr h="354922">
                <a:tc>
                  <a:txBody>
                    <a:bodyPr/>
                    <a:lstStyle/>
                    <a:p>
                      <a:r>
                        <a:rPr lang="en-IN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77418"/>
                  </a:ext>
                </a:extLst>
              </a:tr>
              <a:tr h="460062">
                <a:tc>
                  <a:txBody>
                    <a:bodyPr/>
                    <a:lstStyle/>
                    <a:p>
                      <a:r>
                        <a:rPr lang="en-IN" dirty="0"/>
                        <a:t>Hepatitis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6719914"/>
                  </a:ext>
                </a:extLst>
              </a:tr>
              <a:tr h="354922">
                <a:tc>
                  <a:txBody>
                    <a:bodyPr/>
                    <a:lstStyle/>
                    <a:p>
                      <a:r>
                        <a:rPr lang="en-IN" dirty="0"/>
                        <a:t>Nursery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324721"/>
                  </a:ext>
                </a:extLst>
              </a:tr>
              <a:tr h="460062">
                <a:tc>
                  <a:txBody>
                    <a:bodyPr/>
                    <a:lstStyle/>
                    <a:p>
                      <a:r>
                        <a:rPr lang="en-IN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5613549"/>
                  </a:ext>
                </a:extLst>
              </a:tr>
              <a:tr h="354922">
                <a:tc>
                  <a:txBody>
                    <a:bodyPr/>
                    <a:lstStyle/>
                    <a:p>
                      <a:r>
                        <a:rPr lang="en-IN" dirty="0"/>
                        <a:t>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772605"/>
                  </a:ext>
                </a:extLst>
              </a:tr>
            </a:tbl>
          </a:graphicData>
        </a:graphic>
      </p:graphicFrame>
      <p:sp>
        <p:nvSpPr>
          <p:cNvPr id="6" name="Title 10">
            <a:extLst>
              <a:ext uri="{FF2B5EF4-FFF2-40B4-BE49-F238E27FC236}">
                <a16:creationId xmlns:a16="http://schemas.microsoft.com/office/drawing/2014/main" xmlns="" id="{DBE2D1CF-1E36-9E58-1982-2E6A3BD6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1682275"/>
            <a:ext cx="9708777" cy="405933"/>
          </a:xfrm>
        </p:spPr>
        <p:txBody>
          <a:bodyPr>
            <a:noAutofit/>
          </a:bodyPr>
          <a:lstStyle/>
          <a:p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This is our result of </a:t>
            </a:r>
            <a:r>
              <a:rPr lang="en-IN" sz="24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</a:t>
            </a:r>
            <a:r>
              <a:rPr lang="en-IN" sz="24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N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code by Random Forest classifier:</a:t>
            </a:r>
          </a:p>
        </p:txBody>
      </p:sp>
    </p:spTree>
    <p:extLst>
      <p:ext uri="{BB962C8B-B14F-4D97-AF65-F5344CB8AC3E}">
        <p14:creationId xmlns:p14="http://schemas.microsoft.com/office/powerpoint/2010/main" val="40195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CC4A1C0C-4E0C-33C0-6B36-5A592DE09D26}"/>
              </a:ext>
            </a:extLst>
          </p:cNvPr>
          <p:cNvSpPr txBox="1"/>
          <p:nvPr/>
        </p:nvSpPr>
        <p:spPr>
          <a:xfrm>
            <a:off x="536772" y="564497"/>
            <a:ext cx="11118456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After the Mid Term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D35388-73DE-789F-8FF2-75E117D75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72" y="1825625"/>
            <a:ext cx="10817028" cy="4351338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Import the MNIST data using </a:t>
            </a:r>
            <a:r>
              <a:rPr lang="en-IN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sklearn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(</a:t>
            </a:r>
            <a:r>
              <a:rPr lang="en-IN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fetch_openml</a:t>
            </a:r>
            <a:r>
              <a:rPr lang="en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</a:t>
            </a: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Pre-process the MNIST data</a:t>
            </a:r>
            <a:r>
              <a:rPr lang="en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l" fontAlgn="base"/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Try to implement code using MNIST data but partially succeed for the same.</a:t>
            </a:r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0">
            <a:extLst>
              <a:ext uri="{FF2B5EF4-FFF2-40B4-BE49-F238E27FC236}">
                <a16:creationId xmlns:a16="http://schemas.microsoft.com/office/drawing/2014/main" xmlns="" id="{8924484F-2FDC-00A8-11F1-39EF1C9A71DE}"/>
              </a:ext>
            </a:extLst>
          </p:cNvPr>
          <p:cNvSpPr txBox="1"/>
          <p:nvPr/>
        </p:nvSpPr>
        <p:spPr>
          <a:xfrm>
            <a:off x="446015" y="582426"/>
            <a:ext cx="11118456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After the Mid Term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4CE067A-169F-8DAC-5928-1A4C208A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15" y="1613647"/>
            <a:ext cx="10907785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700" dirty="0"/>
              <a:t>  </a:t>
            </a:r>
            <a:r>
              <a:rPr lang="en-IN" sz="27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Computational Framework </a:t>
            </a:r>
            <a:endParaRPr lang="en-IN" sz="2700" b="1" dirty="0" smtClean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7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4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</a:t>
            </a:r>
            <a:r>
              <a:rPr lang="en-US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model was programmed in 80% Python and 20% R Programming Language for both the datasets.</a:t>
            </a:r>
          </a:p>
          <a:p>
            <a:r>
              <a:rPr lang="en-US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For code implementation, Google </a:t>
            </a:r>
            <a:r>
              <a:rPr lang="en-US" sz="24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Colab</a:t>
            </a:r>
            <a:r>
              <a:rPr lang="en-US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was taking too much time after that we move to IEOR server</a:t>
            </a:r>
            <a:r>
              <a:rPr lang="en-US" sz="24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Lato" panose="020F0502020204030203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700" b="1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Lato" panose="020F0502020204030203"/>
              </a:rPr>
              <a:t> Contribution </a:t>
            </a:r>
            <a:r>
              <a:rPr lang="en-US" sz="27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Lato" panose="020F0502020204030203"/>
              </a:rPr>
              <a:t>of Team Member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Both members have implemented code together and understand in well manner.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For entire project both team members contributed in equal ratio.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3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914400" lvl="2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91440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700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Lato" panose="020F0502020204030203"/>
            </a:endParaRPr>
          </a:p>
          <a:p>
            <a:pPr marL="120015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Lato" panose="020F0502020204030203"/>
            </a:endParaRPr>
          </a:p>
          <a:p>
            <a:pPr marL="120015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Lato" panose="020F0502020204030203"/>
            </a:endParaRPr>
          </a:p>
          <a:p>
            <a:pPr marL="0" indent="0">
              <a:buNone/>
            </a:pPr>
            <a:endParaRPr lang="en-US"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IN" sz="3000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097873B4-C670-01F8-D1B3-87E925933296}"/>
              </a:ext>
            </a:extLst>
          </p:cNvPr>
          <p:cNvSpPr txBox="1"/>
          <p:nvPr/>
        </p:nvSpPr>
        <p:spPr>
          <a:xfrm>
            <a:off x="446015" y="582426"/>
            <a:ext cx="11118456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Observation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ECE448F-B346-B31F-A19B-853887450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Accuracy by SVM with RBF kernel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51F3FE-4876-7470-6982-0CD85EA02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2B6BFAE-1A03-A4B4-2993-C35F05314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Accuracy by 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6A2AE3-0DBB-3E08-F1CF-BD5026CE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5" y="2542449"/>
            <a:ext cx="5509609" cy="3679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7FE1E46-AE67-B281-6DF4-83CCD3A9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6237"/>
            <a:ext cx="5832965" cy="35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F33B29C5-CB0D-70D7-AEA9-7E11A2A4FE5B}"/>
              </a:ext>
            </a:extLst>
          </p:cNvPr>
          <p:cNvSpPr txBox="1"/>
          <p:nvPr/>
        </p:nvSpPr>
        <p:spPr>
          <a:xfrm>
            <a:off x="446015" y="555532"/>
            <a:ext cx="11118456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43C3D8-3302-A846-C2F9-B5878E1D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577788"/>
            <a:ext cx="10842812" cy="5280211"/>
          </a:xfrm>
        </p:spPr>
        <p:txBody>
          <a:bodyPr>
            <a:normAutofit/>
          </a:bodyPr>
          <a:lstStyle/>
          <a:p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 learning considers a set of positive samples and a larger set of unlabeled samples.</a:t>
            </a:r>
          </a:p>
          <a:p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GPU acceleration can be used to speed up the density estimation process.</a:t>
            </a:r>
            <a:endParaRPr lang="en-US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framework is flexible and can be applied to many domains.</a:t>
            </a:r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We observe the results for different datasets using classifier SVM with RBF kernel and Random forest.</a:t>
            </a:r>
          </a:p>
          <a:p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Results on several benchmark datasets show the performance and flexibility of the proposed approach.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1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68A0C86F-2012-D59A-903C-2D9EC37AF842}"/>
              </a:ext>
            </a:extLst>
          </p:cNvPr>
          <p:cNvSpPr txBox="1"/>
          <p:nvPr/>
        </p:nvSpPr>
        <p:spPr>
          <a:xfrm>
            <a:off x="446015" y="582426"/>
            <a:ext cx="11118456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519853-6182-06A5-5DC5-895A33E4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15" y="1667435"/>
            <a:ext cx="11181209" cy="486783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his paper presents a density estimator for PU learning that leverages the power of GPUs to extract reliable negative samples.</a:t>
            </a: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use of GPU for negative sample selection enables the method to extract reliable negative samples with high precision, resulting in improved performance.</a:t>
            </a:r>
          </a:p>
          <a:p>
            <a:r>
              <a:rPr lang="en-US" sz="22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SVM with RBF kernel-based density estimation approach is able to effectively estimate the underlying positive distribution and classify new samples as positive.</a:t>
            </a:r>
          </a:p>
          <a:p>
            <a:r>
              <a:rPr lang="en-US" sz="24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Random Forest-based density estimators provide a promising approach for addressing the challenges of density estimation in PU learning and have shown to be effective in practice.</a:t>
            </a:r>
          </a:p>
          <a:p>
            <a:r>
              <a:rPr lang="en-US" sz="24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2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Worked on both the paper’s data and </a:t>
            </a:r>
            <a:r>
              <a:rPr lang="en-US" sz="2200" dirty="0" err="1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mnist</a:t>
            </a:r>
            <a:r>
              <a:rPr lang="en-US" sz="22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data but find satisfactory result for paper’s data.</a:t>
            </a:r>
            <a:endParaRPr lang="en-IN" sz="2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138AFE39-DB2B-7118-D3B0-D6BF5A85010C}"/>
              </a:ext>
            </a:extLst>
          </p:cNvPr>
          <p:cNvSpPr txBox="1"/>
          <p:nvPr/>
        </p:nvSpPr>
        <p:spPr>
          <a:xfrm>
            <a:off x="446015" y="582426"/>
            <a:ext cx="11118456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Possible Future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871D39-9351-D8C3-9295-BC32F010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15" y="1825625"/>
            <a:ext cx="11118456" cy="47634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As Given in Paper</a:t>
            </a:r>
            <a:endParaRPr lang="en-US" b="1" i="0" dirty="0">
              <a:solidFill>
                <a:srgbClr val="374151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Further research is needed to investigate the full potential of the proposed method and to explore its applicability to other related tasks.</a:t>
            </a:r>
          </a:p>
          <a:p>
            <a:r>
              <a:rPr lang="en-US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To investigate how to adapt GPU learning to more complex learning settings.</a:t>
            </a:r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30" y="1317812"/>
            <a:ext cx="11299970" cy="52353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Basile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T., Mauro, N.D., Esposito, F.,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Ferilli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S.,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Vergari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A.: Generative probabilistic models for positive-unlabeled learning. In: Workshop on NFMCP Held with ECML/PKDD (2017)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Calvo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B.,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Larraaga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P., Lozano, J.A.: Learning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bayesian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classifiers from positive and unlabeled examples. Pattern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Recogn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 Lett. 28(16), 2375–2384 (2007)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Ienco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D.,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Pensa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R.G.: Positive and unlabeled learning in categorical data. Neuro-computing 196, 113–124 (2016)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Lowd, D.,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Rooshenas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A.: The Libra toolkit for probabilistic models.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CoRR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abs </a:t>
            </a:r>
            <a:r>
              <a:rPr lang="en-US" sz="22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/1504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 00110 (2015)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Sch¨olkopf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B., Platt, J.C.,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Shawe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-Taylor, J.C.,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Smola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A.J., Williamson, R.C.: Estimating the support of a high-dimensional distribution. Neural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Comput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 13(7), 1443–1471 (2001)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Zhou, K., </a:t>
            </a:r>
            <a:r>
              <a:rPr lang="en-US" sz="2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Gui-Rong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X., Yang, Q., Yu, Y.: Learning with positive and unlabeled examples using topic-sensitive PLSA. TKDE 22(1), 46–58 (2010)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import mnist_784 data </a:t>
            </a:r>
            <a:r>
              <a:rPr lang="en-US" sz="2200" b="0" dirty="0">
                <a:solidFill>
                  <a:srgbClr val="AF00DB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from</a:t>
            </a:r>
            <a:r>
              <a:rPr lang="en-US" sz="2200" b="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 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sklearn.datasets</a:t>
            </a:r>
            <a:r>
              <a:rPr lang="en-US" sz="2200" b="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 </a:t>
            </a:r>
            <a:r>
              <a:rPr lang="en-US" sz="2200" b="0" dirty="0">
                <a:solidFill>
                  <a:srgbClr val="AF00DB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import</a:t>
            </a:r>
            <a:r>
              <a:rPr lang="en-US" sz="2200" b="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 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fetch_openml</a:t>
            </a:r>
            <a:r>
              <a:rPr lang="en-US" sz="2200" b="0" dirty="0">
                <a:solidFill>
                  <a:srgbClr val="000000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endParaRPr lang="en-US" sz="2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hlinkClick r:id="rId3"/>
              </a:rPr>
              <a:t>http://archive.ics.uci.edu/ml/</a:t>
            </a:r>
            <a:endParaRPr lang="en-US" sz="2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34F0-CF8A-442E-8A79-811627634825}" type="slidenum">
              <a:rPr lang="en-IN" smtClean="0"/>
              <a:t>18</a:t>
            </a:fld>
            <a:endParaRPr lang="en-IN"/>
          </a:p>
        </p:txBody>
      </p:sp>
      <p:sp>
        <p:nvSpPr>
          <p:cNvPr id="7" name="Google Shape;134;p20">
            <a:extLst>
              <a:ext uri="{FF2B5EF4-FFF2-40B4-BE49-F238E27FC236}">
                <a16:creationId xmlns:a16="http://schemas.microsoft.com/office/drawing/2014/main" xmlns="" id="{EAD395C6-4966-E706-2059-1A4B775878FD}"/>
              </a:ext>
            </a:extLst>
          </p:cNvPr>
          <p:cNvSpPr txBox="1"/>
          <p:nvPr/>
        </p:nvSpPr>
        <p:spPr>
          <a:xfrm>
            <a:off x="446015" y="304800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9113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D7EF-E579-7113-078A-51D9B75F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7681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9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42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0">
            <a:extLst>
              <a:ext uri="{FF2B5EF4-FFF2-40B4-BE49-F238E27FC236}">
                <a16:creationId xmlns:a16="http://schemas.microsoft.com/office/drawing/2014/main" xmlns="" id="{E3CE7DA3-B9B3-DA22-5FE3-72C4E94434AB}"/>
              </a:ext>
            </a:extLst>
          </p:cNvPr>
          <p:cNvSpPr txBox="1"/>
          <p:nvPr/>
        </p:nvSpPr>
        <p:spPr>
          <a:xfrm>
            <a:off x="349623" y="690001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16D87D-EC58-6A6F-830F-8E0E13A2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825625"/>
            <a:ext cx="10923494" cy="45124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Before the Mid Term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Comments of Mid Term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Addressing Comments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After Mid Term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Possible Future Direction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18367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F9626935-3CD5-E31A-41B5-93C756F78302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0F22F9-DF55-C90C-FFC9-94456778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825625"/>
            <a:ext cx="10878671" cy="4351338"/>
          </a:xfrm>
        </p:spPr>
        <p:txBody>
          <a:bodyPr/>
          <a:lstStyle/>
          <a:p>
            <a:r>
              <a:rPr lang="en-US" sz="2700" dirty="0">
                <a:solidFill>
                  <a:srgbClr val="37415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 improve classification performance in positive-unlabeled learning scenarios through better density estimation</a:t>
            </a:r>
            <a:r>
              <a:rPr lang="en-US" sz="2700" b="0" i="0" dirty="0" smtClean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US" sz="2700" b="0" i="0" dirty="0">
              <a:solidFill>
                <a:srgbClr val="374151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/>
              <a:t> </a:t>
            </a:r>
            <a:r>
              <a:rPr lang="en-IN" sz="27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</a:t>
            </a:r>
            <a:r>
              <a:rPr lang="en-US" sz="2700" b="0" i="0" dirty="0">
                <a:solidFill>
                  <a:srgbClr val="040C28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rain a binary classifier solely based on positively labeled and unlabeled data</a:t>
            </a:r>
            <a:r>
              <a:rPr lang="en-US" sz="2700" b="0" i="0" dirty="0" smtClean="0">
                <a:solidFill>
                  <a:srgbClr val="040C28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US" sz="2700" b="0" i="0" dirty="0">
              <a:solidFill>
                <a:srgbClr val="040C28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2700" dirty="0">
                <a:solidFill>
                  <a:srgbClr val="040C28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Obtaining ground truth labels is expensive and time-consuming</a:t>
            </a:r>
            <a:r>
              <a:rPr lang="en-US" sz="2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US"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</a:t>
            </a:r>
            <a:r>
              <a:rPr lang="en-US" sz="2800" b="0" i="0" dirty="0"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raud detection, spam filtering, and anomaly detection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US" sz="2700" b="0" i="0" dirty="0">
              <a:solidFill>
                <a:srgbClr val="040C28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9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8E57809A-F2EA-561C-79A0-DFFF0BB94159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Before the Mid Term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5A73F6-BDCF-5BC4-223B-AF8E0487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694329"/>
            <a:ext cx="11107271" cy="4742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Understands the paper well and implement the code for some of the dataset given in paper.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sz="28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25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Computational Framework</a:t>
            </a:r>
            <a:r>
              <a:rPr lang="en-US" sz="25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		</a:t>
            </a:r>
          </a:p>
          <a:p>
            <a:r>
              <a:rPr lang="en-US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model was programmed in 80% Python and 20% R Programming Language</a:t>
            </a:r>
            <a:r>
              <a:rPr lang="en-US" sz="23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US" sz="2300" dirty="0" smtClean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23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For </a:t>
            </a:r>
            <a:r>
              <a:rPr lang="en-US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code implementation we use </a:t>
            </a:r>
            <a:r>
              <a:rPr lang="en-US" sz="23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GoogleColab</a:t>
            </a:r>
            <a:r>
              <a:rPr lang="en-US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ran it for three datasets</a:t>
            </a:r>
            <a:r>
              <a:rPr lang="en-US" sz="23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US" sz="23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300" dirty="0"/>
              <a:t> </a:t>
            </a:r>
            <a:r>
              <a:rPr lang="en-US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Author’s code have some issues regarding data-reading which was resolve by importing some libraries like </a:t>
            </a:r>
            <a:r>
              <a:rPr lang="en-US" sz="23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liac-arff</a:t>
            </a:r>
            <a:r>
              <a:rPr lang="en-US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</a:t>
            </a:r>
            <a:r>
              <a:rPr lang="en-US" sz="23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bnlearn</a:t>
            </a:r>
            <a:r>
              <a:rPr lang="en-US" sz="23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, tarfile.</a:t>
            </a:r>
          </a:p>
          <a:p>
            <a:pPr marL="0" indent="0">
              <a:buNone/>
            </a:pP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42463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0">
            <a:extLst>
              <a:ext uri="{FF2B5EF4-FFF2-40B4-BE49-F238E27FC236}">
                <a16:creationId xmlns:a16="http://schemas.microsoft.com/office/drawing/2014/main" xmlns="" id="{38372D89-B1C2-102C-946F-3BA2861D0CB2}"/>
              </a:ext>
            </a:extLst>
          </p:cNvPr>
          <p:cNvSpPr txBox="1"/>
          <p:nvPr/>
        </p:nvSpPr>
        <p:spPr>
          <a:xfrm>
            <a:off x="381042" y="438990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Before the Mid Term (Obtained Results)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6470BD7-B1C9-934B-D601-C416AFF6298C}"/>
              </a:ext>
            </a:extLst>
          </p:cNvPr>
          <p:cNvSpPr txBox="1">
            <a:spLocks/>
          </p:cNvSpPr>
          <p:nvPr/>
        </p:nvSpPr>
        <p:spPr>
          <a:xfrm>
            <a:off x="381042" y="1515035"/>
            <a:ext cx="11362722" cy="5217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two GPU approaches won 73.3% of the times.</a:t>
            </a:r>
            <a:endParaRPr lang="en-US" sz="20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And 53.3% of the times GPUBN alone.</a:t>
            </a:r>
            <a:endParaRPr lang="en-US" sz="20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lvl="1"/>
            <a:endParaRPr lang="en-US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500" b="1" dirty="0"/>
              <a:t>F1-SCORE </a:t>
            </a:r>
            <a:r>
              <a:rPr lang="en-US" dirty="0"/>
              <a:t>(Accuracy)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200" dirty="0"/>
              <a:t>F = 2PR/(P+R)</a:t>
            </a:r>
          </a:p>
          <a:p>
            <a:pPr lvl="1"/>
            <a:r>
              <a:rPr lang="en-US" sz="2200" dirty="0"/>
              <a:t>           = 2tp/(2tp+fp+fn)</a:t>
            </a:r>
          </a:p>
          <a:p>
            <a:pPr lvl="1"/>
            <a:endParaRPr lang="en-US" dirty="0"/>
          </a:p>
          <a:p>
            <a:r>
              <a:rPr lang="en-US" sz="1500" dirty="0"/>
              <a:t>where, P and R are is the precision and the recall,</a:t>
            </a:r>
          </a:p>
          <a:p>
            <a:r>
              <a:rPr lang="en-US" sz="1500" dirty="0"/>
              <a:t>              and </a:t>
            </a:r>
            <a:r>
              <a:rPr lang="en-US" sz="1500" dirty="0" err="1"/>
              <a:t>tp</a:t>
            </a:r>
            <a:r>
              <a:rPr lang="en-US" sz="1500" dirty="0"/>
              <a:t>, </a:t>
            </a:r>
            <a:r>
              <a:rPr lang="en-US" sz="1500" dirty="0" err="1"/>
              <a:t>fp</a:t>
            </a:r>
            <a:r>
              <a:rPr lang="en-US" sz="1500" dirty="0"/>
              <a:t> and </a:t>
            </a:r>
            <a:r>
              <a:rPr lang="en-US" sz="1500" dirty="0" err="1"/>
              <a:t>fn</a:t>
            </a:r>
            <a:r>
              <a:rPr lang="en-US" sz="1500" dirty="0"/>
              <a:t>  are true positive, false positive</a:t>
            </a:r>
          </a:p>
          <a:p>
            <a:r>
              <a:rPr lang="en-US" sz="1500" dirty="0"/>
              <a:t>             and false negative sample respectively.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202674B-AFEF-B70E-844F-1BBA249F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944" y="2639505"/>
            <a:ext cx="6144674" cy="2124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BECEA35-6445-9CD3-6B58-3E6B2265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44" y="4754821"/>
            <a:ext cx="6076685" cy="16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1ED30B1A-C9E7-7C1E-9EBF-BF25575670F1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Comments of Mid Term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9E72318-10FB-3B24-958F-6CC34E6D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825625"/>
            <a:ext cx="10842812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Try to run the code for the rest of the datasets</a:t>
            </a:r>
            <a:r>
              <a:rPr lang="en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Try 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different ratio on positive </a:t>
            </a:r>
            <a:r>
              <a:rPr lang="en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samples.</a:t>
            </a:r>
          </a:p>
          <a:p>
            <a:endParaRPr lang="en-IN" dirty="0" smtClean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Try 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some threshold for reliable negative samples.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sz="27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Try </a:t>
            </a:r>
            <a:r>
              <a:rPr lang="en-IN" sz="27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to implement Random Forest classifier instead of SVM with RBF kernel on dataset given in paper</a:t>
            </a:r>
            <a:r>
              <a:rPr lang="en-IN" sz="27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IN" sz="27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7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Use MNIST dataset and then implement the code using Random Forest classifier</a:t>
            </a:r>
            <a:r>
              <a:rPr lang="en-IN" sz="27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IN" sz="27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indent="0">
              <a:buNone/>
            </a:pPr>
            <a:endParaRPr lang="en-IN" sz="27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06E12268-50F5-0A07-9E4E-D0F70A849229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Addressing the 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E2A5CD-3361-2DF2-EDFD-41F6B918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825624"/>
            <a:ext cx="11062447" cy="4772399"/>
          </a:xfrm>
        </p:spPr>
        <p:txBody>
          <a:bodyPr>
            <a:normAutofit/>
          </a:bodyPr>
          <a:lstStyle/>
          <a:p>
            <a:r>
              <a:rPr lang="en-IN" sz="2600" dirty="0"/>
              <a:t> </a:t>
            </a:r>
            <a:r>
              <a:rPr lang="en-IN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 spent to run the code for almost all the datasets</a:t>
            </a:r>
            <a:r>
              <a:rPr lang="en-IN" sz="26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IN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600" dirty="0"/>
              <a:t> </a:t>
            </a:r>
            <a:r>
              <a:rPr lang="en-IN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Ran the code for all datasets given in paper using Random Forest</a:t>
            </a:r>
            <a:r>
              <a:rPr lang="en-IN" sz="26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IN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Using MNIST data implement the code.</a:t>
            </a:r>
          </a:p>
          <a:p>
            <a:pPr marL="0" indent="0">
              <a:buNone/>
            </a:pPr>
            <a:endParaRPr lang="en-IN" sz="2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D88A5B-7A26-9495-358C-3C8374CB2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4" y="1825625"/>
            <a:ext cx="10967906" cy="4351338"/>
          </a:xfrm>
        </p:spPr>
        <p:txBody>
          <a:bodyPr/>
          <a:lstStyle/>
          <a:p>
            <a:r>
              <a:rPr lang="en-IN" sz="2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Change threshold for negative samples but threshold was not consider in the code. </a:t>
            </a:r>
            <a:endParaRPr lang="en-IN" sz="2800" dirty="0" smtClean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endParaRPr lang="en-IN"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sz="2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The datasets was given in the paper is already pre-processed into different ratio so we unable to change the ratios</a:t>
            </a:r>
            <a:r>
              <a:rPr lang="en-IN" sz="2800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IN"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Partially implemented the code for MNIST data.</a:t>
            </a:r>
            <a:endParaRPr lang="en-IN" sz="28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Google Shape;134;p20">
            <a:extLst>
              <a:ext uri="{FF2B5EF4-FFF2-40B4-BE49-F238E27FC236}">
                <a16:creationId xmlns:a16="http://schemas.microsoft.com/office/drawing/2014/main" xmlns="" id="{F6EB82B1-4A36-7351-231B-9B3390CA46F5}"/>
              </a:ext>
            </a:extLst>
          </p:cNvPr>
          <p:cNvSpPr txBox="1"/>
          <p:nvPr/>
        </p:nvSpPr>
        <p:spPr>
          <a:xfrm>
            <a:off x="385894" y="681037"/>
            <a:ext cx="11299970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Addressing the Comments (</a:t>
            </a:r>
            <a:r>
              <a:rPr lang="en-US" sz="3600" dirty="0" err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contd</a:t>
            </a: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5607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20">
            <a:extLst>
              <a:ext uri="{FF2B5EF4-FFF2-40B4-BE49-F238E27FC236}">
                <a16:creationId xmlns:a16="http://schemas.microsoft.com/office/drawing/2014/main" xmlns="" id="{CC4A1C0C-4E0C-33C0-6B36-5A592DE09D26}"/>
              </a:ext>
            </a:extLst>
          </p:cNvPr>
          <p:cNvSpPr txBox="1"/>
          <p:nvPr/>
        </p:nvSpPr>
        <p:spPr>
          <a:xfrm>
            <a:off x="536772" y="564497"/>
            <a:ext cx="11118456" cy="80017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After the Mid Term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D35388-73DE-789F-8FF2-75E117D75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72" y="1825625"/>
            <a:ext cx="10817028" cy="4351338"/>
          </a:xfrm>
        </p:spPr>
        <p:txBody>
          <a:bodyPr/>
          <a:lstStyle/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Run the code for almost all of the dataset that was not run before </a:t>
            </a:r>
            <a:r>
              <a:rPr lang="en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IN" dirty="0" err="1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midsem</a:t>
            </a:r>
            <a:r>
              <a:rPr lang="en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Observe the results</a:t>
            </a:r>
            <a:r>
              <a:rPr lang="en-IN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endParaRPr lang="en-IN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IN" dirty="0"/>
              <a:t> </a:t>
            </a:r>
            <a:r>
              <a:rPr lang="en-IN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Initially the code was run by using SVM but now also we run it by using different classifier named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40366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1169</Words>
  <Application>Microsoft Office PowerPoint</Application>
  <PresentationFormat>Widescreen</PresentationFormat>
  <Paragraphs>304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Goudy Old Style</vt:lpstr>
      <vt:lpstr>Lato</vt:lpstr>
      <vt:lpstr>Nirmala UI</vt:lpstr>
      <vt:lpstr>Nirmala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our result of the code by SVM classifier:</vt:lpstr>
      <vt:lpstr>This is our result of the code by Random Forest classifier: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</dc:creator>
  <cp:lastModifiedBy>Microsoft account</cp:lastModifiedBy>
  <cp:revision>4</cp:revision>
  <dcterms:created xsi:type="dcterms:W3CDTF">2023-04-25T20:54:52Z</dcterms:created>
  <dcterms:modified xsi:type="dcterms:W3CDTF">2023-04-27T01:05:13Z</dcterms:modified>
</cp:coreProperties>
</file>