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4"/>
  </p:sldMasterIdLst>
  <p:notesMasterIdLst>
    <p:notesMasterId r:id="rId19"/>
  </p:notesMasterIdLst>
  <p:handoutMasterIdLst>
    <p:handoutMasterId r:id="rId20"/>
  </p:handoutMasterIdLst>
  <p:sldIdLst>
    <p:sldId id="266" r:id="rId5"/>
    <p:sldId id="458" r:id="rId6"/>
    <p:sldId id="475" r:id="rId7"/>
    <p:sldId id="476" r:id="rId8"/>
    <p:sldId id="489" r:id="rId9"/>
    <p:sldId id="493" r:id="rId10"/>
    <p:sldId id="499" r:id="rId11"/>
    <p:sldId id="500" r:id="rId12"/>
    <p:sldId id="501" r:id="rId13"/>
    <p:sldId id="494" r:id="rId14"/>
    <p:sldId id="498" r:id="rId15"/>
    <p:sldId id="496" r:id="rId16"/>
    <p:sldId id="482" r:id="rId17"/>
    <p:sldId id="329" r:id="rId1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51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0" autoAdjust="0"/>
  </p:normalViewPr>
  <p:slideViewPr>
    <p:cSldViewPr snapToGrid="0">
      <p:cViewPr varScale="1">
        <p:scale>
          <a:sx n="90" d="100"/>
          <a:sy n="90" d="100"/>
        </p:scale>
        <p:origin x="192" y="468"/>
      </p:cViewPr>
      <p:guideLst>
        <p:guide orient="horz" pos="2592"/>
        <p:guide pos="5184"/>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F8AE84-80F6-4973-842A-2C49F24EEC62}"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3C5A0460-EB57-4194-ACA8-E5A325F24273}">
      <dgm:prSet/>
      <dgm:spPr/>
      <dgm:t>
        <a:bodyPr/>
        <a:lstStyle/>
        <a:p>
          <a:r>
            <a:rPr lang="en-US" dirty="0"/>
            <a:t>Normal Operation (Brake Wire Intact)</a:t>
          </a:r>
        </a:p>
      </dgm:t>
    </dgm:pt>
    <dgm:pt modelId="{AA2CE8F6-C8A0-4565-BF5F-0BD55B295CD5}" type="parTrans" cxnId="{C71698D1-6792-4BFD-A0E6-328DB42AD917}">
      <dgm:prSet/>
      <dgm:spPr/>
      <dgm:t>
        <a:bodyPr/>
        <a:lstStyle/>
        <a:p>
          <a:endParaRPr lang="en-US"/>
        </a:p>
      </dgm:t>
    </dgm:pt>
    <dgm:pt modelId="{FF8B2B48-0165-4090-B486-91EC082082BB}" type="sibTrans" cxnId="{C71698D1-6792-4BFD-A0E6-328DB42AD917}">
      <dgm:prSet/>
      <dgm:spPr/>
      <dgm:t>
        <a:bodyPr/>
        <a:lstStyle/>
        <a:p>
          <a:endParaRPr lang="en-US"/>
        </a:p>
      </dgm:t>
    </dgm:pt>
    <dgm:pt modelId="{5341D99E-30D3-4E2C-B966-C1C38D0155A8}">
      <dgm:prSet/>
      <dgm:spPr/>
      <dgm:t>
        <a:bodyPr/>
        <a:lstStyle/>
        <a:p>
          <a:r>
            <a:rPr lang="en-US" dirty="0"/>
            <a:t>In the normal condition, when the brake wire is intact, the base of the BC557 transistor is connected to VCC. This forward-biases the base-emitter junction, allowing current to flow from the emitter to the base.</a:t>
          </a:r>
        </a:p>
      </dgm:t>
    </dgm:pt>
    <dgm:pt modelId="{DDC8006A-76CD-4281-9B04-70213B942618}" type="parTrans" cxnId="{1FF15CBF-04F3-4E6D-A1EC-5304CA722897}">
      <dgm:prSet/>
      <dgm:spPr/>
      <dgm:t>
        <a:bodyPr/>
        <a:lstStyle/>
        <a:p>
          <a:endParaRPr lang="en-US"/>
        </a:p>
      </dgm:t>
    </dgm:pt>
    <dgm:pt modelId="{94FC7CEB-8C61-4E6D-A764-C3B5F286E8F2}" type="sibTrans" cxnId="{1FF15CBF-04F3-4E6D-A1EC-5304CA722897}">
      <dgm:prSet/>
      <dgm:spPr/>
      <dgm:t>
        <a:bodyPr/>
        <a:lstStyle/>
        <a:p>
          <a:endParaRPr lang="en-US"/>
        </a:p>
      </dgm:t>
    </dgm:pt>
    <dgm:pt modelId="{8905D657-C064-4500-87FD-4B643840148F}">
      <dgm:prSet/>
      <dgm:spPr/>
      <dgm:t>
        <a:bodyPr/>
        <a:lstStyle/>
        <a:p>
          <a:r>
            <a:rPr lang="en-US"/>
            <a:t>Transistor Biasing:</a:t>
          </a:r>
        </a:p>
      </dgm:t>
    </dgm:pt>
    <dgm:pt modelId="{F578F890-4470-454E-BF14-FF0718178640}" type="parTrans" cxnId="{1525AB65-7119-44A5-A73D-F0ECD057C8D3}">
      <dgm:prSet/>
      <dgm:spPr/>
      <dgm:t>
        <a:bodyPr/>
        <a:lstStyle/>
        <a:p>
          <a:endParaRPr lang="en-US"/>
        </a:p>
      </dgm:t>
    </dgm:pt>
    <dgm:pt modelId="{759A92C0-646B-499A-841C-AE1FCFA54F0A}" type="sibTrans" cxnId="{1525AB65-7119-44A5-A73D-F0ECD057C8D3}">
      <dgm:prSet/>
      <dgm:spPr/>
      <dgm:t>
        <a:bodyPr/>
        <a:lstStyle/>
        <a:p>
          <a:endParaRPr lang="en-US"/>
        </a:p>
      </dgm:t>
    </dgm:pt>
    <dgm:pt modelId="{7D2D195E-3541-4FB5-90D7-72DBEC7F771F}">
      <dgm:prSet/>
      <dgm:spPr/>
      <dgm:t>
        <a:bodyPr/>
        <a:lstStyle/>
        <a:p>
          <a:r>
            <a:rPr lang="en-US" dirty="0"/>
            <a:t>The forward biasing of the BC557 transistor allows a current to pass from the collector to the emitter. This current is controlled by the current flowing through the base-emitter junction.</a:t>
          </a:r>
        </a:p>
      </dgm:t>
    </dgm:pt>
    <dgm:pt modelId="{93632947-4F29-473D-B94F-0E30CFB46307}" type="parTrans" cxnId="{B954B72C-0BC3-479E-98D1-A0A83F15ADB1}">
      <dgm:prSet/>
      <dgm:spPr/>
      <dgm:t>
        <a:bodyPr/>
        <a:lstStyle/>
        <a:p>
          <a:endParaRPr lang="en-US"/>
        </a:p>
      </dgm:t>
    </dgm:pt>
    <dgm:pt modelId="{D7D70D7E-CA89-4EC7-9139-C268FE7CABFF}" type="sibTrans" cxnId="{B954B72C-0BC3-479E-98D1-A0A83F15ADB1}">
      <dgm:prSet/>
      <dgm:spPr/>
      <dgm:t>
        <a:bodyPr/>
        <a:lstStyle/>
        <a:p>
          <a:endParaRPr lang="en-US"/>
        </a:p>
      </dgm:t>
    </dgm:pt>
    <dgm:pt modelId="{A37650D5-E806-450F-8EC2-990FE618FAA2}">
      <dgm:prSet/>
      <dgm:spPr/>
      <dgm:t>
        <a:bodyPr/>
        <a:lstStyle/>
        <a:p>
          <a:r>
            <a:rPr lang="en-US"/>
            <a:t>Red LED Activation:</a:t>
          </a:r>
        </a:p>
      </dgm:t>
    </dgm:pt>
    <dgm:pt modelId="{79F330DA-CC21-4AFE-9864-CA55C1537DD0}" type="parTrans" cxnId="{1BEBC879-8A2F-4EDC-A763-43B65CBDE2BC}">
      <dgm:prSet/>
      <dgm:spPr/>
      <dgm:t>
        <a:bodyPr/>
        <a:lstStyle/>
        <a:p>
          <a:endParaRPr lang="en-US"/>
        </a:p>
      </dgm:t>
    </dgm:pt>
    <dgm:pt modelId="{618A40A3-058A-46FF-9405-ABB27F693F02}" type="sibTrans" cxnId="{1BEBC879-8A2F-4EDC-A763-43B65CBDE2BC}">
      <dgm:prSet/>
      <dgm:spPr/>
      <dgm:t>
        <a:bodyPr/>
        <a:lstStyle/>
        <a:p>
          <a:endParaRPr lang="en-US"/>
        </a:p>
      </dgm:t>
    </dgm:pt>
    <dgm:pt modelId="{0FD05ED1-0A66-4B74-BC0A-DDF0598051B3}">
      <dgm:prSet/>
      <dgm:spPr/>
      <dgm:t>
        <a:bodyPr/>
        <a:lstStyle/>
        <a:p>
          <a:r>
            <a:rPr lang="en-US" dirty="0"/>
            <a:t>The current flowing through the collector-emitter path activates the Red LED, as it is connected in such a way that it lights up when current flows through it.</a:t>
          </a:r>
        </a:p>
      </dgm:t>
    </dgm:pt>
    <dgm:pt modelId="{8F1B0892-5A19-4F0A-92A0-81B0BC3B54E7}" type="parTrans" cxnId="{C294FADF-B0CD-48AF-B21F-3B830DEB1BC8}">
      <dgm:prSet/>
      <dgm:spPr/>
      <dgm:t>
        <a:bodyPr/>
        <a:lstStyle/>
        <a:p>
          <a:endParaRPr lang="en-US"/>
        </a:p>
      </dgm:t>
    </dgm:pt>
    <dgm:pt modelId="{F15D68F1-84D8-4F76-9765-EE2035937244}" type="sibTrans" cxnId="{C294FADF-B0CD-48AF-B21F-3B830DEB1BC8}">
      <dgm:prSet/>
      <dgm:spPr/>
      <dgm:t>
        <a:bodyPr/>
        <a:lstStyle/>
        <a:p>
          <a:endParaRPr lang="en-US"/>
        </a:p>
      </dgm:t>
    </dgm:pt>
    <dgm:pt modelId="{AACAF53E-38F8-4DC2-9BB3-BB5D1C08A96F}">
      <dgm:prSet/>
      <dgm:spPr/>
      <dgm:t>
        <a:bodyPr/>
        <a:lstStyle/>
        <a:p>
          <a:r>
            <a:rPr lang="en-US"/>
            <a:t>Buzzer and Green LED Deactivation:</a:t>
          </a:r>
        </a:p>
      </dgm:t>
    </dgm:pt>
    <dgm:pt modelId="{DE8FC565-63FC-4109-9B08-07D6520EF5E8}" type="parTrans" cxnId="{126DF96A-1964-411F-B043-0BAE721C0562}">
      <dgm:prSet/>
      <dgm:spPr/>
      <dgm:t>
        <a:bodyPr/>
        <a:lstStyle/>
        <a:p>
          <a:endParaRPr lang="en-US"/>
        </a:p>
      </dgm:t>
    </dgm:pt>
    <dgm:pt modelId="{2B4834F3-DA29-40F6-9952-36B7DAA486B8}" type="sibTrans" cxnId="{126DF96A-1964-411F-B043-0BAE721C0562}">
      <dgm:prSet/>
      <dgm:spPr/>
      <dgm:t>
        <a:bodyPr/>
        <a:lstStyle/>
        <a:p>
          <a:endParaRPr lang="en-US"/>
        </a:p>
      </dgm:t>
    </dgm:pt>
    <dgm:pt modelId="{0506413B-0EE7-4C0D-9004-B41BD15C0B93}">
      <dgm:prSet/>
      <dgm:spPr/>
      <dgm:t>
        <a:bodyPr/>
        <a:lstStyle/>
        <a:p>
          <a:r>
            <a:rPr lang="en-US" dirty="0"/>
            <a:t>In this state, the buzzer and Green LED are effectively disconnected from the ground, ensuring they remain off despite the astable operation of the 555 timer circuit.</a:t>
          </a:r>
        </a:p>
      </dgm:t>
    </dgm:pt>
    <dgm:pt modelId="{CA7A02A5-A4AF-4799-A765-7D61563E590B}" type="parTrans" cxnId="{664EF6BE-DDC5-47C4-8131-B35905436A0D}">
      <dgm:prSet/>
      <dgm:spPr/>
      <dgm:t>
        <a:bodyPr/>
        <a:lstStyle/>
        <a:p>
          <a:endParaRPr lang="en-US"/>
        </a:p>
      </dgm:t>
    </dgm:pt>
    <dgm:pt modelId="{2252DCD7-132F-4DF3-86DB-61ED239788D7}" type="sibTrans" cxnId="{664EF6BE-DDC5-47C4-8131-B35905436A0D}">
      <dgm:prSet/>
      <dgm:spPr/>
      <dgm:t>
        <a:bodyPr/>
        <a:lstStyle/>
        <a:p>
          <a:endParaRPr lang="en-US"/>
        </a:p>
      </dgm:t>
    </dgm:pt>
    <dgm:pt modelId="{6BE23C9E-9C74-4DBF-99CC-A433D7255CE4}">
      <dgm:prSet/>
      <dgm:spPr/>
      <dgm:t>
        <a:bodyPr/>
        <a:lstStyle/>
        <a:p>
          <a:r>
            <a:rPr lang="en-US"/>
            <a:t>Brake Wire Cut:</a:t>
          </a:r>
        </a:p>
      </dgm:t>
    </dgm:pt>
    <dgm:pt modelId="{5CD193F3-8110-4E68-B54A-604BCA83CDC9}" type="parTrans" cxnId="{D1173B36-64C4-40AF-AB16-ADDB2D88FDC6}">
      <dgm:prSet/>
      <dgm:spPr/>
      <dgm:t>
        <a:bodyPr/>
        <a:lstStyle/>
        <a:p>
          <a:endParaRPr lang="en-US"/>
        </a:p>
      </dgm:t>
    </dgm:pt>
    <dgm:pt modelId="{9048A766-83ED-4AEE-A7F5-5BE669AADDB9}" type="sibTrans" cxnId="{D1173B36-64C4-40AF-AB16-ADDB2D88FDC6}">
      <dgm:prSet/>
      <dgm:spPr/>
      <dgm:t>
        <a:bodyPr/>
        <a:lstStyle/>
        <a:p>
          <a:endParaRPr lang="en-US"/>
        </a:p>
      </dgm:t>
    </dgm:pt>
    <dgm:pt modelId="{167A2991-06DE-4ACB-9889-71D6D0C67077}">
      <dgm:prSet/>
      <dgm:spPr/>
      <dgm:t>
        <a:bodyPr/>
        <a:lstStyle/>
        <a:p>
          <a:r>
            <a:rPr lang="en-US" dirty="0"/>
            <a:t>When the brake wire is cut, the base connection of the BC557 transistor is disrupted. This effectively disconnects the transistor, interrupting the flow of current through the collector-emitter path.</a:t>
          </a:r>
        </a:p>
      </dgm:t>
    </dgm:pt>
    <dgm:pt modelId="{DDABC003-28FC-4207-A59E-E0325010A456}" type="parTrans" cxnId="{A6450E0E-2E4B-4191-9E13-3DEAC339B918}">
      <dgm:prSet/>
      <dgm:spPr/>
      <dgm:t>
        <a:bodyPr/>
        <a:lstStyle/>
        <a:p>
          <a:endParaRPr lang="en-US"/>
        </a:p>
      </dgm:t>
    </dgm:pt>
    <dgm:pt modelId="{318E10A7-580B-42CB-AD53-25E80CE62D26}" type="sibTrans" cxnId="{A6450E0E-2E4B-4191-9E13-3DEAC339B918}">
      <dgm:prSet/>
      <dgm:spPr/>
      <dgm:t>
        <a:bodyPr/>
        <a:lstStyle/>
        <a:p>
          <a:endParaRPr lang="en-US"/>
        </a:p>
      </dgm:t>
    </dgm:pt>
    <dgm:pt modelId="{4F801666-C280-4C9B-B7C8-FB039CA5C467}">
      <dgm:prSet/>
      <dgm:spPr/>
      <dgm:t>
        <a:bodyPr/>
        <a:lstStyle/>
        <a:p>
          <a:r>
            <a:rPr lang="en-US"/>
            <a:t>Red LED Deactivation:</a:t>
          </a:r>
        </a:p>
      </dgm:t>
    </dgm:pt>
    <dgm:pt modelId="{46009B4D-DC9E-44E6-A0A2-BD7E2AC8B8C0}" type="parTrans" cxnId="{5DDBF854-585C-4424-BE34-2B28E4AB2AB7}">
      <dgm:prSet/>
      <dgm:spPr/>
      <dgm:t>
        <a:bodyPr/>
        <a:lstStyle/>
        <a:p>
          <a:endParaRPr lang="en-US"/>
        </a:p>
      </dgm:t>
    </dgm:pt>
    <dgm:pt modelId="{421D4E55-063A-4BA4-9C90-8A184A51068D}" type="sibTrans" cxnId="{5DDBF854-585C-4424-BE34-2B28E4AB2AB7}">
      <dgm:prSet/>
      <dgm:spPr/>
      <dgm:t>
        <a:bodyPr/>
        <a:lstStyle/>
        <a:p>
          <a:endParaRPr lang="en-US"/>
        </a:p>
      </dgm:t>
    </dgm:pt>
    <dgm:pt modelId="{FE1D393E-C308-4444-A632-9D263F4280BC}">
      <dgm:prSet/>
      <dgm:spPr/>
      <dgm:t>
        <a:bodyPr/>
        <a:lstStyle/>
        <a:p>
          <a:r>
            <a:rPr lang="en-US" dirty="0"/>
            <a:t>With the base connection severed, the current through the collector-emitter path ceases, turning off the Red LED.</a:t>
          </a:r>
        </a:p>
      </dgm:t>
    </dgm:pt>
    <dgm:pt modelId="{D4F9FD29-2DDB-4294-BCE1-F09623839A8D}" type="parTrans" cxnId="{290439F2-0781-4322-B5B8-0849408023DA}">
      <dgm:prSet/>
      <dgm:spPr/>
      <dgm:t>
        <a:bodyPr/>
        <a:lstStyle/>
        <a:p>
          <a:endParaRPr lang="en-US"/>
        </a:p>
      </dgm:t>
    </dgm:pt>
    <dgm:pt modelId="{9F90269F-B061-4D27-A7A8-7C6505B169FF}" type="sibTrans" cxnId="{290439F2-0781-4322-B5B8-0849408023DA}">
      <dgm:prSet/>
      <dgm:spPr/>
      <dgm:t>
        <a:bodyPr/>
        <a:lstStyle/>
        <a:p>
          <a:endParaRPr lang="en-US"/>
        </a:p>
      </dgm:t>
    </dgm:pt>
    <dgm:pt modelId="{7F11D85F-A6FA-425D-AB1F-6699D8A23485}">
      <dgm:prSet/>
      <dgm:spPr/>
      <dgm:t>
        <a:bodyPr/>
        <a:lstStyle/>
        <a:p>
          <a:r>
            <a:rPr lang="en-US"/>
            <a:t>Buzzer and Green LED Activation:</a:t>
          </a:r>
        </a:p>
      </dgm:t>
    </dgm:pt>
    <dgm:pt modelId="{FEF9887C-DB8C-477B-BFEF-8166EE30B81F}" type="parTrans" cxnId="{5BA3DA2B-B222-411D-9E04-B9A8E3D3E14E}">
      <dgm:prSet/>
      <dgm:spPr/>
      <dgm:t>
        <a:bodyPr/>
        <a:lstStyle/>
        <a:p>
          <a:endParaRPr lang="en-US"/>
        </a:p>
      </dgm:t>
    </dgm:pt>
    <dgm:pt modelId="{3DB5FF77-C1D4-4C6C-A6EE-851C047F8E6E}" type="sibTrans" cxnId="{5BA3DA2B-B222-411D-9E04-B9A8E3D3E14E}">
      <dgm:prSet/>
      <dgm:spPr/>
      <dgm:t>
        <a:bodyPr/>
        <a:lstStyle/>
        <a:p>
          <a:endParaRPr lang="en-US"/>
        </a:p>
      </dgm:t>
    </dgm:pt>
    <dgm:pt modelId="{6DEEAF57-0283-48A8-874A-8F2E25CF2182}">
      <dgm:prSet/>
      <dgm:spPr/>
      <dgm:t>
        <a:bodyPr/>
        <a:lstStyle/>
        <a:p>
          <a:r>
            <a:rPr lang="en-US" dirty="0"/>
            <a:t>Now that the BC557 transistor is disconnected, the buzzer and Green LED are connected to the ground. This enables them to turn on and start beeping and blinking based on the astable operation of the 555 timer circuit.</a:t>
          </a:r>
        </a:p>
      </dgm:t>
    </dgm:pt>
    <dgm:pt modelId="{59D03AF8-94D0-4D55-A0B1-3DB49E8132E0}" type="parTrans" cxnId="{3EE7FEFA-7A6F-44A2-806E-0033E8E87F50}">
      <dgm:prSet/>
      <dgm:spPr/>
      <dgm:t>
        <a:bodyPr/>
        <a:lstStyle/>
        <a:p>
          <a:endParaRPr lang="en-US"/>
        </a:p>
      </dgm:t>
    </dgm:pt>
    <dgm:pt modelId="{EB00CC04-12BB-43AD-BB1F-2593312A0A63}" type="sibTrans" cxnId="{3EE7FEFA-7A6F-44A2-806E-0033E8E87F50}">
      <dgm:prSet/>
      <dgm:spPr/>
      <dgm:t>
        <a:bodyPr/>
        <a:lstStyle/>
        <a:p>
          <a:endParaRPr lang="en-US"/>
        </a:p>
      </dgm:t>
    </dgm:pt>
    <dgm:pt modelId="{93B3CEF0-F727-4A4D-9E2D-FE7A5BCC2F70}" type="pres">
      <dgm:prSet presAssocID="{0DF8AE84-80F6-4973-842A-2C49F24EEC62}" presName="Name0" presStyleCnt="0">
        <dgm:presLayoutVars>
          <dgm:dir/>
          <dgm:resizeHandles val="exact"/>
        </dgm:presLayoutVars>
      </dgm:prSet>
      <dgm:spPr/>
    </dgm:pt>
    <dgm:pt modelId="{A76BD838-0D17-4073-A20B-326B7C8C400A}" type="pres">
      <dgm:prSet presAssocID="{3C5A0460-EB57-4194-ACA8-E5A325F24273}" presName="node" presStyleLbl="node1" presStyleIdx="0" presStyleCnt="14">
        <dgm:presLayoutVars>
          <dgm:bulletEnabled val="1"/>
        </dgm:presLayoutVars>
      </dgm:prSet>
      <dgm:spPr/>
    </dgm:pt>
    <dgm:pt modelId="{04AC84A4-5DAA-41AF-8A84-D4B0E0BDDC38}" type="pres">
      <dgm:prSet presAssocID="{FF8B2B48-0165-4090-B486-91EC082082BB}" presName="sibTrans" presStyleLbl="sibTrans1D1" presStyleIdx="0" presStyleCnt="13"/>
      <dgm:spPr/>
    </dgm:pt>
    <dgm:pt modelId="{1266F1AF-0D46-463A-8852-E9F7530058B1}" type="pres">
      <dgm:prSet presAssocID="{FF8B2B48-0165-4090-B486-91EC082082BB}" presName="connectorText" presStyleLbl="sibTrans1D1" presStyleIdx="0" presStyleCnt="13"/>
      <dgm:spPr/>
    </dgm:pt>
    <dgm:pt modelId="{73B223BB-4B97-49A0-B9AB-54F2D19E8E97}" type="pres">
      <dgm:prSet presAssocID="{5341D99E-30D3-4E2C-B966-C1C38D0155A8}" presName="node" presStyleLbl="node1" presStyleIdx="1" presStyleCnt="14" custScaleY="202498">
        <dgm:presLayoutVars>
          <dgm:bulletEnabled val="1"/>
        </dgm:presLayoutVars>
      </dgm:prSet>
      <dgm:spPr/>
    </dgm:pt>
    <dgm:pt modelId="{94B3E746-5265-4C8E-8B1B-C420286EB61A}" type="pres">
      <dgm:prSet presAssocID="{94FC7CEB-8C61-4E6D-A764-C3B5F286E8F2}" presName="sibTrans" presStyleLbl="sibTrans1D1" presStyleIdx="1" presStyleCnt="13"/>
      <dgm:spPr/>
    </dgm:pt>
    <dgm:pt modelId="{8E6ED777-0333-4025-8C85-46484E374355}" type="pres">
      <dgm:prSet presAssocID="{94FC7CEB-8C61-4E6D-A764-C3B5F286E8F2}" presName="connectorText" presStyleLbl="sibTrans1D1" presStyleIdx="1" presStyleCnt="13"/>
      <dgm:spPr/>
    </dgm:pt>
    <dgm:pt modelId="{30FA82B9-C925-4150-A2A0-1CCFCF06703F}" type="pres">
      <dgm:prSet presAssocID="{8905D657-C064-4500-87FD-4B643840148F}" presName="node" presStyleLbl="node1" presStyleIdx="2" presStyleCnt="14">
        <dgm:presLayoutVars>
          <dgm:bulletEnabled val="1"/>
        </dgm:presLayoutVars>
      </dgm:prSet>
      <dgm:spPr/>
    </dgm:pt>
    <dgm:pt modelId="{75868412-75BA-47D5-BC15-99FDAA006E5C}" type="pres">
      <dgm:prSet presAssocID="{759A92C0-646B-499A-841C-AE1FCFA54F0A}" presName="sibTrans" presStyleLbl="sibTrans1D1" presStyleIdx="2" presStyleCnt="13"/>
      <dgm:spPr/>
    </dgm:pt>
    <dgm:pt modelId="{6F34183E-F3D3-4D1A-B812-CC7B73305F16}" type="pres">
      <dgm:prSet presAssocID="{759A92C0-646B-499A-841C-AE1FCFA54F0A}" presName="connectorText" presStyleLbl="sibTrans1D1" presStyleIdx="2" presStyleCnt="13"/>
      <dgm:spPr/>
    </dgm:pt>
    <dgm:pt modelId="{A852CEE7-F595-4B07-9BFA-208682EBCA58}" type="pres">
      <dgm:prSet presAssocID="{7D2D195E-3541-4FB5-90D7-72DBEC7F771F}" presName="node" presStyleLbl="node1" presStyleIdx="3" presStyleCnt="14" custScaleY="180488">
        <dgm:presLayoutVars>
          <dgm:bulletEnabled val="1"/>
        </dgm:presLayoutVars>
      </dgm:prSet>
      <dgm:spPr/>
    </dgm:pt>
    <dgm:pt modelId="{8A07E762-FF28-4547-B20A-A4C7FF0392EF}" type="pres">
      <dgm:prSet presAssocID="{D7D70D7E-CA89-4EC7-9139-C268FE7CABFF}" presName="sibTrans" presStyleLbl="sibTrans1D1" presStyleIdx="3" presStyleCnt="13"/>
      <dgm:spPr/>
    </dgm:pt>
    <dgm:pt modelId="{9A179511-F6AD-4A1A-BC6C-3BFE7280F405}" type="pres">
      <dgm:prSet presAssocID="{D7D70D7E-CA89-4EC7-9139-C268FE7CABFF}" presName="connectorText" presStyleLbl="sibTrans1D1" presStyleIdx="3" presStyleCnt="13"/>
      <dgm:spPr/>
    </dgm:pt>
    <dgm:pt modelId="{930E2D7B-9691-42C4-BF8C-70ECC84F7476}" type="pres">
      <dgm:prSet presAssocID="{A37650D5-E806-450F-8EC2-990FE618FAA2}" presName="node" presStyleLbl="node1" presStyleIdx="4" presStyleCnt="14">
        <dgm:presLayoutVars>
          <dgm:bulletEnabled val="1"/>
        </dgm:presLayoutVars>
      </dgm:prSet>
      <dgm:spPr/>
    </dgm:pt>
    <dgm:pt modelId="{415414C9-5DD2-41C5-AFE9-3A36A7C9D3D3}" type="pres">
      <dgm:prSet presAssocID="{618A40A3-058A-46FF-9405-ABB27F693F02}" presName="sibTrans" presStyleLbl="sibTrans1D1" presStyleIdx="4" presStyleCnt="13"/>
      <dgm:spPr/>
    </dgm:pt>
    <dgm:pt modelId="{14635393-34C6-400A-AE93-500AD012D42E}" type="pres">
      <dgm:prSet presAssocID="{618A40A3-058A-46FF-9405-ABB27F693F02}" presName="connectorText" presStyleLbl="sibTrans1D1" presStyleIdx="4" presStyleCnt="13"/>
      <dgm:spPr/>
    </dgm:pt>
    <dgm:pt modelId="{5F9F20A5-2978-4CCA-AFD3-7CA646A270C1}" type="pres">
      <dgm:prSet presAssocID="{0FD05ED1-0A66-4B74-BC0A-DDF0598051B3}" presName="node" presStyleLbl="node1" presStyleIdx="5" presStyleCnt="14" custScaleY="165414">
        <dgm:presLayoutVars>
          <dgm:bulletEnabled val="1"/>
        </dgm:presLayoutVars>
      </dgm:prSet>
      <dgm:spPr/>
    </dgm:pt>
    <dgm:pt modelId="{4BFF2C6C-FCD0-46FF-879D-3ECF256A92F7}" type="pres">
      <dgm:prSet presAssocID="{F15D68F1-84D8-4F76-9765-EE2035937244}" presName="sibTrans" presStyleLbl="sibTrans1D1" presStyleIdx="5" presStyleCnt="13"/>
      <dgm:spPr/>
    </dgm:pt>
    <dgm:pt modelId="{3FED3F97-23A7-467B-B4D5-0A4F5C321FEB}" type="pres">
      <dgm:prSet presAssocID="{F15D68F1-84D8-4F76-9765-EE2035937244}" presName="connectorText" presStyleLbl="sibTrans1D1" presStyleIdx="5" presStyleCnt="13"/>
      <dgm:spPr/>
    </dgm:pt>
    <dgm:pt modelId="{DE58B2F2-7F2C-4269-A546-608CF45A99DD}" type="pres">
      <dgm:prSet presAssocID="{AACAF53E-38F8-4DC2-9BB3-BB5D1C08A96F}" presName="node" presStyleLbl="node1" presStyleIdx="6" presStyleCnt="14">
        <dgm:presLayoutVars>
          <dgm:bulletEnabled val="1"/>
        </dgm:presLayoutVars>
      </dgm:prSet>
      <dgm:spPr/>
    </dgm:pt>
    <dgm:pt modelId="{1BCACB50-9CF4-4EA0-B55E-0AE01F7BA62E}" type="pres">
      <dgm:prSet presAssocID="{2B4834F3-DA29-40F6-9952-36B7DAA486B8}" presName="sibTrans" presStyleLbl="sibTrans1D1" presStyleIdx="6" presStyleCnt="13"/>
      <dgm:spPr/>
    </dgm:pt>
    <dgm:pt modelId="{98C0BD21-B88E-449E-8758-A7F380C4BCFE}" type="pres">
      <dgm:prSet presAssocID="{2B4834F3-DA29-40F6-9952-36B7DAA486B8}" presName="connectorText" presStyleLbl="sibTrans1D1" presStyleIdx="6" presStyleCnt="13"/>
      <dgm:spPr/>
    </dgm:pt>
    <dgm:pt modelId="{03B1A2BE-E804-4325-9F47-2BCCCBB0486E}" type="pres">
      <dgm:prSet presAssocID="{0506413B-0EE7-4C0D-9004-B41BD15C0B93}" presName="node" presStyleLbl="node1" presStyleIdx="7" presStyleCnt="14" custScaleY="176579">
        <dgm:presLayoutVars>
          <dgm:bulletEnabled val="1"/>
        </dgm:presLayoutVars>
      </dgm:prSet>
      <dgm:spPr/>
    </dgm:pt>
    <dgm:pt modelId="{D28CA6A8-15C1-4062-BCBB-FFDD6EE21F44}" type="pres">
      <dgm:prSet presAssocID="{2252DCD7-132F-4DF3-86DB-61ED239788D7}" presName="sibTrans" presStyleLbl="sibTrans1D1" presStyleIdx="7" presStyleCnt="13"/>
      <dgm:spPr/>
    </dgm:pt>
    <dgm:pt modelId="{E882178C-9157-43C1-AB07-E93B0F68DF95}" type="pres">
      <dgm:prSet presAssocID="{2252DCD7-132F-4DF3-86DB-61ED239788D7}" presName="connectorText" presStyleLbl="sibTrans1D1" presStyleIdx="7" presStyleCnt="13"/>
      <dgm:spPr/>
    </dgm:pt>
    <dgm:pt modelId="{8B161493-377D-46C5-AAAB-1E0F728E3A99}" type="pres">
      <dgm:prSet presAssocID="{6BE23C9E-9C74-4DBF-99CC-A433D7255CE4}" presName="node" presStyleLbl="node1" presStyleIdx="8" presStyleCnt="14">
        <dgm:presLayoutVars>
          <dgm:bulletEnabled val="1"/>
        </dgm:presLayoutVars>
      </dgm:prSet>
      <dgm:spPr/>
    </dgm:pt>
    <dgm:pt modelId="{C5D35761-7FB0-48FA-BD88-7073503AE556}" type="pres">
      <dgm:prSet presAssocID="{9048A766-83ED-4AEE-A7F5-5BE669AADDB9}" presName="sibTrans" presStyleLbl="sibTrans1D1" presStyleIdx="8" presStyleCnt="13"/>
      <dgm:spPr/>
    </dgm:pt>
    <dgm:pt modelId="{33C86DB2-02B4-475A-9A79-B5CCB6779F69}" type="pres">
      <dgm:prSet presAssocID="{9048A766-83ED-4AEE-A7F5-5BE669AADDB9}" presName="connectorText" presStyleLbl="sibTrans1D1" presStyleIdx="8" presStyleCnt="13"/>
      <dgm:spPr/>
    </dgm:pt>
    <dgm:pt modelId="{D8AC3D92-3BA6-4909-B667-18BCB83F5823}" type="pres">
      <dgm:prSet presAssocID="{167A2991-06DE-4ACB-9889-71D6D0C67077}" presName="node" presStyleLbl="node1" presStyleIdx="9" presStyleCnt="14" custScaleY="196676">
        <dgm:presLayoutVars>
          <dgm:bulletEnabled val="1"/>
        </dgm:presLayoutVars>
      </dgm:prSet>
      <dgm:spPr/>
    </dgm:pt>
    <dgm:pt modelId="{A3548477-4051-45A7-838F-680CE7064B23}" type="pres">
      <dgm:prSet presAssocID="{318E10A7-580B-42CB-AD53-25E80CE62D26}" presName="sibTrans" presStyleLbl="sibTrans1D1" presStyleIdx="9" presStyleCnt="13"/>
      <dgm:spPr/>
    </dgm:pt>
    <dgm:pt modelId="{535891CA-FAF6-4671-9524-A289E3670230}" type="pres">
      <dgm:prSet presAssocID="{318E10A7-580B-42CB-AD53-25E80CE62D26}" presName="connectorText" presStyleLbl="sibTrans1D1" presStyleIdx="9" presStyleCnt="13"/>
      <dgm:spPr/>
    </dgm:pt>
    <dgm:pt modelId="{8FE4B516-7602-4593-836F-AB5778B09A28}" type="pres">
      <dgm:prSet presAssocID="{4F801666-C280-4C9B-B7C8-FB039CA5C467}" presName="node" presStyleLbl="node1" presStyleIdx="10" presStyleCnt="14">
        <dgm:presLayoutVars>
          <dgm:bulletEnabled val="1"/>
        </dgm:presLayoutVars>
      </dgm:prSet>
      <dgm:spPr/>
    </dgm:pt>
    <dgm:pt modelId="{BC553D06-1363-48B9-9ECE-DE2A77E4677B}" type="pres">
      <dgm:prSet presAssocID="{421D4E55-063A-4BA4-9C90-8A184A51068D}" presName="sibTrans" presStyleLbl="sibTrans1D1" presStyleIdx="10" presStyleCnt="13"/>
      <dgm:spPr/>
    </dgm:pt>
    <dgm:pt modelId="{F5F954AB-4E1A-4B74-9A1C-9A48ECDAABF1}" type="pres">
      <dgm:prSet presAssocID="{421D4E55-063A-4BA4-9C90-8A184A51068D}" presName="connectorText" presStyleLbl="sibTrans1D1" presStyleIdx="10" presStyleCnt="13"/>
      <dgm:spPr/>
    </dgm:pt>
    <dgm:pt modelId="{9075D4AA-FD6A-43C7-946D-5D7CE4E6DABE}" type="pres">
      <dgm:prSet presAssocID="{FE1D393E-C308-4444-A632-9D263F4280BC}" presName="node" presStyleLbl="node1" presStyleIdx="11" presStyleCnt="14" custScaleY="125702">
        <dgm:presLayoutVars>
          <dgm:bulletEnabled val="1"/>
        </dgm:presLayoutVars>
      </dgm:prSet>
      <dgm:spPr/>
    </dgm:pt>
    <dgm:pt modelId="{3D406F66-1041-4723-8B21-78D25C14A740}" type="pres">
      <dgm:prSet presAssocID="{9F90269F-B061-4D27-A7A8-7C6505B169FF}" presName="sibTrans" presStyleLbl="sibTrans1D1" presStyleIdx="11" presStyleCnt="13"/>
      <dgm:spPr/>
    </dgm:pt>
    <dgm:pt modelId="{CBCCB93A-E29D-4AE0-952A-74601D515319}" type="pres">
      <dgm:prSet presAssocID="{9F90269F-B061-4D27-A7A8-7C6505B169FF}" presName="connectorText" presStyleLbl="sibTrans1D1" presStyleIdx="11" presStyleCnt="13"/>
      <dgm:spPr/>
    </dgm:pt>
    <dgm:pt modelId="{5F71E9B3-4460-4835-86C0-A3386C5C11E1}" type="pres">
      <dgm:prSet presAssocID="{7F11D85F-A6FA-425D-AB1F-6699D8A23485}" presName="node" presStyleLbl="node1" presStyleIdx="12" presStyleCnt="14">
        <dgm:presLayoutVars>
          <dgm:bulletEnabled val="1"/>
        </dgm:presLayoutVars>
      </dgm:prSet>
      <dgm:spPr/>
    </dgm:pt>
    <dgm:pt modelId="{7B6208F6-5149-4768-B0A4-A67462C07A81}" type="pres">
      <dgm:prSet presAssocID="{3DB5FF77-C1D4-4C6C-A6EE-851C047F8E6E}" presName="sibTrans" presStyleLbl="sibTrans1D1" presStyleIdx="12" presStyleCnt="13"/>
      <dgm:spPr/>
    </dgm:pt>
    <dgm:pt modelId="{E7C26076-919B-4814-B54B-12CE9611C14A}" type="pres">
      <dgm:prSet presAssocID="{3DB5FF77-C1D4-4C6C-A6EE-851C047F8E6E}" presName="connectorText" presStyleLbl="sibTrans1D1" presStyleIdx="12" presStyleCnt="13"/>
      <dgm:spPr/>
    </dgm:pt>
    <dgm:pt modelId="{0A762FFB-A505-467A-A03F-8C2183889D4C}" type="pres">
      <dgm:prSet presAssocID="{6DEEAF57-0283-48A8-874A-8F2E25CF2182}" presName="node" presStyleLbl="node1" presStyleIdx="13" presStyleCnt="14" custScaleY="224267" custLinFactNeighborX="5833" custLinFactNeighborY="28829">
        <dgm:presLayoutVars>
          <dgm:bulletEnabled val="1"/>
        </dgm:presLayoutVars>
      </dgm:prSet>
      <dgm:spPr/>
    </dgm:pt>
  </dgm:ptLst>
  <dgm:cxnLst>
    <dgm:cxn modelId="{0BD2CB03-A563-4B8F-8E5E-4E6C6B00EA21}" type="presOf" srcId="{F15D68F1-84D8-4F76-9765-EE2035937244}" destId="{3FED3F97-23A7-467B-B4D5-0A4F5C321FEB}" srcOrd="1" destOrd="0" presId="urn:microsoft.com/office/officeart/2016/7/layout/RepeatingBendingProcessNew"/>
    <dgm:cxn modelId="{AABFE108-5B60-4192-91A6-650523DFBEED}" type="presOf" srcId="{618A40A3-058A-46FF-9405-ABB27F693F02}" destId="{415414C9-5DD2-41C5-AFE9-3A36A7C9D3D3}" srcOrd="0" destOrd="0" presId="urn:microsoft.com/office/officeart/2016/7/layout/RepeatingBendingProcessNew"/>
    <dgm:cxn modelId="{A6450E0E-2E4B-4191-9E13-3DEAC339B918}" srcId="{0DF8AE84-80F6-4973-842A-2C49F24EEC62}" destId="{167A2991-06DE-4ACB-9889-71D6D0C67077}" srcOrd="9" destOrd="0" parTransId="{DDABC003-28FC-4207-A59E-E0325010A456}" sibTransId="{318E10A7-580B-42CB-AD53-25E80CE62D26}"/>
    <dgm:cxn modelId="{988EE114-CC09-4F85-A9A3-52383E90AE75}" type="presOf" srcId="{94FC7CEB-8C61-4E6D-A764-C3B5F286E8F2}" destId="{8E6ED777-0333-4025-8C85-46484E374355}" srcOrd="1" destOrd="0" presId="urn:microsoft.com/office/officeart/2016/7/layout/RepeatingBendingProcessNew"/>
    <dgm:cxn modelId="{B8E0DD17-EE0A-4E5C-BEE7-824A10FC8908}" type="presOf" srcId="{318E10A7-580B-42CB-AD53-25E80CE62D26}" destId="{535891CA-FAF6-4671-9524-A289E3670230}" srcOrd="1" destOrd="0" presId="urn:microsoft.com/office/officeart/2016/7/layout/RepeatingBendingProcessNew"/>
    <dgm:cxn modelId="{B02B7C1B-86E1-4E3F-B769-EF0F08A50685}" type="presOf" srcId="{7D2D195E-3541-4FB5-90D7-72DBEC7F771F}" destId="{A852CEE7-F595-4B07-9BFA-208682EBCA58}" srcOrd="0" destOrd="0" presId="urn:microsoft.com/office/officeart/2016/7/layout/RepeatingBendingProcessNew"/>
    <dgm:cxn modelId="{3A12B71E-9D27-49F3-BF17-9E4EFEC46FBB}" type="presOf" srcId="{9048A766-83ED-4AEE-A7F5-5BE669AADDB9}" destId="{33C86DB2-02B4-475A-9A79-B5CCB6779F69}" srcOrd="1" destOrd="0" presId="urn:microsoft.com/office/officeart/2016/7/layout/RepeatingBendingProcessNew"/>
    <dgm:cxn modelId="{D82C7721-8499-47EE-B756-7859CC4F7340}" type="presOf" srcId="{9F90269F-B061-4D27-A7A8-7C6505B169FF}" destId="{3D406F66-1041-4723-8B21-78D25C14A740}" srcOrd="0" destOrd="0" presId="urn:microsoft.com/office/officeart/2016/7/layout/RepeatingBendingProcessNew"/>
    <dgm:cxn modelId="{5BA3DA2B-B222-411D-9E04-B9A8E3D3E14E}" srcId="{0DF8AE84-80F6-4973-842A-2C49F24EEC62}" destId="{7F11D85F-A6FA-425D-AB1F-6699D8A23485}" srcOrd="12" destOrd="0" parTransId="{FEF9887C-DB8C-477B-BFEF-8166EE30B81F}" sibTransId="{3DB5FF77-C1D4-4C6C-A6EE-851C047F8E6E}"/>
    <dgm:cxn modelId="{B954B72C-0BC3-479E-98D1-A0A83F15ADB1}" srcId="{0DF8AE84-80F6-4973-842A-2C49F24EEC62}" destId="{7D2D195E-3541-4FB5-90D7-72DBEC7F771F}" srcOrd="3" destOrd="0" parTransId="{93632947-4F29-473D-B94F-0E30CFB46307}" sibTransId="{D7D70D7E-CA89-4EC7-9139-C268FE7CABFF}"/>
    <dgm:cxn modelId="{CCF01531-E834-481B-9ACD-C26714757035}" type="presOf" srcId="{6DEEAF57-0283-48A8-874A-8F2E25CF2182}" destId="{0A762FFB-A505-467A-A03F-8C2183889D4C}" srcOrd="0" destOrd="0" presId="urn:microsoft.com/office/officeart/2016/7/layout/RepeatingBendingProcessNew"/>
    <dgm:cxn modelId="{F0F8D632-455C-4264-9581-8B60CA21E2D3}" type="presOf" srcId="{2252DCD7-132F-4DF3-86DB-61ED239788D7}" destId="{E882178C-9157-43C1-AB07-E93B0F68DF95}" srcOrd="1" destOrd="0" presId="urn:microsoft.com/office/officeart/2016/7/layout/RepeatingBendingProcessNew"/>
    <dgm:cxn modelId="{73DD0433-5331-4C1E-9F25-6E183B2489C6}" type="presOf" srcId="{7F11D85F-A6FA-425D-AB1F-6699D8A23485}" destId="{5F71E9B3-4460-4835-86C0-A3386C5C11E1}" srcOrd="0" destOrd="0" presId="urn:microsoft.com/office/officeart/2016/7/layout/RepeatingBendingProcessNew"/>
    <dgm:cxn modelId="{8485FE34-A46C-4EE2-B497-0DAC85B0B8F3}" type="presOf" srcId="{0506413B-0EE7-4C0D-9004-B41BD15C0B93}" destId="{03B1A2BE-E804-4325-9F47-2BCCCBB0486E}" srcOrd="0" destOrd="0" presId="urn:microsoft.com/office/officeart/2016/7/layout/RepeatingBendingProcessNew"/>
    <dgm:cxn modelId="{D1173B36-64C4-40AF-AB16-ADDB2D88FDC6}" srcId="{0DF8AE84-80F6-4973-842A-2C49F24EEC62}" destId="{6BE23C9E-9C74-4DBF-99CC-A433D7255CE4}" srcOrd="8" destOrd="0" parTransId="{5CD193F3-8110-4E68-B54A-604BCA83CDC9}" sibTransId="{9048A766-83ED-4AEE-A7F5-5BE669AADDB9}"/>
    <dgm:cxn modelId="{1525AB65-7119-44A5-A73D-F0ECD057C8D3}" srcId="{0DF8AE84-80F6-4973-842A-2C49F24EEC62}" destId="{8905D657-C064-4500-87FD-4B643840148F}" srcOrd="2" destOrd="0" parTransId="{F578F890-4470-454E-BF14-FF0718178640}" sibTransId="{759A92C0-646B-499A-841C-AE1FCFA54F0A}"/>
    <dgm:cxn modelId="{CF33B44A-46FD-48C2-A89F-7EA1552BFC3B}" type="presOf" srcId="{94FC7CEB-8C61-4E6D-A764-C3B5F286E8F2}" destId="{94B3E746-5265-4C8E-8B1B-C420286EB61A}" srcOrd="0" destOrd="0" presId="urn:microsoft.com/office/officeart/2016/7/layout/RepeatingBendingProcessNew"/>
    <dgm:cxn modelId="{126DF96A-1964-411F-B043-0BAE721C0562}" srcId="{0DF8AE84-80F6-4973-842A-2C49F24EEC62}" destId="{AACAF53E-38F8-4DC2-9BB3-BB5D1C08A96F}" srcOrd="6" destOrd="0" parTransId="{DE8FC565-63FC-4109-9B08-07D6520EF5E8}" sibTransId="{2B4834F3-DA29-40F6-9952-36B7DAA486B8}"/>
    <dgm:cxn modelId="{FE46CB52-7823-4B96-BC2F-91EFB056DA6D}" type="presOf" srcId="{0FD05ED1-0A66-4B74-BC0A-DDF0598051B3}" destId="{5F9F20A5-2978-4CCA-AFD3-7CA646A270C1}" srcOrd="0" destOrd="0" presId="urn:microsoft.com/office/officeart/2016/7/layout/RepeatingBendingProcessNew"/>
    <dgm:cxn modelId="{5DDBF854-585C-4424-BE34-2B28E4AB2AB7}" srcId="{0DF8AE84-80F6-4973-842A-2C49F24EEC62}" destId="{4F801666-C280-4C9B-B7C8-FB039CA5C467}" srcOrd="10" destOrd="0" parTransId="{46009B4D-DC9E-44E6-A0A2-BD7E2AC8B8C0}" sibTransId="{421D4E55-063A-4BA4-9C90-8A184A51068D}"/>
    <dgm:cxn modelId="{1BEBC879-8A2F-4EDC-A763-43B65CBDE2BC}" srcId="{0DF8AE84-80F6-4973-842A-2C49F24EEC62}" destId="{A37650D5-E806-450F-8EC2-990FE618FAA2}" srcOrd="4" destOrd="0" parTransId="{79F330DA-CC21-4AFE-9864-CA55C1537DD0}" sibTransId="{618A40A3-058A-46FF-9405-ABB27F693F02}"/>
    <dgm:cxn modelId="{2045D859-1C99-4EEF-8149-ADF98736895A}" type="presOf" srcId="{759A92C0-646B-499A-841C-AE1FCFA54F0A}" destId="{75868412-75BA-47D5-BC15-99FDAA006E5C}" srcOrd="0" destOrd="0" presId="urn:microsoft.com/office/officeart/2016/7/layout/RepeatingBendingProcessNew"/>
    <dgm:cxn modelId="{1309D980-30F4-45C1-9EFB-E03BDB8266CA}" type="presOf" srcId="{5341D99E-30D3-4E2C-B966-C1C38D0155A8}" destId="{73B223BB-4B97-49A0-B9AB-54F2D19E8E97}" srcOrd="0" destOrd="0" presId="urn:microsoft.com/office/officeart/2016/7/layout/RepeatingBendingProcessNew"/>
    <dgm:cxn modelId="{FB226A8E-CCBD-49BE-A76B-683178AB4B44}" type="presOf" srcId="{F15D68F1-84D8-4F76-9765-EE2035937244}" destId="{4BFF2C6C-FCD0-46FF-879D-3ECF256A92F7}" srcOrd="0" destOrd="0" presId="urn:microsoft.com/office/officeart/2016/7/layout/RepeatingBendingProcessNew"/>
    <dgm:cxn modelId="{36D30195-5D8A-4C5C-85A3-7FC5D38397A3}" type="presOf" srcId="{AACAF53E-38F8-4DC2-9BB3-BB5D1C08A96F}" destId="{DE58B2F2-7F2C-4269-A546-608CF45A99DD}" srcOrd="0" destOrd="0" presId="urn:microsoft.com/office/officeart/2016/7/layout/RepeatingBendingProcessNew"/>
    <dgm:cxn modelId="{23C0AC96-F4A4-4605-BF2B-7091413CD139}" type="presOf" srcId="{3DB5FF77-C1D4-4C6C-A6EE-851C047F8E6E}" destId="{E7C26076-919B-4814-B54B-12CE9611C14A}" srcOrd="1" destOrd="0" presId="urn:microsoft.com/office/officeart/2016/7/layout/RepeatingBendingProcessNew"/>
    <dgm:cxn modelId="{9B4FE99F-5EC1-431F-A042-56AF910B81BF}" type="presOf" srcId="{2252DCD7-132F-4DF3-86DB-61ED239788D7}" destId="{D28CA6A8-15C1-4062-BCBB-FFDD6EE21F44}" srcOrd="0" destOrd="0" presId="urn:microsoft.com/office/officeart/2016/7/layout/RepeatingBendingProcessNew"/>
    <dgm:cxn modelId="{5AC07DA4-F816-4C61-A37F-29DBC1D10DF9}" type="presOf" srcId="{FF8B2B48-0165-4090-B486-91EC082082BB}" destId="{1266F1AF-0D46-463A-8852-E9F7530058B1}" srcOrd="1" destOrd="0" presId="urn:microsoft.com/office/officeart/2016/7/layout/RepeatingBendingProcessNew"/>
    <dgm:cxn modelId="{C80E2AA6-7344-44DF-9FA8-1DDD68DF37F4}" type="presOf" srcId="{A37650D5-E806-450F-8EC2-990FE618FAA2}" destId="{930E2D7B-9691-42C4-BF8C-70ECC84F7476}" srcOrd="0" destOrd="0" presId="urn:microsoft.com/office/officeart/2016/7/layout/RepeatingBendingProcessNew"/>
    <dgm:cxn modelId="{BF1172A7-B50A-4A32-A1C6-446801234CCE}" type="presOf" srcId="{318E10A7-580B-42CB-AD53-25E80CE62D26}" destId="{A3548477-4051-45A7-838F-680CE7064B23}" srcOrd="0" destOrd="0" presId="urn:microsoft.com/office/officeart/2016/7/layout/RepeatingBendingProcessNew"/>
    <dgm:cxn modelId="{23D981A7-0C10-40A1-A8F8-BC0EFC4CFE14}" type="presOf" srcId="{2B4834F3-DA29-40F6-9952-36B7DAA486B8}" destId="{98C0BD21-B88E-449E-8758-A7F380C4BCFE}" srcOrd="1" destOrd="0" presId="urn:microsoft.com/office/officeart/2016/7/layout/RepeatingBendingProcessNew"/>
    <dgm:cxn modelId="{A2BDC9AD-CBE6-4D79-B423-07B537B5FA94}" type="presOf" srcId="{421D4E55-063A-4BA4-9C90-8A184A51068D}" destId="{F5F954AB-4E1A-4B74-9A1C-9A48ECDAABF1}" srcOrd="1" destOrd="0" presId="urn:microsoft.com/office/officeart/2016/7/layout/RepeatingBendingProcessNew"/>
    <dgm:cxn modelId="{0E9631AE-57B7-45D6-95D5-75FA43AB4395}" type="presOf" srcId="{759A92C0-646B-499A-841C-AE1FCFA54F0A}" destId="{6F34183E-F3D3-4D1A-B812-CC7B73305F16}" srcOrd="1" destOrd="0" presId="urn:microsoft.com/office/officeart/2016/7/layout/RepeatingBendingProcessNew"/>
    <dgm:cxn modelId="{203C5AB4-CE04-42B6-B69F-1914BFB9E35C}" type="presOf" srcId="{9F90269F-B061-4D27-A7A8-7C6505B169FF}" destId="{CBCCB93A-E29D-4AE0-952A-74601D515319}" srcOrd="1" destOrd="0" presId="urn:microsoft.com/office/officeart/2016/7/layout/RepeatingBendingProcessNew"/>
    <dgm:cxn modelId="{15B485BA-E8C7-4A28-A156-C48C365ECD8E}" type="presOf" srcId="{167A2991-06DE-4ACB-9889-71D6D0C67077}" destId="{D8AC3D92-3BA6-4909-B667-18BCB83F5823}" srcOrd="0" destOrd="0" presId="urn:microsoft.com/office/officeart/2016/7/layout/RepeatingBendingProcessNew"/>
    <dgm:cxn modelId="{1C80CBBA-71D8-42B3-87B7-7D7A1C125C8A}" type="presOf" srcId="{2B4834F3-DA29-40F6-9952-36B7DAA486B8}" destId="{1BCACB50-9CF4-4EA0-B55E-0AE01F7BA62E}" srcOrd="0" destOrd="0" presId="urn:microsoft.com/office/officeart/2016/7/layout/RepeatingBendingProcessNew"/>
    <dgm:cxn modelId="{664EF6BE-DDC5-47C4-8131-B35905436A0D}" srcId="{0DF8AE84-80F6-4973-842A-2C49F24EEC62}" destId="{0506413B-0EE7-4C0D-9004-B41BD15C0B93}" srcOrd="7" destOrd="0" parTransId="{CA7A02A5-A4AF-4799-A765-7D61563E590B}" sibTransId="{2252DCD7-132F-4DF3-86DB-61ED239788D7}"/>
    <dgm:cxn modelId="{1FF15CBF-04F3-4E6D-A1EC-5304CA722897}" srcId="{0DF8AE84-80F6-4973-842A-2C49F24EEC62}" destId="{5341D99E-30D3-4E2C-B966-C1C38D0155A8}" srcOrd="1" destOrd="0" parTransId="{DDC8006A-76CD-4281-9B04-70213B942618}" sibTransId="{94FC7CEB-8C61-4E6D-A764-C3B5F286E8F2}"/>
    <dgm:cxn modelId="{67C96FC0-5F2E-42EC-AB87-6DFAD1A6258A}" type="presOf" srcId="{3C5A0460-EB57-4194-ACA8-E5A325F24273}" destId="{A76BD838-0D17-4073-A20B-326B7C8C400A}" srcOrd="0" destOrd="0" presId="urn:microsoft.com/office/officeart/2016/7/layout/RepeatingBendingProcessNew"/>
    <dgm:cxn modelId="{DB9B0DC3-61E2-4851-96A7-E81C4C248E8F}" type="presOf" srcId="{8905D657-C064-4500-87FD-4B643840148F}" destId="{30FA82B9-C925-4150-A2A0-1CCFCF06703F}" srcOrd="0" destOrd="0" presId="urn:microsoft.com/office/officeart/2016/7/layout/RepeatingBendingProcessNew"/>
    <dgm:cxn modelId="{1776BDC4-7813-4152-A1B6-1199A38F2DC7}" type="presOf" srcId="{421D4E55-063A-4BA4-9C90-8A184A51068D}" destId="{BC553D06-1363-48B9-9ECE-DE2A77E4677B}" srcOrd="0" destOrd="0" presId="urn:microsoft.com/office/officeart/2016/7/layout/RepeatingBendingProcessNew"/>
    <dgm:cxn modelId="{4154D1C5-F56E-43D5-B5B3-2A85BDC6A0DD}" type="presOf" srcId="{FE1D393E-C308-4444-A632-9D263F4280BC}" destId="{9075D4AA-FD6A-43C7-946D-5D7CE4E6DABE}" srcOrd="0" destOrd="0" presId="urn:microsoft.com/office/officeart/2016/7/layout/RepeatingBendingProcessNew"/>
    <dgm:cxn modelId="{0DC09BC8-1320-4891-B7C3-1A455BC21E2C}" type="presOf" srcId="{4F801666-C280-4C9B-B7C8-FB039CA5C467}" destId="{8FE4B516-7602-4593-836F-AB5778B09A28}" srcOrd="0" destOrd="0" presId="urn:microsoft.com/office/officeart/2016/7/layout/RepeatingBendingProcessNew"/>
    <dgm:cxn modelId="{1FAC19CA-7AB0-4B35-A217-7C87F48A411F}" type="presOf" srcId="{D7D70D7E-CA89-4EC7-9139-C268FE7CABFF}" destId="{9A179511-F6AD-4A1A-BC6C-3BFE7280F405}" srcOrd="1" destOrd="0" presId="urn:microsoft.com/office/officeart/2016/7/layout/RepeatingBendingProcessNew"/>
    <dgm:cxn modelId="{C71698D1-6792-4BFD-A0E6-328DB42AD917}" srcId="{0DF8AE84-80F6-4973-842A-2C49F24EEC62}" destId="{3C5A0460-EB57-4194-ACA8-E5A325F24273}" srcOrd="0" destOrd="0" parTransId="{AA2CE8F6-C8A0-4565-BF5F-0BD55B295CD5}" sibTransId="{FF8B2B48-0165-4090-B486-91EC082082BB}"/>
    <dgm:cxn modelId="{C294FADF-B0CD-48AF-B21F-3B830DEB1BC8}" srcId="{0DF8AE84-80F6-4973-842A-2C49F24EEC62}" destId="{0FD05ED1-0A66-4B74-BC0A-DDF0598051B3}" srcOrd="5" destOrd="0" parTransId="{8F1B0892-5A19-4F0A-92A0-81B0BC3B54E7}" sibTransId="{F15D68F1-84D8-4F76-9765-EE2035937244}"/>
    <dgm:cxn modelId="{9FF013E1-56C8-4910-9681-88665A88B9D7}" type="presOf" srcId="{FF8B2B48-0165-4090-B486-91EC082082BB}" destId="{04AC84A4-5DAA-41AF-8A84-D4B0E0BDDC38}" srcOrd="0" destOrd="0" presId="urn:microsoft.com/office/officeart/2016/7/layout/RepeatingBendingProcessNew"/>
    <dgm:cxn modelId="{053DBAE2-B06E-488F-B36E-77494930533C}" type="presOf" srcId="{0DF8AE84-80F6-4973-842A-2C49F24EEC62}" destId="{93B3CEF0-F727-4A4D-9E2D-FE7A5BCC2F70}" srcOrd="0" destOrd="0" presId="urn:microsoft.com/office/officeart/2016/7/layout/RepeatingBendingProcessNew"/>
    <dgm:cxn modelId="{5A1EB9E4-33E0-47FD-9672-00615D9D3B52}" type="presOf" srcId="{9048A766-83ED-4AEE-A7F5-5BE669AADDB9}" destId="{C5D35761-7FB0-48FA-BD88-7073503AE556}" srcOrd="0" destOrd="0" presId="urn:microsoft.com/office/officeart/2016/7/layout/RepeatingBendingProcessNew"/>
    <dgm:cxn modelId="{290439F2-0781-4322-B5B8-0849408023DA}" srcId="{0DF8AE84-80F6-4973-842A-2C49F24EEC62}" destId="{FE1D393E-C308-4444-A632-9D263F4280BC}" srcOrd="11" destOrd="0" parTransId="{D4F9FD29-2DDB-4294-BCE1-F09623839A8D}" sibTransId="{9F90269F-B061-4D27-A7A8-7C6505B169FF}"/>
    <dgm:cxn modelId="{A10EF3F5-4A81-4307-9DF2-16706A59107B}" type="presOf" srcId="{618A40A3-058A-46FF-9405-ABB27F693F02}" destId="{14635393-34C6-400A-AE93-500AD012D42E}" srcOrd="1" destOrd="0" presId="urn:microsoft.com/office/officeart/2016/7/layout/RepeatingBendingProcessNew"/>
    <dgm:cxn modelId="{10B3F5F5-E914-439A-B784-F140E07C354A}" type="presOf" srcId="{6BE23C9E-9C74-4DBF-99CC-A433D7255CE4}" destId="{8B161493-377D-46C5-AAAB-1E0F728E3A99}" srcOrd="0" destOrd="0" presId="urn:microsoft.com/office/officeart/2016/7/layout/RepeatingBendingProcessNew"/>
    <dgm:cxn modelId="{FF0C32F7-095D-4495-8E62-D7D0F0C36A69}" type="presOf" srcId="{D7D70D7E-CA89-4EC7-9139-C268FE7CABFF}" destId="{8A07E762-FF28-4547-B20A-A4C7FF0392EF}" srcOrd="0" destOrd="0" presId="urn:microsoft.com/office/officeart/2016/7/layout/RepeatingBendingProcessNew"/>
    <dgm:cxn modelId="{2276D3F8-2756-44D2-8E3F-07701AD421E5}" type="presOf" srcId="{3DB5FF77-C1D4-4C6C-A6EE-851C047F8E6E}" destId="{7B6208F6-5149-4768-B0A4-A67462C07A81}" srcOrd="0" destOrd="0" presId="urn:microsoft.com/office/officeart/2016/7/layout/RepeatingBendingProcessNew"/>
    <dgm:cxn modelId="{3EE7FEFA-7A6F-44A2-806E-0033E8E87F50}" srcId="{0DF8AE84-80F6-4973-842A-2C49F24EEC62}" destId="{6DEEAF57-0283-48A8-874A-8F2E25CF2182}" srcOrd="13" destOrd="0" parTransId="{59D03AF8-94D0-4D55-A0B1-3DB49E8132E0}" sibTransId="{EB00CC04-12BB-43AD-BB1F-2593312A0A63}"/>
    <dgm:cxn modelId="{5C72E1A8-AA1F-4C9C-8E1F-B7349A1739EF}" type="presParOf" srcId="{93B3CEF0-F727-4A4D-9E2D-FE7A5BCC2F70}" destId="{A76BD838-0D17-4073-A20B-326B7C8C400A}" srcOrd="0" destOrd="0" presId="urn:microsoft.com/office/officeart/2016/7/layout/RepeatingBendingProcessNew"/>
    <dgm:cxn modelId="{82E2DE94-50D5-4DF5-A89F-AA79AA304E3D}" type="presParOf" srcId="{93B3CEF0-F727-4A4D-9E2D-FE7A5BCC2F70}" destId="{04AC84A4-5DAA-41AF-8A84-D4B0E0BDDC38}" srcOrd="1" destOrd="0" presId="urn:microsoft.com/office/officeart/2016/7/layout/RepeatingBendingProcessNew"/>
    <dgm:cxn modelId="{522BE5A7-4A09-4470-8646-C8A3712E7AE8}" type="presParOf" srcId="{04AC84A4-5DAA-41AF-8A84-D4B0E0BDDC38}" destId="{1266F1AF-0D46-463A-8852-E9F7530058B1}" srcOrd="0" destOrd="0" presId="urn:microsoft.com/office/officeart/2016/7/layout/RepeatingBendingProcessNew"/>
    <dgm:cxn modelId="{95D2FE15-F8B8-4718-B757-5929683B1C9B}" type="presParOf" srcId="{93B3CEF0-F727-4A4D-9E2D-FE7A5BCC2F70}" destId="{73B223BB-4B97-49A0-B9AB-54F2D19E8E97}" srcOrd="2" destOrd="0" presId="urn:microsoft.com/office/officeart/2016/7/layout/RepeatingBendingProcessNew"/>
    <dgm:cxn modelId="{AF29EA68-7CB7-4EF2-A182-F0AD4DE1038E}" type="presParOf" srcId="{93B3CEF0-F727-4A4D-9E2D-FE7A5BCC2F70}" destId="{94B3E746-5265-4C8E-8B1B-C420286EB61A}" srcOrd="3" destOrd="0" presId="urn:microsoft.com/office/officeart/2016/7/layout/RepeatingBendingProcessNew"/>
    <dgm:cxn modelId="{C38D3A2F-3DEF-48EE-95A0-60EEFA64F192}" type="presParOf" srcId="{94B3E746-5265-4C8E-8B1B-C420286EB61A}" destId="{8E6ED777-0333-4025-8C85-46484E374355}" srcOrd="0" destOrd="0" presId="urn:microsoft.com/office/officeart/2016/7/layout/RepeatingBendingProcessNew"/>
    <dgm:cxn modelId="{8AE9FF8F-7CC8-4F3A-A27E-60C03D344E58}" type="presParOf" srcId="{93B3CEF0-F727-4A4D-9E2D-FE7A5BCC2F70}" destId="{30FA82B9-C925-4150-A2A0-1CCFCF06703F}" srcOrd="4" destOrd="0" presId="urn:microsoft.com/office/officeart/2016/7/layout/RepeatingBendingProcessNew"/>
    <dgm:cxn modelId="{D8B798AD-F4A6-4449-A445-304459E1D5D8}" type="presParOf" srcId="{93B3CEF0-F727-4A4D-9E2D-FE7A5BCC2F70}" destId="{75868412-75BA-47D5-BC15-99FDAA006E5C}" srcOrd="5" destOrd="0" presId="urn:microsoft.com/office/officeart/2016/7/layout/RepeatingBendingProcessNew"/>
    <dgm:cxn modelId="{88EB85D7-305F-463B-8848-E72E82C5CCF7}" type="presParOf" srcId="{75868412-75BA-47D5-BC15-99FDAA006E5C}" destId="{6F34183E-F3D3-4D1A-B812-CC7B73305F16}" srcOrd="0" destOrd="0" presId="urn:microsoft.com/office/officeart/2016/7/layout/RepeatingBendingProcessNew"/>
    <dgm:cxn modelId="{2DC48DD0-DF0E-4C24-8B50-DE1B55EB00B9}" type="presParOf" srcId="{93B3CEF0-F727-4A4D-9E2D-FE7A5BCC2F70}" destId="{A852CEE7-F595-4B07-9BFA-208682EBCA58}" srcOrd="6" destOrd="0" presId="urn:microsoft.com/office/officeart/2016/7/layout/RepeatingBendingProcessNew"/>
    <dgm:cxn modelId="{D3AE4DB8-6A0B-4F84-B9EB-A18DEB96DE87}" type="presParOf" srcId="{93B3CEF0-F727-4A4D-9E2D-FE7A5BCC2F70}" destId="{8A07E762-FF28-4547-B20A-A4C7FF0392EF}" srcOrd="7" destOrd="0" presId="urn:microsoft.com/office/officeart/2016/7/layout/RepeatingBendingProcessNew"/>
    <dgm:cxn modelId="{0E9719C1-C929-475A-B2BD-62002338B0B4}" type="presParOf" srcId="{8A07E762-FF28-4547-B20A-A4C7FF0392EF}" destId="{9A179511-F6AD-4A1A-BC6C-3BFE7280F405}" srcOrd="0" destOrd="0" presId="urn:microsoft.com/office/officeart/2016/7/layout/RepeatingBendingProcessNew"/>
    <dgm:cxn modelId="{0A65B638-01AB-4377-BEBA-1B59BD512C00}" type="presParOf" srcId="{93B3CEF0-F727-4A4D-9E2D-FE7A5BCC2F70}" destId="{930E2D7B-9691-42C4-BF8C-70ECC84F7476}" srcOrd="8" destOrd="0" presId="urn:microsoft.com/office/officeart/2016/7/layout/RepeatingBendingProcessNew"/>
    <dgm:cxn modelId="{12203D49-056E-402F-8EEC-C5A6F550194D}" type="presParOf" srcId="{93B3CEF0-F727-4A4D-9E2D-FE7A5BCC2F70}" destId="{415414C9-5DD2-41C5-AFE9-3A36A7C9D3D3}" srcOrd="9" destOrd="0" presId="urn:microsoft.com/office/officeart/2016/7/layout/RepeatingBendingProcessNew"/>
    <dgm:cxn modelId="{F4C4D0C4-6BEA-494D-BCE5-0D4CF9DCF8B3}" type="presParOf" srcId="{415414C9-5DD2-41C5-AFE9-3A36A7C9D3D3}" destId="{14635393-34C6-400A-AE93-500AD012D42E}" srcOrd="0" destOrd="0" presId="urn:microsoft.com/office/officeart/2016/7/layout/RepeatingBendingProcessNew"/>
    <dgm:cxn modelId="{88A4BBC0-C087-4255-8FF9-3CDF819DC8B1}" type="presParOf" srcId="{93B3CEF0-F727-4A4D-9E2D-FE7A5BCC2F70}" destId="{5F9F20A5-2978-4CCA-AFD3-7CA646A270C1}" srcOrd="10" destOrd="0" presId="urn:microsoft.com/office/officeart/2016/7/layout/RepeatingBendingProcessNew"/>
    <dgm:cxn modelId="{BA2452E0-6D72-4371-8008-8CF70FD8BD25}" type="presParOf" srcId="{93B3CEF0-F727-4A4D-9E2D-FE7A5BCC2F70}" destId="{4BFF2C6C-FCD0-46FF-879D-3ECF256A92F7}" srcOrd="11" destOrd="0" presId="urn:microsoft.com/office/officeart/2016/7/layout/RepeatingBendingProcessNew"/>
    <dgm:cxn modelId="{67CBAA1E-3162-4B90-BE47-EFA5349E884A}" type="presParOf" srcId="{4BFF2C6C-FCD0-46FF-879D-3ECF256A92F7}" destId="{3FED3F97-23A7-467B-B4D5-0A4F5C321FEB}" srcOrd="0" destOrd="0" presId="urn:microsoft.com/office/officeart/2016/7/layout/RepeatingBendingProcessNew"/>
    <dgm:cxn modelId="{ADF1EE47-33AC-4423-B096-E90150C13C36}" type="presParOf" srcId="{93B3CEF0-F727-4A4D-9E2D-FE7A5BCC2F70}" destId="{DE58B2F2-7F2C-4269-A546-608CF45A99DD}" srcOrd="12" destOrd="0" presId="urn:microsoft.com/office/officeart/2016/7/layout/RepeatingBendingProcessNew"/>
    <dgm:cxn modelId="{1EE22264-42F7-4536-A90B-1874A696FF77}" type="presParOf" srcId="{93B3CEF0-F727-4A4D-9E2D-FE7A5BCC2F70}" destId="{1BCACB50-9CF4-4EA0-B55E-0AE01F7BA62E}" srcOrd="13" destOrd="0" presId="urn:microsoft.com/office/officeart/2016/7/layout/RepeatingBendingProcessNew"/>
    <dgm:cxn modelId="{DD56E4C6-C6FB-49F6-BBB5-A1DE82D58874}" type="presParOf" srcId="{1BCACB50-9CF4-4EA0-B55E-0AE01F7BA62E}" destId="{98C0BD21-B88E-449E-8758-A7F380C4BCFE}" srcOrd="0" destOrd="0" presId="urn:microsoft.com/office/officeart/2016/7/layout/RepeatingBendingProcessNew"/>
    <dgm:cxn modelId="{E95E0763-A084-446C-A03E-FE78100ECD8B}" type="presParOf" srcId="{93B3CEF0-F727-4A4D-9E2D-FE7A5BCC2F70}" destId="{03B1A2BE-E804-4325-9F47-2BCCCBB0486E}" srcOrd="14" destOrd="0" presId="urn:microsoft.com/office/officeart/2016/7/layout/RepeatingBendingProcessNew"/>
    <dgm:cxn modelId="{7CDE4068-F5E7-4B91-8394-62D4441016CF}" type="presParOf" srcId="{93B3CEF0-F727-4A4D-9E2D-FE7A5BCC2F70}" destId="{D28CA6A8-15C1-4062-BCBB-FFDD6EE21F44}" srcOrd="15" destOrd="0" presId="urn:microsoft.com/office/officeart/2016/7/layout/RepeatingBendingProcessNew"/>
    <dgm:cxn modelId="{21EE66E6-BAC5-4B75-BB9B-EE740CA827EA}" type="presParOf" srcId="{D28CA6A8-15C1-4062-BCBB-FFDD6EE21F44}" destId="{E882178C-9157-43C1-AB07-E93B0F68DF95}" srcOrd="0" destOrd="0" presId="urn:microsoft.com/office/officeart/2016/7/layout/RepeatingBendingProcessNew"/>
    <dgm:cxn modelId="{A93144BE-FC82-4851-9633-99567D9C2A33}" type="presParOf" srcId="{93B3CEF0-F727-4A4D-9E2D-FE7A5BCC2F70}" destId="{8B161493-377D-46C5-AAAB-1E0F728E3A99}" srcOrd="16" destOrd="0" presId="urn:microsoft.com/office/officeart/2016/7/layout/RepeatingBendingProcessNew"/>
    <dgm:cxn modelId="{DA1D1196-ADFE-4C96-825E-7155D9E636EC}" type="presParOf" srcId="{93B3CEF0-F727-4A4D-9E2D-FE7A5BCC2F70}" destId="{C5D35761-7FB0-48FA-BD88-7073503AE556}" srcOrd="17" destOrd="0" presId="urn:microsoft.com/office/officeart/2016/7/layout/RepeatingBendingProcessNew"/>
    <dgm:cxn modelId="{89F958DC-CD7A-4336-ABA4-41F2CA97C6A4}" type="presParOf" srcId="{C5D35761-7FB0-48FA-BD88-7073503AE556}" destId="{33C86DB2-02B4-475A-9A79-B5CCB6779F69}" srcOrd="0" destOrd="0" presId="urn:microsoft.com/office/officeart/2016/7/layout/RepeatingBendingProcessNew"/>
    <dgm:cxn modelId="{E97A7682-3EFC-4956-BBCE-A8D2F697E919}" type="presParOf" srcId="{93B3CEF0-F727-4A4D-9E2D-FE7A5BCC2F70}" destId="{D8AC3D92-3BA6-4909-B667-18BCB83F5823}" srcOrd="18" destOrd="0" presId="urn:microsoft.com/office/officeart/2016/7/layout/RepeatingBendingProcessNew"/>
    <dgm:cxn modelId="{E41494A0-8F04-4BAD-815A-D054CA777AE9}" type="presParOf" srcId="{93B3CEF0-F727-4A4D-9E2D-FE7A5BCC2F70}" destId="{A3548477-4051-45A7-838F-680CE7064B23}" srcOrd="19" destOrd="0" presId="urn:microsoft.com/office/officeart/2016/7/layout/RepeatingBendingProcessNew"/>
    <dgm:cxn modelId="{3E553A67-2399-4EEA-9C29-64BFDE553267}" type="presParOf" srcId="{A3548477-4051-45A7-838F-680CE7064B23}" destId="{535891CA-FAF6-4671-9524-A289E3670230}" srcOrd="0" destOrd="0" presId="urn:microsoft.com/office/officeart/2016/7/layout/RepeatingBendingProcessNew"/>
    <dgm:cxn modelId="{0B124574-68BF-4A92-A3AE-FFFA8F0C34BD}" type="presParOf" srcId="{93B3CEF0-F727-4A4D-9E2D-FE7A5BCC2F70}" destId="{8FE4B516-7602-4593-836F-AB5778B09A28}" srcOrd="20" destOrd="0" presId="urn:microsoft.com/office/officeart/2016/7/layout/RepeatingBendingProcessNew"/>
    <dgm:cxn modelId="{8F24B4D1-CD0A-4289-95E2-DA6E59F4AC66}" type="presParOf" srcId="{93B3CEF0-F727-4A4D-9E2D-FE7A5BCC2F70}" destId="{BC553D06-1363-48B9-9ECE-DE2A77E4677B}" srcOrd="21" destOrd="0" presId="urn:microsoft.com/office/officeart/2016/7/layout/RepeatingBendingProcessNew"/>
    <dgm:cxn modelId="{B907F16D-83D4-4030-9B1A-E941071C5602}" type="presParOf" srcId="{BC553D06-1363-48B9-9ECE-DE2A77E4677B}" destId="{F5F954AB-4E1A-4B74-9A1C-9A48ECDAABF1}" srcOrd="0" destOrd="0" presId="urn:microsoft.com/office/officeart/2016/7/layout/RepeatingBendingProcessNew"/>
    <dgm:cxn modelId="{A1AB3C9D-EC6D-4776-AFE5-D49A3F8BC00A}" type="presParOf" srcId="{93B3CEF0-F727-4A4D-9E2D-FE7A5BCC2F70}" destId="{9075D4AA-FD6A-43C7-946D-5D7CE4E6DABE}" srcOrd="22" destOrd="0" presId="urn:microsoft.com/office/officeart/2016/7/layout/RepeatingBendingProcessNew"/>
    <dgm:cxn modelId="{5C6A2B46-0EB9-4DC8-92B7-DE703111ACCD}" type="presParOf" srcId="{93B3CEF0-F727-4A4D-9E2D-FE7A5BCC2F70}" destId="{3D406F66-1041-4723-8B21-78D25C14A740}" srcOrd="23" destOrd="0" presId="urn:microsoft.com/office/officeart/2016/7/layout/RepeatingBendingProcessNew"/>
    <dgm:cxn modelId="{E9F47D91-CCA7-4B0D-9673-F4EBBF755BC8}" type="presParOf" srcId="{3D406F66-1041-4723-8B21-78D25C14A740}" destId="{CBCCB93A-E29D-4AE0-952A-74601D515319}" srcOrd="0" destOrd="0" presId="urn:microsoft.com/office/officeart/2016/7/layout/RepeatingBendingProcessNew"/>
    <dgm:cxn modelId="{9318BB47-7CB0-4A46-8E6D-AD3AE8C294A4}" type="presParOf" srcId="{93B3CEF0-F727-4A4D-9E2D-FE7A5BCC2F70}" destId="{5F71E9B3-4460-4835-86C0-A3386C5C11E1}" srcOrd="24" destOrd="0" presId="urn:microsoft.com/office/officeart/2016/7/layout/RepeatingBendingProcessNew"/>
    <dgm:cxn modelId="{9F856A55-344E-469A-8FB8-BA6451EC7C17}" type="presParOf" srcId="{93B3CEF0-F727-4A4D-9E2D-FE7A5BCC2F70}" destId="{7B6208F6-5149-4768-B0A4-A67462C07A81}" srcOrd="25" destOrd="0" presId="urn:microsoft.com/office/officeart/2016/7/layout/RepeatingBendingProcessNew"/>
    <dgm:cxn modelId="{452AEA55-DB9E-4F83-BB47-B3C27D32B9A5}" type="presParOf" srcId="{7B6208F6-5149-4768-B0A4-A67462C07A81}" destId="{E7C26076-919B-4814-B54B-12CE9611C14A}" srcOrd="0" destOrd="0" presId="urn:microsoft.com/office/officeart/2016/7/layout/RepeatingBendingProcessNew"/>
    <dgm:cxn modelId="{39D90E9E-74FE-4E20-A9AF-379C211AD917}" type="presParOf" srcId="{93B3CEF0-F727-4A4D-9E2D-FE7A5BCC2F70}" destId="{0A762FFB-A505-467A-A03F-8C2183889D4C}" srcOrd="2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C84A4-5DAA-41AF-8A84-D4B0E0BDDC38}">
      <dsp:nvSpPr>
        <dsp:cNvPr id="0" name=""/>
        <dsp:cNvSpPr/>
      </dsp:nvSpPr>
      <dsp:spPr>
        <a:xfrm>
          <a:off x="1596050" y="1120508"/>
          <a:ext cx="334453" cy="91440"/>
        </a:xfrm>
        <a:custGeom>
          <a:avLst/>
          <a:gdLst/>
          <a:ahLst/>
          <a:cxnLst/>
          <a:rect l="0" t="0" r="0" b="0"/>
          <a:pathLst>
            <a:path>
              <a:moveTo>
                <a:pt x="0" y="45720"/>
              </a:moveTo>
              <a:lnTo>
                <a:pt x="334453"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54150" y="1164401"/>
        <a:ext cx="18252" cy="3654"/>
      </dsp:txXfrm>
    </dsp:sp>
    <dsp:sp modelId="{A76BD838-0D17-4073-A20B-326B7C8C400A}">
      <dsp:nvSpPr>
        <dsp:cNvPr id="0" name=""/>
        <dsp:cNvSpPr/>
      </dsp:nvSpPr>
      <dsp:spPr>
        <a:xfrm>
          <a:off x="10662" y="690072"/>
          <a:ext cx="1587187" cy="95231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Normal Operation (Brake Wire Intact)</a:t>
          </a:r>
        </a:p>
      </dsp:txBody>
      <dsp:txXfrm>
        <a:off x="10662" y="690072"/>
        <a:ext cx="1587187" cy="952312"/>
      </dsp:txXfrm>
    </dsp:sp>
    <dsp:sp modelId="{94B3E746-5265-4C8E-8B1B-C420286EB61A}">
      <dsp:nvSpPr>
        <dsp:cNvPr id="0" name=""/>
        <dsp:cNvSpPr/>
      </dsp:nvSpPr>
      <dsp:spPr>
        <a:xfrm>
          <a:off x="3548291" y="1120508"/>
          <a:ext cx="334453" cy="91440"/>
        </a:xfrm>
        <a:custGeom>
          <a:avLst/>
          <a:gdLst/>
          <a:ahLst/>
          <a:cxnLst/>
          <a:rect l="0" t="0" r="0" b="0"/>
          <a:pathLst>
            <a:path>
              <a:moveTo>
                <a:pt x="0" y="45720"/>
              </a:moveTo>
              <a:lnTo>
                <a:pt x="334453"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6391" y="1164401"/>
        <a:ext cx="18252" cy="3654"/>
      </dsp:txXfrm>
    </dsp:sp>
    <dsp:sp modelId="{73B223BB-4B97-49A0-B9AB-54F2D19E8E97}">
      <dsp:nvSpPr>
        <dsp:cNvPr id="0" name=""/>
        <dsp:cNvSpPr/>
      </dsp:nvSpPr>
      <dsp:spPr>
        <a:xfrm>
          <a:off x="1962903" y="202021"/>
          <a:ext cx="1587187" cy="192841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In the normal condition, when the brake wire is intact, the base of the BC557 transistor is connected to VCC. This forward-biases the base-emitter junction, allowing current to flow from the emitter to the base.</a:t>
          </a:r>
        </a:p>
      </dsp:txBody>
      <dsp:txXfrm>
        <a:off x="1962903" y="202021"/>
        <a:ext cx="1587187" cy="1928414"/>
      </dsp:txXfrm>
    </dsp:sp>
    <dsp:sp modelId="{75868412-75BA-47D5-BC15-99FDAA006E5C}">
      <dsp:nvSpPr>
        <dsp:cNvPr id="0" name=""/>
        <dsp:cNvSpPr/>
      </dsp:nvSpPr>
      <dsp:spPr>
        <a:xfrm>
          <a:off x="5500532" y="1120508"/>
          <a:ext cx="334453" cy="91440"/>
        </a:xfrm>
        <a:custGeom>
          <a:avLst/>
          <a:gdLst/>
          <a:ahLst/>
          <a:cxnLst/>
          <a:rect l="0" t="0" r="0" b="0"/>
          <a:pathLst>
            <a:path>
              <a:moveTo>
                <a:pt x="0" y="45720"/>
              </a:moveTo>
              <a:lnTo>
                <a:pt x="334453"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8632" y="1164401"/>
        <a:ext cx="18252" cy="3654"/>
      </dsp:txXfrm>
    </dsp:sp>
    <dsp:sp modelId="{30FA82B9-C925-4150-A2A0-1CCFCF06703F}">
      <dsp:nvSpPr>
        <dsp:cNvPr id="0" name=""/>
        <dsp:cNvSpPr/>
      </dsp:nvSpPr>
      <dsp:spPr>
        <a:xfrm>
          <a:off x="3915144" y="690072"/>
          <a:ext cx="1587187" cy="95231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Transistor Biasing:</a:t>
          </a:r>
        </a:p>
      </dsp:txBody>
      <dsp:txXfrm>
        <a:off x="3915144" y="690072"/>
        <a:ext cx="1587187" cy="952312"/>
      </dsp:txXfrm>
    </dsp:sp>
    <dsp:sp modelId="{8A07E762-FF28-4547-B20A-A4C7FF0392EF}">
      <dsp:nvSpPr>
        <dsp:cNvPr id="0" name=""/>
        <dsp:cNvSpPr/>
      </dsp:nvSpPr>
      <dsp:spPr>
        <a:xfrm>
          <a:off x="7452773" y="1120508"/>
          <a:ext cx="334453" cy="91440"/>
        </a:xfrm>
        <a:custGeom>
          <a:avLst/>
          <a:gdLst/>
          <a:ahLst/>
          <a:cxnLst/>
          <a:rect l="0" t="0" r="0" b="0"/>
          <a:pathLst>
            <a:path>
              <a:moveTo>
                <a:pt x="0" y="45720"/>
              </a:moveTo>
              <a:lnTo>
                <a:pt x="334453"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10873" y="1164401"/>
        <a:ext cx="18252" cy="3654"/>
      </dsp:txXfrm>
    </dsp:sp>
    <dsp:sp modelId="{A852CEE7-F595-4B07-9BFA-208682EBCA58}">
      <dsp:nvSpPr>
        <dsp:cNvPr id="0" name=""/>
        <dsp:cNvSpPr/>
      </dsp:nvSpPr>
      <dsp:spPr>
        <a:xfrm>
          <a:off x="5867385" y="306823"/>
          <a:ext cx="1587187" cy="171881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The forward biasing of the BC557 transistor allows a current to pass from the collector to the emitter. This current is controlled by the current flowing through the base-emitter junction.</a:t>
          </a:r>
        </a:p>
      </dsp:txBody>
      <dsp:txXfrm>
        <a:off x="5867385" y="306823"/>
        <a:ext cx="1587187" cy="1718810"/>
      </dsp:txXfrm>
    </dsp:sp>
    <dsp:sp modelId="{415414C9-5DD2-41C5-AFE9-3A36A7C9D3D3}">
      <dsp:nvSpPr>
        <dsp:cNvPr id="0" name=""/>
        <dsp:cNvSpPr/>
      </dsp:nvSpPr>
      <dsp:spPr>
        <a:xfrm>
          <a:off x="804256" y="1640585"/>
          <a:ext cx="7808964" cy="971359"/>
        </a:xfrm>
        <a:custGeom>
          <a:avLst/>
          <a:gdLst/>
          <a:ahLst/>
          <a:cxnLst/>
          <a:rect l="0" t="0" r="0" b="0"/>
          <a:pathLst>
            <a:path>
              <a:moveTo>
                <a:pt x="7808964" y="0"/>
              </a:moveTo>
              <a:lnTo>
                <a:pt x="7808964" y="502779"/>
              </a:lnTo>
              <a:lnTo>
                <a:pt x="0" y="502779"/>
              </a:lnTo>
              <a:lnTo>
                <a:pt x="0" y="971359"/>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1913" y="2124438"/>
        <a:ext cx="393649" cy="3654"/>
      </dsp:txXfrm>
    </dsp:sp>
    <dsp:sp modelId="{930E2D7B-9691-42C4-BF8C-70ECC84F7476}">
      <dsp:nvSpPr>
        <dsp:cNvPr id="0" name=""/>
        <dsp:cNvSpPr/>
      </dsp:nvSpPr>
      <dsp:spPr>
        <a:xfrm>
          <a:off x="7819626" y="690072"/>
          <a:ext cx="1587187" cy="95231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Red LED Activation:</a:t>
          </a:r>
        </a:p>
      </dsp:txBody>
      <dsp:txXfrm>
        <a:off x="7819626" y="690072"/>
        <a:ext cx="1587187" cy="952312"/>
      </dsp:txXfrm>
    </dsp:sp>
    <dsp:sp modelId="{4BFF2C6C-FCD0-46FF-879D-3ECF256A92F7}">
      <dsp:nvSpPr>
        <dsp:cNvPr id="0" name=""/>
        <dsp:cNvSpPr/>
      </dsp:nvSpPr>
      <dsp:spPr>
        <a:xfrm>
          <a:off x="1596050" y="3386254"/>
          <a:ext cx="334453" cy="91440"/>
        </a:xfrm>
        <a:custGeom>
          <a:avLst/>
          <a:gdLst/>
          <a:ahLst/>
          <a:cxnLst/>
          <a:rect l="0" t="0" r="0" b="0"/>
          <a:pathLst>
            <a:path>
              <a:moveTo>
                <a:pt x="0" y="45720"/>
              </a:moveTo>
              <a:lnTo>
                <a:pt x="334453"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54150" y="3430147"/>
        <a:ext cx="18252" cy="3654"/>
      </dsp:txXfrm>
    </dsp:sp>
    <dsp:sp modelId="{5F9F20A5-2978-4CCA-AFD3-7CA646A270C1}">
      <dsp:nvSpPr>
        <dsp:cNvPr id="0" name=""/>
        <dsp:cNvSpPr/>
      </dsp:nvSpPr>
      <dsp:spPr>
        <a:xfrm>
          <a:off x="10662" y="2644345"/>
          <a:ext cx="1587187" cy="1575258"/>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The current flowing through the collector-emitter path activates the Red LED, as it is connected in such a way that it lights up when current flows through it.</a:t>
          </a:r>
        </a:p>
      </dsp:txBody>
      <dsp:txXfrm>
        <a:off x="10662" y="2644345"/>
        <a:ext cx="1587187" cy="1575258"/>
      </dsp:txXfrm>
    </dsp:sp>
    <dsp:sp modelId="{1BCACB50-9CF4-4EA0-B55E-0AE01F7BA62E}">
      <dsp:nvSpPr>
        <dsp:cNvPr id="0" name=""/>
        <dsp:cNvSpPr/>
      </dsp:nvSpPr>
      <dsp:spPr>
        <a:xfrm>
          <a:off x="3548291" y="3386254"/>
          <a:ext cx="334453" cy="91440"/>
        </a:xfrm>
        <a:custGeom>
          <a:avLst/>
          <a:gdLst/>
          <a:ahLst/>
          <a:cxnLst/>
          <a:rect l="0" t="0" r="0" b="0"/>
          <a:pathLst>
            <a:path>
              <a:moveTo>
                <a:pt x="0" y="45720"/>
              </a:moveTo>
              <a:lnTo>
                <a:pt x="334453"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6391" y="3430147"/>
        <a:ext cx="18252" cy="3654"/>
      </dsp:txXfrm>
    </dsp:sp>
    <dsp:sp modelId="{DE58B2F2-7F2C-4269-A546-608CF45A99DD}">
      <dsp:nvSpPr>
        <dsp:cNvPr id="0" name=""/>
        <dsp:cNvSpPr/>
      </dsp:nvSpPr>
      <dsp:spPr>
        <a:xfrm>
          <a:off x="1962903" y="2955818"/>
          <a:ext cx="1587187" cy="952312"/>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Buzzer and Green LED Deactivation:</a:t>
          </a:r>
        </a:p>
      </dsp:txBody>
      <dsp:txXfrm>
        <a:off x="1962903" y="2955818"/>
        <a:ext cx="1587187" cy="952312"/>
      </dsp:txXfrm>
    </dsp:sp>
    <dsp:sp modelId="{D28CA6A8-15C1-4062-BCBB-FFDD6EE21F44}">
      <dsp:nvSpPr>
        <dsp:cNvPr id="0" name=""/>
        <dsp:cNvSpPr/>
      </dsp:nvSpPr>
      <dsp:spPr>
        <a:xfrm>
          <a:off x="5500532" y="3386254"/>
          <a:ext cx="334453" cy="91440"/>
        </a:xfrm>
        <a:custGeom>
          <a:avLst/>
          <a:gdLst/>
          <a:ahLst/>
          <a:cxnLst/>
          <a:rect l="0" t="0" r="0" b="0"/>
          <a:pathLst>
            <a:path>
              <a:moveTo>
                <a:pt x="0" y="45720"/>
              </a:moveTo>
              <a:lnTo>
                <a:pt x="334453"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58632" y="3430147"/>
        <a:ext cx="18252" cy="3654"/>
      </dsp:txXfrm>
    </dsp:sp>
    <dsp:sp modelId="{03B1A2BE-E804-4325-9F47-2BCCCBB0486E}">
      <dsp:nvSpPr>
        <dsp:cNvPr id="0" name=""/>
        <dsp:cNvSpPr/>
      </dsp:nvSpPr>
      <dsp:spPr>
        <a:xfrm>
          <a:off x="3915144" y="2591182"/>
          <a:ext cx="1587187" cy="168158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In this state, the buzzer and Green LED are effectively disconnected from the ground, ensuring they remain off despite the astable operation of the 555 timer circuit.</a:t>
          </a:r>
        </a:p>
      </dsp:txBody>
      <dsp:txXfrm>
        <a:off x="3915144" y="2591182"/>
        <a:ext cx="1587187" cy="1681584"/>
      </dsp:txXfrm>
    </dsp:sp>
    <dsp:sp modelId="{C5D35761-7FB0-48FA-BD88-7073503AE556}">
      <dsp:nvSpPr>
        <dsp:cNvPr id="0" name=""/>
        <dsp:cNvSpPr/>
      </dsp:nvSpPr>
      <dsp:spPr>
        <a:xfrm>
          <a:off x="7452773" y="3386254"/>
          <a:ext cx="334453" cy="91440"/>
        </a:xfrm>
        <a:custGeom>
          <a:avLst/>
          <a:gdLst/>
          <a:ahLst/>
          <a:cxnLst/>
          <a:rect l="0" t="0" r="0" b="0"/>
          <a:pathLst>
            <a:path>
              <a:moveTo>
                <a:pt x="0" y="45720"/>
              </a:moveTo>
              <a:lnTo>
                <a:pt x="334453"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10873" y="3430147"/>
        <a:ext cx="18252" cy="3654"/>
      </dsp:txXfrm>
    </dsp:sp>
    <dsp:sp modelId="{8B161493-377D-46C5-AAAB-1E0F728E3A99}">
      <dsp:nvSpPr>
        <dsp:cNvPr id="0" name=""/>
        <dsp:cNvSpPr/>
      </dsp:nvSpPr>
      <dsp:spPr>
        <a:xfrm>
          <a:off x="5867385" y="2955818"/>
          <a:ext cx="1587187" cy="95231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Brake Wire Cut:</a:t>
          </a:r>
        </a:p>
      </dsp:txBody>
      <dsp:txXfrm>
        <a:off x="5867385" y="2955818"/>
        <a:ext cx="1587187" cy="952312"/>
      </dsp:txXfrm>
    </dsp:sp>
    <dsp:sp modelId="{A3548477-4051-45A7-838F-680CE7064B23}">
      <dsp:nvSpPr>
        <dsp:cNvPr id="0" name=""/>
        <dsp:cNvSpPr/>
      </dsp:nvSpPr>
      <dsp:spPr>
        <a:xfrm>
          <a:off x="804256" y="4366659"/>
          <a:ext cx="7808964" cy="926158"/>
        </a:xfrm>
        <a:custGeom>
          <a:avLst/>
          <a:gdLst/>
          <a:ahLst/>
          <a:cxnLst/>
          <a:rect l="0" t="0" r="0" b="0"/>
          <a:pathLst>
            <a:path>
              <a:moveTo>
                <a:pt x="7808964" y="0"/>
              </a:moveTo>
              <a:lnTo>
                <a:pt x="7808964" y="480179"/>
              </a:lnTo>
              <a:lnTo>
                <a:pt x="0" y="480179"/>
              </a:lnTo>
              <a:lnTo>
                <a:pt x="0" y="926158"/>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2054" y="4827912"/>
        <a:ext cx="393367" cy="3654"/>
      </dsp:txXfrm>
    </dsp:sp>
    <dsp:sp modelId="{D8AC3D92-3BA6-4909-B667-18BCB83F5823}">
      <dsp:nvSpPr>
        <dsp:cNvPr id="0" name=""/>
        <dsp:cNvSpPr/>
      </dsp:nvSpPr>
      <dsp:spPr>
        <a:xfrm>
          <a:off x="7819626" y="2495489"/>
          <a:ext cx="1587187" cy="1872970"/>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When the brake wire is cut, the base connection of the BC557 transistor is disrupted. This effectively disconnects the transistor, interrupting the flow of current through the collector-emitter path.</a:t>
          </a:r>
        </a:p>
      </dsp:txBody>
      <dsp:txXfrm>
        <a:off x="7819626" y="2495489"/>
        <a:ext cx="1587187" cy="1872970"/>
      </dsp:txXfrm>
    </dsp:sp>
    <dsp:sp modelId="{BC553D06-1363-48B9-9ECE-DE2A77E4677B}">
      <dsp:nvSpPr>
        <dsp:cNvPr id="0" name=""/>
        <dsp:cNvSpPr/>
      </dsp:nvSpPr>
      <dsp:spPr>
        <a:xfrm>
          <a:off x="1596050" y="5755654"/>
          <a:ext cx="334453" cy="91440"/>
        </a:xfrm>
        <a:custGeom>
          <a:avLst/>
          <a:gdLst/>
          <a:ahLst/>
          <a:cxnLst/>
          <a:rect l="0" t="0" r="0" b="0"/>
          <a:pathLst>
            <a:path>
              <a:moveTo>
                <a:pt x="0" y="45720"/>
              </a:moveTo>
              <a:lnTo>
                <a:pt x="334453"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54150" y="5799547"/>
        <a:ext cx="18252" cy="3654"/>
      </dsp:txXfrm>
    </dsp:sp>
    <dsp:sp modelId="{8FE4B516-7602-4593-836F-AB5778B09A28}">
      <dsp:nvSpPr>
        <dsp:cNvPr id="0" name=""/>
        <dsp:cNvSpPr/>
      </dsp:nvSpPr>
      <dsp:spPr>
        <a:xfrm>
          <a:off x="10662" y="5325218"/>
          <a:ext cx="1587187" cy="95231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Red LED Deactivation:</a:t>
          </a:r>
        </a:p>
      </dsp:txBody>
      <dsp:txXfrm>
        <a:off x="10662" y="5325218"/>
        <a:ext cx="1587187" cy="952312"/>
      </dsp:txXfrm>
    </dsp:sp>
    <dsp:sp modelId="{3D406F66-1041-4723-8B21-78D25C14A740}">
      <dsp:nvSpPr>
        <dsp:cNvPr id="0" name=""/>
        <dsp:cNvSpPr/>
      </dsp:nvSpPr>
      <dsp:spPr>
        <a:xfrm>
          <a:off x="3548291" y="5755654"/>
          <a:ext cx="334453" cy="91440"/>
        </a:xfrm>
        <a:custGeom>
          <a:avLst/>
          <a:gdLst/>
          <a:ahLst/>
          <a:cxnLst/>
          <a:rect l="0" t="0" r="0" b="0"/>
          <a:pathLst>
            <a:path>
              <a:moveTo>
                <a:pt x="0" y="45720"/>
              </a:moveTo>
              <a:lnTo>
                <a:pt x="334453"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06391" y="5799547"/>
        <a:ext cx="18252" cy="3654"/>
      </dsp:txXfrm>
    </dsp:sp>
    <dsp:sp modelId="{9075D4AA-FD6A-43C7-946D-5D7CE4E6DABE}">
      <dsp:nvSpPr>
        <dsp:cNvPr id="0" name=""/>
        <dsp:cNvSpPr/>
      </dsp:nvSpPr>
      <dsp:spPr>
        <a:xfrm>
          <a:off x="1962903" y="5202836"/>
          <a:ext cx="1587187" cy="119707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With the base connection severed, the current through the collector-emitter path ceases, turning off the Red LED.</a:t>
          </a:r>
        </a:p>
      </dsp:txBody>
      <dsp:txXfrm>
        <a:off x="1962903" y="5202836"/>
        <a:ext cx="1587187" cy="1197076"/>
      </dsp:txXfrm>
    </dsp:sp>
    <dsp:sp modelId="{7B6208F6-5149-4768-B0A4-A67462C07A81}">
      <dsp:nvSpPr>
        <dsp:cNvPr id="0" name=""/>
        <dsp:cNvSpPr/>
      </dsp:nvSpPr>
      <dsp:spPr>
        <a:xfrm>
          <a:off x="5500532" y="5801374"/>
          <a:ext cx="427033" cy="202021"/>
        </a:xfrm>
        <a:custGeom>
          <a:avLst/>
          <a:gdLst/>
          <a:ahLst/>
          <a:cxnLst/>
          <a:rect l="0" t="0" r="0" b="0"/>
          <a:pathLst>
            <a:path>
              <a:moveTo>
                <a:pt x="0" y="0"/>
              </a:moveTo>
              <a:lnTo>
                <a:pt x="230616" y="0"/>
              </a:lnTo>
              <a:lnTo>
                <a:pt x="230616" y="202021"/>
              </a:lnTo>
              <a:lnTo>
                <a:pt x="427033" y="202021"/>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01543" y="5900558"/>
        <a:ext cx="25012" cy="3654"/>
      </dsp:txXfrm>
    </dsp:sp>
    <dsp:sp modelId="{5F71E9B3-4460-4835-86C0-A3386C5C11E1}">
      <dsp:nvSpPr>
        <dsp:cNvPr id="0" name=""/>
        <dsp:cNvSpPr/>
      </dsp:nvSpPr>
      <dsp:spPr>
        <a:xfrm>
          <a:off x="3915144" y="5325218"/>
          <a:ext cx="1587187" cy="95231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a:t>Buzzer and Green LED Activation:</a:t>
          </a:r>
        </a:p>
      </dsp:txBody>
      <dsp:txXfrm>
        <a:off x="3915144" y="5325218"/>
        <a:ext cx="1587187" cy="952312"/>
      </dsp:txXfrm>
    </dsp:sp>
    <dsp:sp modelId="{0A762FFB-A505-467A-A03F-8C2183889D4C}">
      <dsp:nvSpPr>
        <dsp:cNvPr id="0" name=""/>
        <dsp:cNvSpPr/>
      </dsp:nvSpPr>
      <dsp:spPr>
        <a:xfrm>
          <a:off x="5959966" y="4935534"/>
          <a:ext cx="1587187" cy="2135723"/>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7774" tIns="81637" rIns="77774" bIns="81637" numCol="1" spcCol="1270" anchor="ctr" anchorCtr="0">
          <a:noAutofit/>
        </a:bodyPr>
        <a:lstStyle/>
        <a:p>
          <a:pPr marL="0" lvl="0" indent="0" algn="ctr" defTabSz="533400">
            <a:lnSpc>
              <a:spcPct val="90000"/>
            </a:lnSpc>
            <a:spcBef>
              <a:spcPct val="0"/>
            </a:spcBef>
            <a:spcAft>
              <a:spcPct val="35000"/>
            </a:spcAft>
            <a:buNone/>
          </a:pPr>
          <a:r>
            <a:rPr lang="en-US" sz="1200" kern="1200" dirty="0"/>
            <a:t>Now that the BC557 transistor is disconnected, the buzzer and Green LED are connected to the ground. This enables them to turn on and start beeping and blinking based on the astable operation of the 555 timer circuit.</a:t>
          </a:r>
        </a:p>
      </dsp:txBody>
      <dsp:txXfrm>
        <a:off x="5959966" y="4935534"/>
        <a:ext cx="1587187" cy="213572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12/9/2023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481328" y="910742"/>
            <a:ext cx="1357884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485069" y="5346745"/>
            <a:ext cx="1357884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EACD6-45D4-4D11-92EE-726C0D25ECA7}"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630338" y="52120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5B5C1D-714B-55A3-8B6A-5CE67E4AA2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11" name="TextBox 10">
            <a:extLst>
              <a:ext uri="{FF2B5EF4-FFF2-40B4-BE49-F238E27FC236}">
                <a16:creationId xmlns:a16="http://schemas.microsoft.com/office/drawing/2014/main" id="{650BE970-F8B7-8612-A863-B99C0EB8CB63}"/>
              </a:ext>
            </a:extLst>
          </p:cNvPr>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2065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290941-0186-4E85-8DFF-AF756AA0CBCF}"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8841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1778615" y="494762"/>
            <a:ext cx="3549015" cy="69118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0" y="494762"/>
            <a:ext cx="10441305" cy="691187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FBF83-871A-479E-8612-3CA47F8D5564}"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38163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9 December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153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C2624D-A7F4-4561-ADD1-E6B17BC040BD}" type="datetime1">
              <a:rPr lang="en-US" smtClean="0"/>
              <a:t>12/9/2023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pic>
        <p:nvPicPr>
          <p:cNvPr id="7" name="Picture 6">
            <a:extLst>
              <a:ext uri="{FF2B5EF4-FFF2-40B4-BE49-F238E27FC236}">
                <a16:creationId xmlns:a16="http://schemas.microsoft.com/office/drawing/2014/main" id="{172673D2-D730-EFD1-120B-CDEEB3F42B96}"/>
              </a:ext>
            </a:extLst>
          </p:cNvPr>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a:extLst>
              <a:ext uri="{FF2B5EF4-FFF2-40B4-BE49-F238E27FC236}">
                <a16:creationId xmlns:a16="http://schemas.microsoft.com/office/drawing/2014/main" id="{F160DD47-536C-B881-5560-87EF7735059B}"/>
              </a:ext>
            </a:extLst>
          </p:cNvPr>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a:extLst>
              <a:ext uri="{FF2B5EF4-FFF2-40B4-BE49-F238E27FC236}">
                <a16:creationId xmlns:a16="http://schemas.microsoft.com/office/drawing/2014/main" id="{1173424E-CC45-39DC-9EEB-632E10655A14}"/>
              </a:ext>
            </a:extLst>
          </p:cNvPr>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109680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8" y="910742"/>
            <a:ext cx="1357884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81328" y="5343754"/>
            <a:ext cx="1357884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3C246E-79DB-4DB3-A372-53327BC1FE3D}"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9" name="Straight Connector 8"/>
          <p:cNvCxnSpPr/>
          <p:nvPr/>
        </p:nvCxnSpPr>
        <p:spPr>
          <a:xfrm>
            <a:off x="1630338" y="5212080"/>
            <a:ext cx="133319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417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481328" y="343924"/>
            <a:ext cx="1357884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1325" y="2214881"/>
            <a:ext cx="666597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94192" y="2214882"/>
            <a:ext cx="6665976"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D96BFC-A914-49F2-97B7-1E4BAFA7579F}"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4988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481328" y="343924"/>
            <a:ext cx="1357884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1328" y="2215263"/>
            <a:ext cx="6665976"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481328" y="3098801"/>
            <a:ext cx="6665976"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94192" y="2215263"/>
            <a:ext cx="6665976"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394192" y="3098801"/>
            <a:ext cx="6665976"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68924-81EA-419D-8CE7-52906B5154A1}" type="datetime1">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96000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B64BA9-1D8E-47C6-A5D6-9D2B9AC02C3E}" type="datetime1">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9846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287" y="7680960"/>
            <a:ext cx="16454914"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1" y="7601179"/>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EBC4690-4AF9-4EE9-AAA0-CA406BE9F0CA}" type="datetime1">
              <a:rPr lang="en-US" smtClean="0"/>
              <a:t>12/9/2023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Date Placeholder 3">
            <a:extLst>
              <a:ext uri="{FF2B5EF4-FFF2-40B4-BE49-F238E27FC236}">
                <a16:creationId xmlns:a16="http://schemas.microsoft.com/office/drawing/2014/main" id="{526478CE-BE83-141C-798E-3746589BC730}"/>
              </a:ext>
            </a:extLst>
          </p:cNvPr>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9 December 2023</a:t>
            </a:fld>
            <a:endParaRPr lang="en-US"/>
          </a:p>
        </p:txBody>
      </p:sp>
    </p:spTree>
    <p:extLst>
      <p:ext uri="{BB962C8B-B14F-4D97-AF65-F5344CB8AC3E}">
        <p14:creationId xmlns:p14="http://schemas.microsoft.com/office/powerpoint/2010/main" val="131068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2" y="0"/>
            <a:ext cx="546856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5454096"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17220" y="713231"/>
            <a:ext cx="432054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6480810" y="877824"/>
            <a:ext cx="8764524"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17220" y="3511296"/>
            <a:ext cx="432054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628441" y="7751743"/>
            <a:ext cx="3534989" cy="438150"/>
          </a:xfrm>
        </p:spPr>
        <p:txBody>
          <a:bodyPr/>
          <a:lstStyle>
            <a:lvl1pPr algn="l">
              <a:defRPr/>
            </a:lvl1pPr>
          </a:lstStyle>
          <a:p>
            <a:fld id="{C8417D30-8AFF-428F-8692-14FA92BD80BE}" type="datetime1">
              <a:rPr lang="en-US" smtClean="0"/>
              <a:t>12/9/2023</a:t>
            </a:fld>
            <a:endParaRPr lang="en-US" dirty="0"/>
          </a:p>
        </p:txBody>
      </p:sp>
      <p:sp>
        <p:nvSpPr>
          <p:cNvPr id="6" name="Footer Placeholder 5"/>
          <p:cNvSpPr>
            <a:spLocks noGrp="1"/>
          </p:cNvSpPr>
          <p:nvPr>
            <p:ph type="ftr" sz="quarter" idx="11"/>
          </p:nvPr>
        </p:nvSpPr>
        <p:spPr>
          <a:xfrm>
            <a:off x="6480810" y="7751743"/>
            <a:ext cx="627507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618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6454914"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1" y="5898091"/>
            <a:ext cx="16454914" cy="768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481329" y="6089904"/>
            <a:ext cx="13653421"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 y="0"/>
            <a:ext cx="16459180" cy="5898091"/>
          </a:xfrm>
          <a:solidFill>
            <a:schemeClr val="bg2">
              <a:lumMod val="90000"/>
            </a:schemeClr>
          </a:solidFill>
        </p:spPr>
        <p:txBody>
          <a:bodyPr lIns="457200" tIns="45720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481328" y="7088429"/>
            <a:ext cx="13652906"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616FFD5B-AE0C-488B-BBB8-A953275D69BF}"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829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1" y="7601179"/>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81328" y="343924"/>
            <a:ext cx="1357884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81328" y="2214881"/>
            <a:ext cx="1357884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1329" y="7751743"/>
            <a:ext cx="3337566" cy="438150"/>
          </a:xfrm>
          <a:prstGeom prst="rect">
            <a:avLst/>
          </a:prstGeom>
        </p:spPr>
        <p:txBody>
          <a:bodyPr vert="horz" lIns="91440" tIns="45720" rIns="91440" bIns="45720" rtlCol="0" anchor="ctr"/>
          <a:lstStyle>
            <a:lvl1pPr algn="l">
              <a:defRPr sz="1080">
                <a:solidFill>
                  <a:srgbClr val="FFFFFF"/>
                </a:solidFill>
              </a:defRPr>
            </a:lvl1pPr>
          </a:lstStyle>
          <a:p>
            <a:fld id="{53D09CFC-ACE0-4B95-AC9C-F37D26196926}" type="datetime1">
              <a:rPr lang="en-US" smtClean="0"/>
              <a:t>12/9/2023</a:t>
            </a:fld>
            <a:endParaRPr lang="en-US" dirty="0"/>
          </a:p>
        </p:txBody>
      </p:sp>
      <p:sp>
        <p:nvSpPr>
          <p:cNvPr id="5" name="Footer Placeholder 4"/>
          <p:cNvSpPr>
            <a:spLocks noGrp="1"/>
          </p:cNvSpPr>
          <p:nvPr>
            <p:ph type="ftr" sz="quarter" idx="3"/>
          </p:nvPr>
        </p:nvSpPr>
        <p:spPr>
          <a:xfrm>
            <a:off x="4976350" y="7751743"/>
            <a:ext cx="651078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3365619" y="7751743"/>
            <a:ext cx="1771234" cy="438150"/>
          </a:xfrm>
          <a:prstGeom prst="rect">
            <a:avLst/>
          </a:prstGeom>
        </p:spPr>
        <p:txBody>
          <a:bodyPr vert="horz" lIns="91440" tIns="45720" rIns="91440" bIns="45720" rtlCol="0" anchor="ctr"/>
          <a:lstStyle>
            <a:lvl1pPr algn="r">
              <a:defRPr sz="1260">
                <a:solidFill>
                  <a:srgbClr val="FFFFFF"/>
                </a:solidFill>
              </a:defRPr>
            </a:lvl1pPr>
          </a:lstStyle>
          <a:p>
            <a:fld id="{48F63A3B-78C7-47BE-AE5E-E10140E04643}" type="slidenum">
              <a:rPr lang="en-US" smtClean="0"/>
              <a:pPr/>
              <a:t>‹#›</a:t>
            </a:fld>
            <a:endParaRPr lang="en-US" dirty="0"/>
          </a:p>
        </p:txBody>
      </p:sp>
      <p:cxnSp>
        <p:nvCxnSpPr>
          <p:cNvPr id="10" name="Straight Connector 9"/>
          <p:cNvCxnSpPr/>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38841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663" r:id="rId12"/>
  </p:sldLayoutIdLst>
  <p:hf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268897" y="741168"/>
            <a:ext cx="13270230" cy="1591056"/>
          </a:xfrm>
        </p:spPr>
        <p:txBody>
          <a:bodyPr vert="horz" lIns="91440" tIns="45720" rIns="91440" bIns="45720" rtlCol="0" anchor="b">
            <a:normAutofit/>
          </a:bodyPr>
          <a:lstStyle/>
          <a:p>
            <a:pPr defTabSz="914400"/>
            <a:r>
              <a:rPr lang="en-US" sz="4600" b="1" dirty="0">
                <a:solidFill>
                  <a:schemeClr val="tx2"/>
                </a:solidFill>
              </a:rPr>
              <a:t>Brake Failure Detection Indicator Device with IC 555 Timer</a:t>
            </a:r>
            <a:endParaRPr lang="en-US" sz="4600" b="1" kern="1200" dirty="0">
              <a:solidFill>
                <a:schemeClr val="tx2"/>
              </a:solidFill>
              <a:latin typeface="+mj-lt"/>
              <a:ea typeface="+mj-ea"/>
              <a:cs typeface="+mj-cs"/>
            </a:endParaRPr>
          </a:p>
        </p:txBody>
      </p:sp>
      <p:sp>
        <p:nvSpPr>
          <p:cNvPr id="3" name="Rectangle 8"/>
          <p:cNvSpPr>
            <a:spLocks noChangeArrowheads="1"/>
          </p:cNvSpPr>
          <p:nvPr/>
        </p:nvSpPr>
        <p:spPr bwMode="auto">
          <a:xfrm>
            <a:off x="696014" y="2819752"/>
            <a:ext cx="6921309" cy="3873152"/>
          </a:xfrm>
          <a:prstGeom prst="rect">
            <a:avLst/>
          </a:prstGeom>
          <a:extLs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indent="-228600" defTabSz="914400" eaLnBrk="1" hangingPunct="1">
              <a:lnSpc>
                <a:spcPct val="90000"/>
              </a:lnSpc>
              <a:spcAft>
                <a:spcPts val="600"/>
              </a:spcAft>
              <a:buFont typeface="Arial" panose="020B0604020202020204" pitchFamily="34" charset="0"/>
              <a:buChar char="•"/>
            </a:pPr>
            <a:r>
              <a:rPr lang="en-US" altLang="en-US" sz="2300" b="1" dirty="0">
                <a:solidFill>
                  <a:schemeClr val="tx2"/>
                </a:solidFill>
                <a:latin typeface="+mn-lt"/>
                <a:cs typeface="+mn-cs"/>
              </a:rPr>
              <a:t>Course Teacher: Dr. Muhammad Morshed Alam</a:t>
            </a:r>
          </a:p>
          <a:p>
            <a:pPr indent="-228600" defTabSz="914400" eaLnBrk="1" hangingPunct="1">
              <a:lnSpc>
                <a:spcPct val="90000"/>
              </a:lnSpc>
              <a:spcAft>
                <a:spcPts val="600"/>
              </a:spcAft>
              <a:buFont typeface="Arial" panose="020B0604020202020204" pitchFamily="34" charset="0"/>
              <a:buChar char="•"/>
            </a:pPr>
            <a:r>
              <a:rPr lang="en-US" altLang="en-US" sz="2300" dirty="0">
                <a:solidFill>
                  <a:schemeClr val="tx2"/>
                </a:solidFill>
                <a:latin typeface="+mn-lt"/>
                <a:cs typeface="+mn-cs"/>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49874619"/>
              </p:ext>
            </p:extLst>
          </p:nvPr>
        </p:nvGraphicFramePr>
        <p:xfrm>
          <a:off x="8451586" y="3392902"/>
          <a:ext cx="7438903" cy="3396129"/>
        </p:xfrm>
        <a:graphic>
          <a:graphicData uri="http://schemas.openxmlformats.org/drawingml/2006/table">
            <a:tbl>
              <a:tblPr firstRow="1" bandRow="1">
                <a:tableStyleId>{5C22544A-7EE6-4342-B048-85BDC9FD1C3A}</a:tableStyleId>
              </a:tblPr>
              <a:tblGrid>
                <a:gridCol w="1068610">
                  <a:extLst>
                    <a:ext uri="{9D8B030D-6E8A-4147-A177-3AD203B41FA5}">
                      <a16:colId xmlns:a16="http://schemas.microsoft.com/office/drawing/2014/main" val="2913403265"/>
                    </a:ext>
                  </a:extLst>
                </a:gridCol>
                <a:gridCol w="1840561">
                  <a:extLst>
                    <a:ext uri="{9D8B030D-6E8A-4147-A177-3AD203B41FA5}">
                      <a16:colId xmlns:a16="http://schemas.microsoft.com/office/drawing/2014/main" val="241213375"/>
                    </a:ext>
                  </a:extLst>
                </a:gridCol>
                <a:gridCol w="2838927">
                  <a:extLst>
                    <a:ext uri="{9D8B030D-6E8A-4147-A177-3AD203B41FA5}">
                      <a16:colId xmlns:a16="http://schemas.microsoft.com/office/drawing/2014/main" val="1138891670"/>
                    </a:ext>
                  </a:extLst>
                </a:gridCol>
                <a:gridCol w="1690805">
                  <a:extLst>
                    <a:ext uri="{9D8B030D-6E8A-4147-A177-3AD203B41FA5}">
                      <a16:colId xmlns:a16="http://schemas.microsoft.com/office/drawing/2014/main" val="1055295908"/>
                    </a:ext>
                  </a:extLst>
                </a:gridCol>
              </a:tblGrid>
              <a:tr h="771349">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dirty="0">
                          <a:solidFill>
                            <a:schemeClr val="bg1"/>
                          </a:solidFill>
                        </a:rPr>
                        <a:t>SL #</a:t>
                      </a:r>
                      <a:endParaRPr lang="en-GB" altLang="en-US" sz="2100" b="1" i="1" baseline="30000" dirty="0">
                        <a:solidFill>
                          <a:schemeClr val="bg1"/>
                        </a:solidFill>
                      </a:endParaRP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a:solidFill>
                            <a:schemeClr val="bg1"/>
                          </a:solidFill>
                        </a:rPr>
                        <a:t>Students ID</a:t>
                      </a:r>
                      <a:endParaRPr lang="en-GB" altLang="en-US" sz="2100" b="1" i="1" baseline="30000">
                        <a:solidFill>
                          <a:schemeClr val="bg1"/>
                        </a:solidFill>
                      </a:endParaRP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100" b="1" i="1">
                          <a:solidFill>
                            <a:schemeClr val="bg1"/>
                          </a:solidFill>
                        </a:rPr>
                        <a:t>Students Name</a:t>
                      </a:r>
                      <a:endParaRPr lang="en-GB" altLang="en-US" sz="2100" b="1" i="1" baseline="30000">
                        <a:solidFill>
                          <a:schemeClr val="bg1"/>
                        </a:solidFill>
                      </a:endParaRPr>
                    </a:p>
                  </a:txBody>
                  <a:tcPr marL="81797" marR="81797" marT="40898" marB="40898" anchor="ctr"/>
                </a:tc>
                <a:tc>
                  <a:txBody>
                    <a:bodyPr/>
                    <a:lstStyle/>
                    <a:p>
                      <a:pPr algn="ctr"/>
                      <a:r>
                        <a:rPr lang="en-US" sz="2100" i="1" dirty="0">
                          <a:solidFill>
                            <a:schemeClr val="bg1"/>
                          </a:solidFill>
                        </a:rPr>
                        <a:t>Program</a:t>
                      </a:r>
                    </a:p>
                  </a:txBody>
                  <a:tcPr marL="81797" marR="81797" marT="40898" marB="40898" anchor="ctr"/>
                </a:tc>
                <a:extLst>
                  <a:ext uri="{0D108BD9-81ED-4DB2-BD59-A6C34878D82A}">
                    <a16:rowId xmlns:a16="http://schemas.microsoft.com/office/drawing/2014/main" val="4019669810"/>
                  </a:ext>
                </a:extLst>
              </a:tr>
              <a:tr h="630773">
                <a:tc>
                  <a:txBody>
                    <a:bodyPr/>
                    <a:lstStyle/>
                    <a:p>
                      <a:pPr algn="ctr"/>
                      <a:r>
                        <a:rPr lang="en-US" sz="2100" i="1">
                          <a:solidFill>
                            <a:schemeClr val="tx1"/>
                          </a:solidFill>
                        </a:rPr>
                        <a:t>1</a:t>
                      </a:r>
                    </a:p>
                  </a:txBody>
                  <a:tcPr marL="81797" marR="81797" marT="40898" marB="40898" anchor="ctr"/>
                </a:tc>
                <a:tc>
                  <a:txBody>
                    <a:bodyPr/>
                    <a:lstStyle/>
                    <a:p>
                      <a:pPr algn="ctr"/>
                      <a:r>
                        <a:rPr lang="en-US" sz="2100" i="1" dirty="0">
                          <a:solidFill>
                            <a:schemeClr val="tx1"/>
                          </a:solidFill>
                        </a:rPr>
                        <a:t>22-46207-1</a:t>
                      </a:r>
                    </a:p>
                  </a:txBody>
                  <a:tcPr marL="81797" marR="81797" marT="40898" marB="40898" anchor="ctr"/>
                </a:tc>
                <a:tc>
                  <a:txBody>
                    <a:bodyPr/>
                    <a:lstStyle/>
                    <a:p>
                      <a:pPr algn="ctr"/>
                      <a:r>
                        <a:rPr lang="en-US" sz="2100" i="1" dirty="0" err="1">
                          <a:solidFill>
                            <a:schemeClr val="tx1"/>
                          </a:solidFill>
                        </a:rPr>
                        <a:t>Rafsan</a:t>
                      </a:r>
                      <a:r>
                        <a:rPr lang="en-US" sz="2100" i="1" dirty="0">
                          <a:solidFill>
                            <a:schemeClr val="tx1"/>
                          </a:solidFill>
                        </a:rPr>
                        <a:t> Mahmud</a:t>
                      </a: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3071807588"/>
                  </a:ext>
                </a:extLst>
              </a:tr>
              <a:tr h="434898">
                <a:tc>
                  <a:txBody>
                    <a:bodyPr/>
                    <a:lstStyle/>
                    <a:p>
                      <a:pPr algn="ctr"/>
                      <a:r>
                        <a:rPr lang="en-US" sz="2100" i="1">
                          <a:solidFill>
                            <a:schemeClr val="tx1"/>
                          </a:solidFill>
                        </a:rPr>
                        <a:t>2</a:t>
                      </a:r>
                    </a:p>
                  </a:txBody>
                  <a:tcPr marL="81797" marR="81797" marT="40898" marB="40898" anchor="ctr"/>
                </a:tc>
                <a:tc>
                  <a:txBody>
                    <a:bodyPr/>
                    <a:lstStyle/>
                    <a:p>
                      <a:pPr algn="ctr"/>
                      <a:r>
                        <a:rPr lang="en-US" sz="2100" i="1" dirty="0">
                          <a:solidFill>
                            <a:schemeClr val="tx1"/>
                          </a:solidFill>
                        </a:rPr>
                        <a:t>22-46211-1</a:t>
                      </a:r>
                    </a:p>
                  </a:txBody>
                  <a:tcPr marL="81797" marR="81797" marT="40898" marB="40898" anchor="ctr"/>
                </a:tc>
                <a:tc>
                  <a:txBody>
                    <a:bodyPr/>
                    <a:lstStyle/>
                    <a:p>
                      <a:pPr algn="ctr"/>
                      <a:r>
                        <a:rPr lang="en-US" sz="2100" i="1" dirty="0" err="1">
                          <a:solidFill>
                            <a:schemeClr val="tx1"/>
                          </a:solidFill>
                        </a:rPr>
                        <a:t>Akid</a:t>
                      </a:r>
                      <a:r>
                        <a:rPr lang="en-US" sz="2100" i="1" dirty="0">
                          <a:solidFill>
                            <a:schemeClr val="tx1"/>
                          </a:solidFill>
                        </a:rPr>
                        <a:t> Mahmud</a:t>
                      </a: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76370253"/>
                  </a:ext>
                </a:extLst>
              </a:tr>
              <a:tr h="519703">
                <a:tc>
                  <a:txBody>
                    <a:bodyPr/>
                    <a:lstStyle/>
                    <a:p>
                      <a:pPr algn="ctr"/>
                      <a:r>
                        <a:rPr lang="en-US" sz="2100" i="1" dirty="0">
                          <a:solidFill>
                            <a:schemeClr val="tx1"/>
                          </a:solidFill>
                        </a:rPr>
                        <a:t>3</a:t>
                      </a:r>
                    </a:p>
                  </a:txBody>
                  <a:tcPr marL="81797" marR="81797" marT="40898" marB="40898" anchor="ctr"/>
                </a:tc>
                <a:tc>
                  <a:txBody>
                    <a:bodyPr/>
                    <a:lstStyle/>
                    <a:p>
                      <a:pPr algn="ctr"/>
                      <a:r>
                        <a:rPr lang="en-US" sz="2100" i="1" dirty="0">
                          <a:solidFill>
                            <a:schemeClr val="tx1"/>
                          </a:solidFill>
                        </a:rPr>
                        <a:t>22-46229-1</a:t>
                      </a:r>
                    </a:p>
                  </a:txBody>
                  <a:tcPr marL="81797" marR="81797" marT="40898" marB="40898" anchor="ctr"/>
                </a:tc>
                <a:tc>
                  <a:txBody>
                    <a:bodyPr/>
                    <a:lstStyle/>
                    <a:p>
                      <a:pPr marL="0" marR="0">
                        <a:lnSpc>
                          <a:spcPct val="107000"/>
                        </a:lnSpc>
                        <a:spcBef>
                          <a:spcPts val="0"/>
                        </a:spcBef>
                        <a:spcAft>
                          <a:spcPts val="0"/>
                        </a:spcAft>
                      </a:pPr>
                      <a:r>
                        <a:rPr lang="en-US" sz="2000" dirty="0">
                          <a:effectLst/>
                          <a:latin typeface="Trebuchet MS" panose="020B0603020202020204" pitchFamily="34" charset="0"/>
                          <a:ea typeface="Calibri" panose="020F0502020204030204" pitchFamily="34" charset="0"/>
                          <a:cs typeface="Arial" panose="020B0604020202020204" pitchFamily="34" charset="0"/>
                        </a:rPr>
                        <a:t>   Ishtiak Billah Emon</a:t>
                      </a:r>
                    </a:p>
                  </a:txBody>
                  <a:tcPr marL="68580" marR="68580" marT="0" marB="0"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1221224331"/>
                  </a:ext>
                </a:extLst>
              </a:tr>
              <a:tr h="519703">
                <a:tc>
                  <a:txBody>
                    <a:bodyPr/>
                    <a:lstStyle/>
                    <a:p>
                      <a:pPr algn="ctr"/>
                      <a:r>
                        <a:rPr lang="en-US" sz="2100" i="1" dirty="0">
                          <a:solidFill>
                            <a:schemeClr val="tx1"/>
                          </a:solidFill>
                        </a:rPr>
                        <a:t>4</a:t>
                      </a: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22-46242-1</a:t>
                      </a:r>
                    </a:p>
                  </a:txBody>
                  <a:tcPr marL="81797" marR="81797" marT="40898" marB="40898" anchor="ctr"/>
                </a:tc>
                <a:tc>
                  <a:txBody>
                    <a:bodyPr/>
                    <a:lstStyle/>
                    <a:p>
                      <a:pPr algn="ctr"/>
                      <a:r>
                        <a:rPr lang="en-US" sz="2100" i="1" dirty="0">
                          <a:solidFill>
                            <a:schemeClr val="tx1"/>
                          </a:solidFill>
                        </a:rPr>
                        <a:t>M Shahriar Alam </a:t>
                      </a:r>
                      <a:r>
                        <a:rPr lang="en-US" sz="2100" i="1" dirty="0" err="1">
                          <a:solidFill>
                            <a:schemeClr val="tx1"/>
                          </a:solidFill>
                        </a:rPr>
                        <a:t>Shajid</a:t>
                      </a:r>
                      <a:endParaRPr lang="en-US" sz="2100" i="1" dirty="0">
                        <a:solidFill>
                          <a:schemeClr val="tx1"/>
                        </a:solidFill>
                      </a:endParaRPr>
                    </a:p>
                  </a:txBody>
                  <a:tcPr marL="81797" marR="81797" marT="40898" marB="40898"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3652590490"/>
                  </a:ext>
                </a:extLst>
              </a:tr>
              <a:tr h="519703">
                <a:tc>
                  <a:txBody>
                    <a:bodyPr/>
                    <a:lstStyle/>
                    <a:p>
                      <a:pPr algn="ctr"/>
                      <a:r>
                        <a:rPr lang="en-US" sz="2100" i="1" dirty="0">
                          <a:solidFill>
                            <a:schemeClr val="tx1"/>
                          </a:solidFill>
                        </a:rPr>
                        <a:t>5</a:t>
                      </a:r>
                    </a:p>
                  </a:txBody>
                  <a:tcPr marL="81797" marR="81797" marT="40898" marB="40898" anchor="ctr"/>
                </a:tc>
                <a:tc>
                  <a:txBody>
                    <a:bodyPr/>
                    <a:lstStyle/>
                    <a:p>
                      <a:pPr algn="ctr"/>
                      <a:r>
                        <a:rPr lang="en-US" sz="2100" i="1" dirty="0">
                          <a:solidFill>
                            <a:schemeClr val="tx1"/>
                          </a:solidFill>
                        </a:rPr>
                        <a:t>21-45751-3</a:t>
                      </a:r>
                    </a:p>
                  </a:txBody>
                  <a:tcPr marL="81797" marR="81797" marT="40898" marB="40898" anchor="ctr"/>
                </a:tc>
                <a:tc>
                  <a:txBody>
                    <a:bodyPr/>
                    <a:lstStyle/>
                    <a:p>
                      <a:pPr algn="ctr"/>
                      <a:r>
                        <a:rPr lang="en-US" sz="2100" i="1" dirty="0" err="1">
                          <a:solidFill>
                            <a:schemeClr val="tx1"/>
                          </a:solidFill>
                        </a:rPr>
                        <a:t>Ekramul</a:t>
                      </a:r>
                      <a:r>
                        <a:rPr lang="en-US" sz="2100" i="1" dirty="0">
                          <a:solidFill>
                            <a:schemeClr val="tx1"/>
                          </a:solidFill>
                        </a:rPr>
                        <a:t> </a:t>
                      </a:r>
                      <a:r>
                        <a:rPr lang="en-US" sz="2100" i="1" dirty="0" err="1">
                          <a:solidFill>
                            <a:schemeClr val="tx1"/>
                          </a:solidFill>
                        </a:rPr>
                        <a:t>Hossen</a:t>
                      </a:r>
                      <a:r>
                        <a:rPr lang="en-US" sz="2100" i="1" dirty="0">
                          <a:solidFill>
                            <a:schemeClr val="tx1"/>
                          </a:solidFill>
                        </a:rPr>
                        <a:t> </a:t>
                      </a:r>
                      <a:r>
                        <a:rPr lang="en-US" sz="2100" i="1" dirty="0" err="1">
                          <a:solidFill>
                            <a:schemeClr val="tx1"/>
                          </a:solidFill>
                        </a:rPr>
                        <a:t>Himel</a:t>
                      </a:r>
                      <a:endParaRPr lang="en-US" sz="2100" i="1" dirty="0">
                        <a:solidFill>
                          <a:schemeClr val="tx1"/>
                        </a:solidFill>
                      </a:endParaRPr>
                    </a:p>
                  </a:txBody>
                  <a:tcPr marL="81797" marR="81797" marT="40898" marB="40898" anchor="ctr"/>
                </a:tc>
                <a:tc>
                  <a:txBody>
                    <a:bodyPr/>
                    <a:lstStyle/>
                    <a:p>
                      <a:pPr algn="ctr"/>
                      <a:r>
                        <a:rPr lang="en-US" sz="2100" i="1" dirty="0">
                          <a:solidFill>
                            <a:schemeClr val="tx1"/>
                          </a:solidFill>
                        </a:rPr>
                        <a:t>BSc in CSE</a:t>
                      </a:r>
                    </a:p>
                  </a:txBody>
                  <a:tcPr marL="81797" marR="81797" marT="40898" marB="40898"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3700" b="1" kern="1200" dirty="0">
                <a:solidFill>
                  <a:schemeClr val="tx1"/>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10</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15883" y="1732114"/>
            <a:ext cx="7369432" cy="4524315"/>
          </a:xfrm>
          <a:prstGeom prst="rect">
            <a:avLst/>
          </a:prstGeom>
          <a:noFill/>
        </p:spPr>
        <p:txBody>
          <a:bodyPr wrap="square" rtlCol="0">
            <a:spAutoFit/>
          </a:bodyPr>
          <a:lstStyle/>
          <a:p>
            <a:pPr marL="342900" indent="-342900">
              <a:buFont typeface="Arial" panose="020B0604020202020204" pitchFamily="34" charset="0"/>
              <a:buChar char="•"/>
            </a:pPr>
            <a:endParaRPr lang="en-US" dirty="0"/>
          </a:p>
          <a:p>
            <a:r>
              <a:rPr lang="en-US" dirty="0"/>
              <a:t>In this presentation, we showcase a meticulously designed circuit featuring the 555 timer operating in astable mode, serving as a versatile brake status indicator. The circuit's functionality revolves around the adjustable On/Off time of the 555 timer's pulse, achieved by manipulating resistors (R1 &amp; R2) and capacitor C1. The incorporation of a PNP-type transistor (BC557) adds a layer of control based on the brake wire status. When the brake wire is intact, the transistor's base is connected to VCC, activating only the Red LED. However, cutting the brake wire disconnects the transistor, turning off the Red LED and activating the buzzer and Green LED, connected to the ground. This dynamic setup allows for effective brake status indication through beeping and blinking, the timing of which can be fine-tuned by adjusting the circuit's components. The circuit's practical applications extend to automotive systems, providing a reliable means of alerting users to brake wire issues. Overall, the astable mode 555 timer circuit offers simplicity, adjustability, and real-world utility in brake status monitoring.</a:t>
            </a:r>
          </a:p>
        </p:txBody>
      </p:sp>
      <p:sp>
        <p:nvSpPr>
          <p:cNvPr id="7" name="TextBox 6">
            <a:extLst>
              <a:ext uri="{FF2B5EF4-FFF2-40B4-BE49-F238E27FC236}">
                <a16:creationId xmlns:a16="http://schemas.microsoft.com/office/drawing/2014/main" id="{BC261051-0939-364C-003F-3A265131F51E}"/>
              </a:ext>
            </a:extLst>
          </p:cNvPr>
          <p:cNvSpPr txBox="1"/>
          <p:nvPr/>
        </p:nvSpPr>
        <p:spPr>
          <a:xfrm>
            <a:off x="10875866" y="6319211"/>
            <a:ext cx="520020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Figure: Circuit Diagram</a:t>
            </a:r>
          </a:p>
        </p:txBody>
      </p:sp>
      <p:pic>
        <p:nvPicPr>
          <p:cNvPr id="6" name="Picture 5" descr="A diagram of a circuit&#10;&#10;Description automatically generated">
            <a:extLst>
              <a:ext uri="{FF2B5EF4-FFF2-40B4-BE49-F238E27FC236}">
                <a16:creationId xmlns:a16="http://schemas.microsoft.com/office/drawing/2014/main" id="{27F92AB5-F95E-CE1C-7FF3-6F8AEDE94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922" y="770088"/>
            <a:ext cx="7547899" cy="5519247"/>
          </a:xfrm>
          <a:prstGeom prst="rect">
            <a:avLst/>
          </a:prstGeom>
        </p:spPr>
      </p:pic>
    </p:spTree>
    <p:extLst>
      <p:ext uri="{BB962C8B-B14F-4D97-AF65-F5344CB8AC3E}">
        <p14:creationId xmlns:p14="http://schemas.microsoft.com/office/powerpoint/2010/main" val="255583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7" name="Rectangle 20566">
            <a:extLst>
              <a:ext uri="{FF2B5EF4-FFF2-40B4-BE49-F238E27FC236}">
                <a16:creationId xmlns:a16="http://schemas.microsoft.com/office/drawing/2014/main" id="{F53311A5-99DE-4393-9A6A-668B1A50F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68" name="Rectangle 20567">
            <a:extLst>
              <a:ext uri="{FF2B5EF4-FFF2-40B4-BE49-F238E27FC236}">
                <a16:creationId xmlns:a16="http://schemas.microsoft.com/office/drawing/2014/main" id="{A4927983-BFBD-4CAA-A34E-2D3486ACF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 y="7610323"/>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569" name="Straight Connector 20568">
            <a:extLst>
              <a:ext uri="{FF2B5EF4-FFF2-40B4-BE49-F238E27FC236}">
                <a16:creationId xmlns:a16="http://schemas.microsoft.com/office/drawing/2014/main" id="{B40DF401-E6F0-4EFD-8C5C-684735208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70" name="Rectangle 20569">
            <a:extLst>
              <a:ext uri="{FF2B5EF4-FFF2-40B4-BE49-F238E27FC236}">
                <a16:creationId xmlns:a16="http://schemas.microsoft.com/office/drawing/2014/main" id="{9F5E263C-FB7E-4A3E-AD04-5140CD3D1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1525" cy="82296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571" name="Rectangle 20570">
            <a:extLst>
              <a:ext uri="{FF2B5EF4-FFF2-40B4-BE49-F238E27FC236}">
                <a16:creationId xmlns:a16="http://schemas.microsoft.com/office/drawing/2014/main" id="{9E65ED8C-90F7-4EB0-ACCB-64AEF411E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 y="0"/>
            <a:ext cx="546856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483" name="Oval 3" descr="Parchment">
            <a:extLst>
              <a:ext uri="{FF2B5EF4-FFF2-40B4-BE49-F238E27FC236}">
                <a16:creationId xmlns:a16="http://schemas.microsoft.com/office/drawing/2014/main" id="{BBB35D06-7B92-0405-9AF7-B59EBE051C00}"/>
              </a:ext>
            </a:extLst>
          </p:cNvPr>
          <p:cNvSpPr>
            <a:spLocks noChangeArrowheads="1"/>
          </p:cNvSpPr>
          <p:nvPr/>
        </p:nvSpPr>
        <p:spPr bwMode="auto">
          <a:xfrm>
            <a:off x="-451346" y="-186018"/>
            <a:ext cx="4942584" cy="3175474"/>
          </a:xfrm>
          <a:prstGeom prst="ellipse">
            <a:avLst/>
          </a:prstGeom>
        </p:spPr>
        <p:txBody>
          <a:bodyPr vert="horz" lIns="91440" tIns="45720" rIns="91440" bIns="45720" rtlCol="0" anchor="ctr">
            <a:normAutofit lnSpcReduction="10000"/>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sz="4600" b="1" u="sng" spc="-50" dirty="0">
                <a:solidFill>
                  <a:srgbClr val="FFFFFF"/>
                </a:solidFill>
                <a:latin typeface="+mj-lt"/>
                <a:ea typeface="+mj-ea"/>
                <a:cs typeface="+mj-cs"/>
              </a:rPr>
              <a:t>BC-557 Transistor Application in Project</a:t>
            </a:r>
            <a:endParaRPr lang="en-US" altLang="en-US" sz="4600" b="1" spc="-50" dirty="0">
              <a:solidFill>
                <a:srgbClr val="FFFFFF"/>
              </a:solidFill>
              <a:latin typeface="+mj-lt"/>
              <a:ea typeface="+mj-ea"/>
              <a:cs typeface="+mj-cs"/>
            </a:endParaRPr>
          </a:p>
        </p:txBody>
      </p:sp>
      <p:sp>
        <p:nvSpPr>
          <p:cNvPr id="20572" name="Rectangle 20571">
            <a:extLst>
              <a:ext uri="{FF2B5EF4-FFF2-40B4-BE49-F238E27FC236}">
                <a16:creationId xmlns:a16="http://schemas.microsoft.com/office/drawing/2014/main" id="{6604E3BF-88F7-4D19-BEC9-8486966E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095"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lide Number Placeholder 2">
            <a:extLst>
              <a:ext uri="{FF2B5EF4-FFF2-40B4-BE49-F238E27FC236}">
                <a16:creationId xmlns:a16="http://schemas.microsoft.com/office/drawing/2014/main" id="{E3C35068-8D82-35A7-3B9B-E54724850719}"/>
              </a:ext>
            </a:extLst>
          </p:cNvPr>
          <p:cNvSpPr>
            <a:spLocks noGrp="1"/>
          </p:cNvSpPr>
          <p:nvPr>
            <p:ph type="sldNum" sz="quarter" idx="12"/>
          </p:nvPr>
        </p:nvSpPr>
        <p:spPr>
          <a:xfrm>
            <a:off x="13666124" y="7751742"/>
            <a:ext cx="1470728" cy="438150"/>
          </a:xfrm>
        </p:spPr>
        <p:txBody>
          <a:bodyPr vert="horz" lIns="91440" tIns="45720" rIns="91440" bIns="45720" rtlCol="0" anchor="ctr">
            <a:normAutofit/>
          </a:bodyPr>
          <a:lstStyle/>
          <a:p>
            <a:pPr>
              <a:spcAft>
                <a:spcPts val="600"/>
              </a:spcAft>
            </a:pPr>
            <a:fld id="{48F63A3B-78C7-47BE-AE5E-E10140E04643}" type="slidenum">
              <a:rPr lang="en-US" sz="1050">
                <a:solidFill>
                  <a:schemeClr val="tx2"/>
                </a:solidFill>
              </a:rPr>
              <a:pPr>
                <a:spcAft>
                  <a:spcPts val="600"/>
                </a:spcAft>
              </a:pPr>
              <a:t>11</a:t>
            </a:fld>
            <a:endParaRPr lang="en-US" sz="1050">
              <a:solidFill>
                <a:schemeClr val="tx2"/>
              </a:solidFill>
            </a:endParaRPr>
          </a:p>
        </p:txBody>
      </p:sp>
      <p:sp>
        <p:nvSpPr>
          <p:cNvPr id="9" name="TextBox 8">
            <a:extLst>
              <a:ext uri="{FF2B5EF4-FFF2-40B4-BE49-F238E27FC236}">
                <a16:creationId xmlns:a16="http://schemas.microsoft.com/office/drawing/2014/main" id="{2B70FE61-CC9C-0967-2ECA-508BD040F2FF}"/>
              </a:ext>
            </a:extLst>
          </p:cNvPr>
          <p:cNvSpPr txBox="1"/>
          <p:nvPr/>
        </p:nvSpPr>
        <p:spPr>
          <a:xfrm>
            <a:off x="843239" y="1890148"/>
            <a:ext cx="8070216" cy="6764754"/>
          </a:xfrm>
          <a:prstGeom prst="rect">
            <a:avLst/>
          </a:prstGeom>
        </p:spPr>
        <p:txBody>
          <a:bodyPr vert="horz" lIns="0" tIns="45720" rIns="0" bIns="45720" rtlCol="0">
            <a:noAutofit/>
          </a:bodyPr>
          <a:lstStyle/>
          <a:p>
            <a:pPr marL="342900" indent="-342900" algn="just" defTabSz="914400">
              <a:lnSpc>
                <a:spcPct val="90000"/>
              </a:lnSpc>
              <a:spcAft>
                <a:spcPts val="600"/>
              </a:spcAft>
              <a:buClr>
                <a:schemeClr val="accent1"/>
              </a:buClr>
              <a:buFont typeface="Arial" panose="020B0604020202020204" pitchFamily="34" charset="0"/>
              <a:buChar char="•"/>
            </a:pPr>
            <a:endParaRPr lang="en-US" sz="1600">
              <a:solidFill>
                <a:srgbClr val="FFFFFF"/>
              </a:solidFill>
            </a:endParaRPr>
          </a:p>
        </p:txBody>
      </p:sp>
      <p:sp>
        <p:nvSpPr>
          <p:cNvPr id="20482" name="Rectangle 2">
            <a:extLst>
              <a:ext uri="{FF2B5EF4-FFF2-40B4-BE49-F238E27FC236}">
                <a16:creationId xmlns:a16="http://schemas.microsoft.com/office/drawing/2014/main" id="{39D62145-C269-33A4-00DC-4FD6AFCFE7AE}"/>
              </a:ext>
            </a:extLst>
          </p:cNvPr>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a:solidFill>
                <a:srgbClr val="FF0000"/>
              </a:solidFill>
            </a:endParaRPr>
          </a:p>
        </p:txBody>
      </p:sp>
      <p:graphicFrame>
        <p:nvGraphicFramePr>
          <p:cNvPr id="20573" name="TextBox 4">
            <a:extLst>
              <a:ext uri="{FF2B5EF4-FFF2-40B4-BE49-F238E27FC236}">
                <a16:creationId xmlns:a16="http://schemas.microsoft.com/office/drawing/2014/main" id="{AE243541-8BFA-F46F-65AF-4D90741A68E8}"/>
              </a:ext>
            </a:extLst>
          </p:cNvPr>
          <p:cNvGraphicFramePr/>
          <p:nvPr>
            <p:extLst>
              <p:ext uri="{D42A27DB-BD31-4B8C-83A1-F6EECF244321}">
                <p14:modId xmlns:p14="http://schemas.microsoft.com/office/powerpoint/2010/main" val="542593507"/>
              </p:ext>
            </p:extLst>
          </p:nvPr>
        </p:nvGraphicFramePr>
        <p:xfrm>
          <a:off x="6071191" y="680484"/>
          <a:ext cx="9417477" cy="7071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7EC2738-C765-B400-0538-A237E2568FC6}"/>
              </a:ext>
            </a:extLst>
          </p:cNvPr>
          <p:cNvSpPr txBox="1"/>
          <p:nvPr/>
        </p:nvSpPr>
        <p:spPr>
          <a:xfrm>
            <a:off x="711200" y="2989456"/>
            <a:ext cx="3971594" cy="2308324"/>
          </a:xfrm>
          <a:prstGeom prst="rect">
            <a:avLst/>
          </a:prstGeom>
          <a:noFill/>
        </p:spPr>
        <p:txBody>
          <a:bodyPr wrap="square" rtlCol="0">
            <a:spAutoFit/>
          </a:bodyPr>
          <a:lstStyle/>
          <a:p>
            <a:r>
              <a:rPr lang="en-US" sz="2400" dirty="0">
                <a:solidFill>
                  <a:schemeClr val="bg1"/>
                </a:solidFill>
              </a:rPr>
              <a:t>In this project, the BC557 PNP transistor plays a crucial role in controlling the activation of the buzzer, Red LED, and Green LED based on the status of the brake wire. </a:t>
            </a:r>
          </a:p>
        </p:txBody>
      </p:sp>
    </p:spTree>
    <p:extLst>
      <p:ext uri="{BB962C8B-B14F-4D97-AF65-F5344CB8AC3E}">
        <p14:creationId xmlns:p14="http://schemas.microsoft.com/office/powerpoint/2010/main" val="191821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3700" b="1" kern="1200" dirty="0">
                <a:solidFill>
                  <a:schemeClr val="tx1"/>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12</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15883" y="1732114"/>
            <a:ext cx="7369432"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algn="l"/>
            <a:r>
              <a:rPr lang="en-US" b="1" i="0" dirty="0">
                <a:solidFill>
                  <a:srgbClr val="3A3A4A"/>
                </a:solidFill>
                <a:effectLst/>
                <a:latin typeface="Helvetica" panose="020B0604020202020204" pitchFamily="34" charset="0"/>
              </a:rPr>
              <a:t>Connections:</a:t>
            </a:r>
          </a:p>
          <a:p>
            <a:pPr algn="l">
              <a:buFont typeface="+mj-lt"/>
              <a:buAutoNum type="arabicPeriod"/>
            </a:pPr>
            <a:r>
              <a:rPr lang="en-US" b="0" i="0" dirty="0">
                <a:solidFill>
                  <a:srgbClr val="3A3A4A"/>
                </a:solidFill>
                <a:effectLst/>
                <a:latin typeface="Helvetica" panose="020B0604020202020204" pitchFamily="34" charset="0"/>
              </a:rPr>
              <a:t>Connect </a:t>
            </a:r>
            <a:r>
              <a:rPr lang="en-US" b="1" i="0" dirty="0">
                <a:solidFill>
                  <a:srgbClr val="3A3A4A"/>
                </a:solidFill>
                <a:effectLst/>
                <a:latin typeface="Helvetica" panose="020B0604020202020204" pitchFamily="34" charset="0"/>
              </a:rPr>
              <a:t>Pin 4 </a:t>
            </a:r>
            <a:r>
              <a:rPr lang="en-US" b="0" i="0" dirty="0">
                <a:solidFill>
                  <a:srgbClr val="3A3A4A"/>
                </a:solidFill>
                <a:effectLst/>
                <a:latin typeface="Helvetica" panose="020B0604020202020204" pitchFamily="34" charset="0"/>
              </a:rPr>
              <a:t>and </a:t>
            </a:r>
            <a:r>
              <a:rPr lang="en-US" b="1" i="0" dirty="0">
                <a:solidFill>
                  <a:srgbClr val="3A3A4A"/>
                </a:solidFill>
                <a:effectLst/>
                <a:latin typeface="Helvetica" panose="020B0604020202020204" pitchFamily="34" charset="0"/>
              </a:rPr>
              <a:t>Pin 8 </a:t>
            </a:r>
            <a:r>
              <a:rPr lang="en-US" b="0" i="0" dirty="0">
                <a:solidFill>
                  <a:srgbClr val="3A3A4A"/>
                </a:solidFill>
                <a:effectLst/>
                <a:latin typeface="Helvetica" panose="020B0604020202020204" pitchFamily="34" charset="0"/>
              </a:rPr>
              <a:t>To VCC.</a:t>
            </a:r>
          </a:p>
          <a:p>
            <a:pPr algn="l">
              <a:buFont typeface="+mj-lt"/>
              <a:buAutoNum type="arabicPeriod"/>
            </a:pPr>
            <a:r>
              <a:rPr lang="en-US" b="0" i="0" dirty="0">
                <a:solidFill>
                  <a:srgbClr val="3A3A4A"/>
                </a:solidFill>
                <a:effectLst/>
                <a:latin typeface="Helvetica" panose="020B0604020202020204" pitchFamily="34" charset="0"/>
              </a:rPr>
              <a:t>Use a jumper wire to connect </a:t>
            </a:r>
            <a:r>
              <a:rPr lang="en-US" b="1" i="0" dirty="0">
                <a:solidFill>
                  <a:srgbClr val="3A3A4A"/>
                </a:solidFill>
                <a:effectLst/>
                <a:latin typeface="Helvetica" panose="020B0604020202020204" pitchFamily="34" charset="0"/>
              </a:rPr>
              <a:t>Pin 6 </a:t>
            </a:r>
            <a:r>
              <a:rPr lang="en-US" b="0" i="0" dirty="0">
                <a:solidFill>
                  <a:srgbClr val="3A3A4A"/>
                </a:solidFill>
                <a:effectLst/>
                <a:latin typeface="Helvetica" panose="020B0604020202020204" pitchFamily="34" charset="0"/>
              </a:rPr>
              <a:t>and</a:t>
            </a:r>
            <a:r>
              <a:rPr lang="en-US" b="1" i="0" dirty="0">
                <a:solidFill>
                  <a:srgbClr val="3A3A4A"/>
                </a:solidFill>
                <a:effectLst/>
                <a:latin typeface="Helvetica" panose="020B0604020202020204" pitchFamily="34" charset="0"/>
              </a:rPr>
              <a:t> Pin 2</a:t>
            </a:r>
            <a:r>
              <a:rPr lang="en-US" b="0" i="0" dirty="0">
                <a:solidFill>
                  <a:srgbClr val="3A3A4A"/>
                </a:solidFill>
                <a:effectLst/>
                <a:latin typeface="Helvetica" panose="020B0604020202020204" pitchFamily="34" charset="0"/>
              </a:rPr>
              <a:t> together.</a:t>
            </a:r>
          </a:p>
          <a:p>
            <a:pPr algn="l">
              <a:buFont typeface="+mj-lt"/>
              <a:buAutoNum type="arabicPeriod"/>
            </a:pPr>
            <a:r>
              <a:rPr lang="en-US" b="0" i="0" dirty="0">
                <a:solidFill>
                  <a:srgbClr val="3A3A4A"/>
                </a:solidFill>
                <a:effectLst/>
                <a:latin typeface="Helvetica" panose="020B0604020202020204" pitchFamily="34" charset="0"/>
              </a:rPr>
              <a:t>Use a jumper wire to connect </a:t>
            </a:r>
            <a:r>
              <a:rPr lang="en-US" b="1" i="0" dirty="0">
                <a:solidFill>
                  <a:srgbClr val="3A3A4A"/>
                </a:solidFill>
                <a:effectLst/>
                <a:latin typeface="Helvetica" panose="020B0604020202020204" pitchFamily="34" charset="0"/>
              </a:rPr>
              <a:t>Pin 1</a:t>
            </a:r>
            <a:r>
              <a:rPr lang="en-US" b="0" i="0" dirty="0">
                <a:solidFill>
                  <a:srgbClr val="3A3A4A"/>
                </a:solidFill>
                <a:effectLst/>
                <a:latin typeface="Helvetica" panose="020B0604020202020204" pitchFamily="34" charset="0"/>
              </a:rPr>
              <a:t> to GND.</a:t>
            </a:r>
          </a:p>
          <a:p>
            <a:pPr algn="l">
              <a:buFont typeface="+mj-lt"/>
              <a:buAutoNum type="arabicPeriod"/>
            </a:pPr>
            <a:r>
              <a:rPr lang="en-US" b="0" i="0" dirty="0">
                <a:solidFill>
                  <a:srgbClr val="3A3A4A"/>
                </a:solidFill>
                <a:effectLst/>
                <a:latin typeface="Helvetica" panose="020B0604020202020204" pitchFamily="34" charset="0"/>
              </a:rPr>
              <a:t>Connect the 1uF capacitor between </a:t>
            </a:r>
            <a:r>
              <a:rPr lang="en-US" b="1" i="0" dirty="0">
                <a:solidFill>
                  <a:srgbClr val="3A3A4A"/>
                </a:solidFill>
                <a:effectLst/>
                <a:latin typeface="Helvetica" panose="020B0604020202020204" pitchFamily="34" charset="0"/>
              </a:rPr>
              <a:t>Pin 2</a:t>
            </a:r>
            <a:r>
              <a:rPr lang="en-US" b="0" i="0" dirty="0">
                <a:solidFill>
                  <a:srgbClr val="3A3A4A"/>
                </a:solidFill>
                <a:effectLst/>
                <a:latin typeface="Helvetica" panose="020B0604020202020204" pitchFamily="34" charset="0"/>
              </a:rPr>
              <a:t> and GND.</a:t>
            </a:r>
          </a:p>
          <a:p>
            <a:pPr algn="l">
              <a:buFont typeface="+mj-lt"/>
              <a:buAutoNum type="arabicPeriod"/>
            </a:pPr>
            <a:r>
              <a:rPr lang="en-US" b="0" i="0" dirty="0">
                <a:solidFill>
                  <a:srgbClr val="3A3A4A"/>
                </a:solidFill>
                <a:effectLst/>
                <a:latin typeface="Helvetica" panose="020B0604020202020204" pitchFamily="34" charset="0"/>
              </a:rPr>
              <a:t>Connect the 0.1uF capacitor between </a:t>
            </a:r>
            <a:r>
              <a:rPr lang="en-US" b="1" i="0" dirty="0">
                <a:solidFill>
                  <a:srgbClr val="3A3A4A"/>
                </a:solidFill>
                <a:effectLst/>
                <a:latin typeface="Helvetica" panose="020B0604020202020204" pitchFamily="34" charset="0"/>
              </a:rPr>
              <a:t>Pin 5</a:t>
            </a:r>
            <a:r>
              <a:rPr lang="en-US" b="0" i="0" dirty="0">
                <a:solidFill>
                  <a:srgbClr val="3A3A4A"/>
                </a:solidFill>
                <a:effectLst/>
                <a:latin typeface="Helvetica" panose="020B0604020202020204" pitchFamily="34" charset="0"/>
              </a:rPr>
              <a:t> and GND.</a:t>
            </a:r>
          </a:p>
          <a:p>
            <a:pPr algn="l">
              <a:buFont typeface="+mj-lt"/>
              <a:buAutoNum type="arabicPeriod"/>
            </a:pPr>
            <a:r>
              <a:rPr lang="en-US" b="0" i="0" dirty="0">
                <a:solidFill>
                  <a:srgbClr val="3A3A4A"/>
                </a:solidFill>
                <a:effectLst/>
                <a:latin typeface="Helvetica" panose="020B0604020202020204" pitchFamily="34" charset="0"/>
              </a:rPr>
              <a:t>Add Red LED &amp; Buzzer in parallel between </a:t>
            </a:r>
            <a:r>
              <a:rPr lang="en-US" b="1" i="0" dirty="0">
                <a:solidFill>
                  <a:srgbClr val="3A3A4A"/>
                </a:solidFill>
                <a:effectLst/>
                <a:latin typeface="Helvetica" panose="020B0604020202020204" pitchFamily="34" charset="0"/>
              </a:rPr>
              <a:t>Pin 3</a:t>
            </a:r>
            <a:r>
              <a:rPr lang="en-US" b="0" i="0" dirty="0">
                <a:solidFill>
                  <a:srgbClr val="3A3A4A"/>
                </a:solidFill>
                <a:effectLst/>
                <a:latin typeface="Helvetica" panose="020B0604020202020204" pitchFamily="34" charset="0"/>
              </a:rPr>
              <a:t> and </a:t>
            </a:r>
            <a:r>
              <a:rPr lang="en-US" b="1" i="0" dirty="0">
                <a:solidFill>
                  <a:srgbClr val="3A3A4A"/>
                </a:solidFill>
                <a:effectLst/>
                <a:latin typeface="Helvetica" panose="020B0604020202020204" pitchFamily="34" charset="0"/>
              </a:rPr>
              <a:t>Collector</a:t>
            </a:r>
            <a:r>
              <a:rPr lang="en-US" b="0" i="0" dirty="0">
                <a:solidFill>
                  <a:srgbClr val="3A3A4A"/>
                </a:solidFill>
                <a:effectLst/>
                <a:latin typeface="Helvetica" panose="020B0604020202020204" pitchFamily="34" charset="0"/>
              </a:rPr>
              <a:t> of Transistor.</a:t>
            </a:r>
          </a:p>
          <a:p>
            <a:pPr algn="l">
              <a:buFont typeface="+mj-lt"/>
              <a:buAutoNum type="arabicPeriod"/>
            </a:pPr>
            <a:r>
              <a:rPr lang="en-US" b="0" i="0" dirty="0">
                <a:solidFill>
                  <a:srgbClr val="3A3A4A"/>
                </a:solidFill>
                <a:effectLst/>
                <a:latin typeface="Helvetica" panose="020B0604020202020204" pitchFamily="34" charset="0"/>
              </a:rPr>
              <a:t>Connect the R1 Resistor between </a:t>
            </a:r>
            <a:r>
              <a:rPr lang="en-US" b="1" i="0" dirty="0">
                <a:solidFill>
                  <a:srgbClr val="3A3A4A"/>
                </a:solidFill>
                <a:effectLst/>
                <a:latin typeface="Helvetica" panose="020B0604020202020204" pitchFamily="34" charset="0"/>
              </a:rPr>
              <a:t>Pin 7</a:t>
            </a:r>
            <a:r>
              <a:rPr lang="en-US" b="0" i="0" dirty="0">
                <a:solidFill>
                  <a:srgbClr val="3A3A4A"/>
                </a:solidFill>
                <a:effectLst/>
                <a:latin typeface="Helvetica" panose="020B0604020202020204" pitchFamily="34" charset="0"/>
              </a:rPr>
              <a:t> and VCC.</a:t>
            </a:r>
          </a:p>
          <a:p>
            <a:pPr algn="l">
              <a:buFont typeface="+mj-lt"/>
              <a:buAutoNum type="arabicPeriod"/>
            </a:pPr>
            <a:r>
              <a:rPr lang="en-US" b="0" i="0" dirty="0">
                <a:solidFill>
                  <a:srgbClr val="3A3A4A"/>
                </a:solidFill>
                <a:effectLst/>
                <a:latin typeface="Helvetica" panose="020B0604020202020204" pitchFamily="34" charset="0"/>
              </a:rPr>
              <a:t>Connect the R2 Resistor between </a:t>
            </a:r>
            <a:r>
              <a:rPr lang="en-US" b="1" i="0" dirty="0">
                <a:solidFill>
                  <a:srgbClr val="3A3A4A"/>
                </a:solidFill>
                <a:effectLst/>
                <a:latin typeface="Helvetica" panose="020B0604020202020204" pitchFamily="34" charset="0"/>
              </a:rPr>
              <a:t>Pin 6</a:t>
            </a:r>
            <a:r>
              <a:rPr lang="en-US" b="0" i="0" dirty="0">
                <a:solidFill>
                  <a:srgbClr val="3A3A4A"/>
                </a:solidFill>
                <a:effectLst/>
                <a:latin typeface="Helvetica" panose="020B0604020202020204" pitchFamily="34" charset="0"/>
              </a:rPr>
              <a:t> and </a:t>
            </a:r>
            <a:r>
              <a:rPr lang="en-US" b="1" i="0" dirty="0">
                <a:solidFill>
                  <a:srgbClr val="3A3A4A"/>
                </a:solidFill>
                <a:effectLst/>
                <a:latin typeface="Helvetica" panose="020B0604020202020204" pitchFamily="34" charset="0"/>
              </a:rPr>
              <a:t>Pin 7.</a:t>
            </a:r>
            <a:endParaRPr lang="en-US" b="0" i="0" dirty="0">
              <a:solidFill>
                <a:srgbClr val="3A3A4A"/>
              </a:solidFill>
              <a:effectLst/>
              <a:latin typeface="Helvetica" panose="020B0604020202020204" pitchFamily="34" charset="0"/>
            </a:endParaRPr>
          </a:p>
          <a:p>
            <a:pPr algn="l">
              <a:buFont typeface="+mj-lt"/>
              <a:buAutoNum type="arabicPeriod"/>
            </a:pPr>
            <a:r>
              <a:rPr lang="en-US" b="0" i="0" dirty="0">
                <a:solidFill>
                  <a:srgbClr val="3A3A4A"/>
                </a:solidFill>
                <a:effectLst/>
                <a:latin typeface="Helvetica" panose="020B0604020202020204" pitchFamily="34" charset="0"/>
              </a:rPr>
              <a:t>Add Green LED to the </a:t>
            </a:r>
            <a:r>
              <a:rPr lang="en-US" b="1" i="0" dirty="0">
                <a:solidFill>
                  <a:srgbClr val="3A3A4A"/>
                </a:solidFill>
                <a:effectLst/>
                <a:latin typeface="Helvetica" panose="020B0604020202020204" pitchFamily="34" charset="0"/>
              </a:rPr>
              <a:t>Base</a:t>
            </a:r>
            <a:r>
              <a:rPr lang="en-US" b="0" i="0" dirty="0">
                <a:solidFill>
                  <a:srgbClr val="3A3A4A"/>
                </a:solidFill>
                <a:effectLst/>
                <a:latin typeface="Helvetica" panose="020B0604020202020204" pitchFamily="34" charset="0"/>
              </a:rPr>
              <a:t> of the transistor with a resistor.</a:t>
            </a:r>
          </a:p>
          <a:p>
            <a:pPr algn="l">
              <a:buFont typeface="+mj-lt"/>
              <a:buAutoNum type="arabicPeriod"/>
            </a:pPr>
            <a:r>
              <a:rPr lang="en-US" b="0" i="0" dirty="0">
                <a:solidFill>
                  <a:srgbClr val="3A3A4A"/>
                </a:solidFill>
                <a:effectLst/>
                <a:latin typeface="Helvetica" panose="020B0604020202020204" pitchFamily="34" charset="0"/>
              </a:rPr>
              <a:t>Connect the Emitter of the Transistor to the GND.</a:t>
            </a:r>
          </a:p>
          <a:p>
            <a:pPr algn="l">
              <a:buFont typeface="+mj-lt"/>
              <a:buAutoNum type="arabicPeriod"/>
            </a:pPr>
            <a:r>
              <a:rPr lang="en-US" b="0" i="0" dirty="0">
                <a:solidFill>
                  <a:srgbClr val="3A3A4A"/>
                </a:solidFill>
                <a:effectLst/>
                <a:latin typeface="Helvetica" panose="020B0604020202020204" pitchFamily="34" charset="0"/>
              </a:rPr>
              <a:t>Insert the Brake wire between the </a:t>
            </a:r>
            <a:r>
              <a:rPr lang="en-US" b="1" i="0" dirty="0">
                <a:solidFill>
                  <a:srgbClr val="3A3A4A"/>
                </a:solidFill>
                <a:effectLst/>
                <a:latin typeface="Helvetica" panose="020B0604020202020204" pitchFamily="34" charset="0"/>
              </a:rPr>
              <a:t>Base</a:t>
            </a:r>
            <a:r>
              <a:rPr lang="en-US" b="0" i="0" dirty="0">
                <a:solidFill>
                  <a:srgbClr val="3A3A4A"/>
                </a:solidFill>
                <a:effectLst/>
                <a:latin typeface="Helvetica" panose="020B0604020202020204" pitchFamily="34" charset="0"/>
              </a:rPr>
              <a:t> of the transistor and the VCC.</a:t>
            </a:r>
          </a:p>
        </p:txBody>
      </p:sp>
      <p:sp>
        <p:nvSpPr>
          <p:cNvPr id="4" name="TextBox 3">
            <a:extLst>
              <a:ext uri="{FF2B5EF4-FFF2-40B4-BE49-F238E27FC236}">
                <a16:creationId xmlns:a16="http://schemas.microsoft.com/office/drawing/2014/main" id="{17C6B25A-BEF4-95AE-1452-E844F18000B2}"/>
              </a:ext>
            </a:extLst>
          </p:cNvPr>
          <p:cNvSpPr txBox="1"/>
          <p:nvPr/>
        </p:nvSpPr>
        <p:spPr>
          <a:xfrm>
            <a:off x="10909004" y="4657844"/>
            <a:ext cx="4635796" cy="369332"/>
          </a:xfrm>
          <a:prstGeom prst="rect">
            <a:avLst/>
          </a:prstGeom>
          <a:noFill/>
        </p:spPr>
        <p:txBody>
          <a:bodyPr wrap="square" rtlCol="0">
            <a:spAutoFit/>
          </a:bodyPr>
          <a:lstStyle/>
          <a:p>
            <a:r>
              <a:rPr lang="en-US" dirty="0"/>
              <a:t>Figure: Project Diagram</a:t>
            </a:r>
          </a:p>
        </p:txBody>
      </p:sp>
      <p:pic>
        <p:nvPicPr>
          <p:cNvPr id="7" name="Picture 6" descr="A circuit board with different colored lights&#10;&#10;Description automatically generated">
            <a:extLst>
              <a:ext uri="{FF2B5EF4-FFF2-40B4-BE49-F238E27FC236}">
                <a16:creationId xmlns:a16="http://schemas.microsoft.com/office/drawing/2014/main" id="{B7487C7F-21F2-7394-9720-CFD708E5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638" y="1062797"/>
            <a:ext cx="8062679" cy="3595047"/>
          </a:xfrm>
          <a:prstGeom prst="rect">
            <a:avLst/>
          </a:prstGeom>
        </p:spPr>
      </p:pic>
    </p:spTree>
    <p:extLst>
      <p:ext uri="{BB962C8B-B14F-4D97-AF65-F5344CB8AC3E}">
        <p14:creationId xmlns:p14="http://schemas.microsoft.com/office/powerpoint/2010/main" val="300181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9" name="Rectangle 23558">
            <a:extLst>
              <a:ext uri="{FF2B5EF4-FFF2-40B4-BE49-F238E27FC236}">
                <a16:creationId xmlns:a16="http://schemas.microsoft.com/office/drawing/2014/main" id="{1B95C55F-4286-4A2A-A05E-2D274D82F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561" name="Rectangle 23560">
            <a:extLst>
              <a:ext uri="{FF2B5EF4-FFF2-40B4-BE49-F238E27FC236}">
                <a16:creationId xmlns:a16="http://schemas.microsoft.com/office/drawing/2014/main" id="{EE2561D9-068B-4BC7-85F6-AE6A7C34B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 y="7601179"/>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3563" name="Straight Connector 23562">
            <a:extLst>
              <a:ext uri="{FF2B5EF4-FFF2-40B4-BE49-F238E27FC236}">
                <a16:creationId xmlns:a16="http://schemas.microsoft.com/office/drawing/2014/main" id="{D61BACF2-0F18-493C-99AB-363E614710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565" name="Rectangle 2356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1525" cy="82296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567" name="Rectangle 2356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 y="0"/>
            <a:ext cx="546856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554" name="Oval 3" descr="Parchment">
            <a:extLst>
              <a:ext uri="{FF2B5EF4-FFF2-40B4-BE49-F238E27FC236}">
                <a16:creationId xmlns:a16="http://schemas.microsoft.com/office/drawing/2014/main" id="{1985B209-DC4D-30A9-24EE-45D31D3807C9}"/>
              </a:ext>
            </a:extLst>
          </p:cNvPr>
          <p:cNvSpPr>
            <a:spLocks noChangeArrowheads="1"/>
          </p:cNvSpPr>
          <p:nvPr/>
        </p:nvSpPr>
        <p:spPr bwMode="auto">
          <a:xfrm>
            <a:off x="664699" y="727075"/>
            <a:ext cx="4164539" cy="6775449"/>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600" b="1" spc="-50">
                <a:solidFill>
                  <a:srgbClr val="FFFFFF"/>
                </a:solidFill>
                <a:latin typeface="+mj-lt"/>
                <a:ea typeface="+mj-ea"/>
                <a:cs typeface="+mj-cs"/>
              </a:rPr>
              <a:t>Conclusions</a:t>
            </a:r>
          </a:p>
        </p:txBody>
      </p:sp>
      <p:sp>
        <p:nvSpPr>
          <p:cNvPr id="23569" name="Rectangle 2356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095"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Rectangle 1">
            <a:extLst>
              <a:ext uri="{FF2B5EF4-FFF2-40B4-BE49-F238E27FC236}">
                <a16:creationId xmlns:a16="http://schemas.microsoft.com/office/drawing/2014/main" id="{DFAFD8A3-3B41-446D-86CA-6AEA67406DCA}"/>
              </a:ext>
            </a:extLst>
          </p:cNvPr>
          <p:cNvSpPr/>
          <p:nvPr/>
        </p:nvSpPr>
        <p:spPr>
          <a:xfrm>
            <a:off x="6401721" y="727075"/>
            <a:ext cx="8658445" cy="6775449"/>
          </a:xfrm>
          <a:prstGeom prst="rect">
            <a:avLst/>
          </a:prstGeom>
        </p:spPr>
        <p:txBody>
          <a:bodyPr vert="horz" lIns="0" tIns="45720" rIns="0" bIns="45720" rtlCol="0" anchor="ctr">
            <a:normAutofit fontScale="92500"/>
          </a:bodyPr>
          <a:lstStyle/>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In conclusion, </a:t>
            </a: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while the 555 timer circuit demonstrated its effectiveness in the brake failure indicator project, its versatility extends to a myriad of other applications across various industries and educational domains, showcasing its significance as a fundamental and adaptable component in electronics.</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dirty="0">
                <a:solidFill>
                  <a:schemeClr val="tx1">
                    <a:lumMod val="75000"/>
                    <a:lumOff val="25000"/>
                  </a:schemeClr>
                </a:solidFill>
              </a:rPr>
              <a:t>The 555 timer, owing to its versatility and reliability in generating precise timing pulses, holds potential for various applications beyond brake failure indicators, including:</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Timing and Oscillation in Electronics: </a:t>
            </a:r>
            <a:r>
              <a:rPr lang="en-US" dirty="0">
                <a:solidFill>
                  <a:schemeClr val="tx1">
                    <a:lumMod val="75000"/>
                    <a:lumOff val="25000"/>
                  </a:schemeClr>
                </a:solidFill>
              </a:rPr>
              <a:t>The 555 timer can be utilized in numerous electronic circuits requiring precise timing, such as oscillators, timers, and pulse generators across various industries.</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PWM (Pulse Width Modulation): </a:t>
            </a:r>
            <a:r>
              <a:rPr lang="en-US" dirty="0">
                <a:solidFill>
                  <a:schemeClr val="tx1">
                    <a:lumMod val="75000"/>
                    <a:lumOff val="25000"/>
                  </a:schemeClr>
                </a:solidFill>
              </a:rPr>
              <a:t>Its ability to generate square waves at adjustable frequencies makes it suitable for applications like motor speed control, light dimming, and power regulation.</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Sensor Signal Conditioning: </a:t>
            </a:r>
            <a:r>
              <a:rPr lang="en-US" dirty="0">
                <a:solidFill>
                  <a:schemeClr val="tx1">
                    <a:lumMod val="75000"/>
                    <a:lumOff val="25000"/>
                  </a:schemeClr>
                </a:solidFill>
              </a:rPr>
              <a:t>Incorporating the 555 timer to condition signals from sensors for data acquisition, signal processing, and control systems in automation and robotics.</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Educational Purposes: </a:t>
            </a:r>
            <a:r>
              <a:rPr lang="en-US" dirty="0">
                <a:solidFill>
                  <a:schemeClr val="tx1">
                    <a:lumMod val="75000"/>
                    <a:lumOff val="25000"/>
                  </a:schemeClr>
                </a:solidFill>
              </a:rPr>
              <a:t>Due to its simplicity and widespread use, the 555 timer serves as an excellent educational tool for teaching basic concepts of timing circuits, electronics, and signal generation.</a:t>
            </a:r>
          </a:p>
          <a:p>
            <a:pPr defTabSz="914400">
              <a:lnSpc>
                <a:spcPct val="90000"/>
              </a:lnSpc>
              <a:spcAft>
                <a:spcPts val="600"/>
              </a:spcAft>
              <a:buClr>
                <a:schemeClr val="accent1"/>
              </a:buClr>
              <a:buFont typeface="Calibri" panose="020F0502020204030204" pitchFamily="34" charset="0"/>
            </a:pPr>
            <a:endParaRPr lang="en-US"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b="1" dirty="0">
                <a:solidFill>
                  <a:schemeClr val="tx1">
                    <a:lumMod val="75000"/>
                    <a:lumOff val="25000"/>
                  </a:schemeClr>
                </a:solidFill>
              </a:rPr>
              <a:t>Home Automation: </a:t>
            </a:r>
            <a:r>
              <a:rPr lang="en-US" dirty="0">
                <a:solidFill>
                  <a:schemeClr val="tx1">
                    <a:lumMod val="75000"/>
                    <a:lumOff val="25000"/>
                  </a:schemeClr>
                </a:solidFill>
              </a:rPr>
              <a:t>Utilizing the 555 timer in home automation projects for timing-based tasks like turning lights on/off, controlling appliances, or creating simple alarm systems.</a:t>
            </a:r>
          </a:p>
        </p:txBody>
      </p:sp>
      <p:sp>
        <p:nvSpPr>
          <p:cNvPr id="3" name="Slide Number Placeholder 2">
            <a:extLst>
              <a:ext uri="{FF2B5EF4-FFF2-40B4-BE49-F238E27FC236}">
                <a16:creationId xmlns:a16="http://schemas.microsoft.com/office/drawing/2014/main" id="{85F42912-BD7D-F404-CB12-853D674B07C8}"/>
              </a:ext>
            </a:extLst>
          </p:cNvPr>
          <p:cNvSpPr>
            <a:spLocks noGrp="1"/>
          </p:cNvSpPr>
          <p:nvPr>
            <p:ph type="sldNum" sz="quarter" idx="12"/>
          </p:nvPr>
        </p:nvSpPr>
        <p:spPr>
          <a:xfrm>
            <a:off x="13666124" y="7751742"/>
            <a:ext cx="1470728" cy="438150"/>
          </a:xfrm>
        </p:spPr>
        <p:txBody>
          <a:bodyPr vert="horz" lIns="91440" tIns="45720" rIns="91440" bIns="45720" rtlCol="0" anchor="ctr">
            <a:normAutofit/>
          </a:bodyPr>
          <a:lstStyle/>
          <a:p>
            <a:pPr>
              <a:spcAft>
                <a:spcPts val="600"/>
              </a:spcAft>
            </a:pPr>
            <a:fld id="{48F63A3B-78C7-47BE-AE5E-E10140E04643}" type="slidenum">
              <a:rPr lang="en-US" sz="1050">
                <a:solidFill>
                  <a:schemeClr val="tx2"/>
                </a:solidFill>
              </a:rPr>
              <a:pPr>
                <a:spcAft>
                  <a:spcPts val="600"/>
                </a:spcAft>
              </a:pPr>
              <a:t>13</a:t>
            </a:fld>
            <a:endParaRPr lang="en-US" sz="1050">
              <a:solidFill>
                <a:schemeClr val="tx2"/>
              </a:solidFill>
            </a:endParaRPr>
          </a:p>
        </p:txBody>
      </p:sp>
      <p:sp>
        <p:nvSpPr>
          <p:cNvPr id="5" name="TextBox 4">
            <a:extLst>
              <a:ext uri="{FF2B5EF4-FFF2-40B4-BE49-F238E27FC236}">
                <a16:creationId xmlns:a16="http://schemas.microsoft.com/office/drawing/2014/main" id="{8F5D1D8D-E963-FA9A-CD79-E71EBFC44BBF}"/>
              </a:ext>
            </a:extLst>
          </p:cNvPr>
          <p:cNvSpPr txBox="1"/>
          <p:nvPr/>
        </p:nvSpPr>
        <p:spPr>
          <a:xfrm>
            <a:off x="735980" y="1059366"/>
            <a:ext cx="15422137" cy="7170233"/>
          </a:xfrm>
          <a:prstGeom prst="rect">
            <a:avLst/>
          </a:prstGeom>
        </p:spPr>
        <p:txBody>
          <a:bodyPr vert="horz" lIns="91440" tIns="45720" rIns="91440" bIns="45720" rtlCol="0">
            <a:noAutofit/>
          </a:bodyPr>
          <a:lstStyle/>
          <a:p>
            <a:endParaRPr lang="en-US"/>
          </a:p>
        </p:txBody>
      </p:sp>
    </p:spTree>
    <p:extLst>
      <p:ext uri="{BB962C8B-B14F-4D97-AF65-F5344CB8AC3E}">
        <p14:creationId xmlns:p14="http://schemas.microsoft.com/office/powerpoint/2010/main" val="50759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White paper ships being led by a yellow ship">
            <a:extLst>
              <a:ext uri="{FF2B5EF4-FFF2-40B4-BE49-F238E27FC236}">
                <a16:creationId xmlns:a16="http://schemas.microsoft.com/office/drawing/2014/main" id="{C299DABC-94E8-FFD2-1296-0C67D498DE11}"/>
              </a:ext>
            </a:extLst>
          </p:cNvPr>
          <p:cNvPicPr>
            <a:picLocks noChangeAspect="1"/>
          </p:cNvPicPr>
          <p:nvPr/>
        </p:nvPicPr>
        <p:blipFill rotWithShape="1">
          <a:blip r:embed="rId2"/>
          <a:srcRect l="2136" r="2944" b="-1"/>
          <a:stretch/>
        </p:blipFill>
        <p:spPr>
          <a:xfrm>
            <a:off x="4756708" y="10"/>
            <a:ext cx="11702492" cy="8229590"/>
          </a:xfrm>
          <a:prstGeom prst="rect">
            <a:avLst/>
          </a:prstGeom>
        </p:spPr>
      </p:pic>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645274" y="1346835"/>
            <a:ext cx="5431536" cy="3844961"/>
          </a:xfrm>
        </p:spPr>
        <p:txBody>
          <a:bodyPr vert="horz" lIns="91440" tIns="45720" rIns="91440" bIns="45720" rtlCol="0" anchor="b">
            <a:normAutofit/>
          </a:bodyPr>
          <a:lstStyle/>
          <a:p>
            <a:pPr defTabSz="914400"/>
            <a:r>
              <a:rPr lang="en-US" sz="6100" b="1" dirty="0"/>
              <a:t>Thanks for listening our presentation….</a:t>
            </a:r>
          </a:p>
        </p:txBody>
      </p:sp>
      <p:sp>
        <p:nvSpPr>
          <p:cNvPr id="9" name="Slide Number Placeholder 8"/>
          <p:cNvSpPr>
            <a:spLocks noGrp="1"/>
          </p:cNvSpPr>
          <p:nvPr>
            <p:ph type="sldNum" sz="quarter" idx="12"/>
          </p:nvPr>
        </p:nvSpPr>
        <p:spPr>
          <a:xfrm>
            <a:off x="12110605" y="7627620"/>
            <a:ext cx="3703320" cy="438150"/>
          </a:xfrm>
        </p:spPr>
        <p:txBody>
          <a:bodyPr vert="horz" lIns="91440" tIns="45720" rIns="91440" bIns="45720" rtlCol="0" anchor="ctr">
            <a:normAutofit/>
          </a:bodyPr>
          <a:lstStyle/>
          <a:p>
            <a:pPr defTabSz="914400">
              <a:spcAft>
                <a:spcPts val="600"/>
              </a:spcAft>
              <a:defRPr/>
            </a:pPr>
            <a:fld id="{48F63A3B-78C7-47BE-AE5E-E10140E04643}" type="slidenum">
              <a:rPr lang="en-US" sz="1500">
                <a:solidFill>
                  <a:schemeClr val="tx1"/>
                </a:solidFill>
                <a:latin typeface="Calibri" panose="020F0502020204030204"/>
              </a:rPr>
              <a:pPr defTabSz="914400">
                <a:spcAft>
                  <a:spcPts val="600"/>
                </a:spcAft>
                <a:defRPr/>
              </a:pPr>
              <a:t>14</a:t>
            </a:fld>
            <a:endParaRPr lang="en-US" sz="1500">
              <a:solidFill>
                <a:schemeClr val="tx1"/>
              </a:solidFill>
              <a:latin typeface="Calibri" panose="020F0502020204030204"/>
            </a:endParaRPr>
          </a:p>
        </p:txBody>
      </p:sp>
    </p:spTree>
    <p:extLst>
      <p:ext uri="{BB962C8B-B14F-4D97-AF65-F5344CB8AC3E}">
        <p14:creationId xmlns:p14="http://schemas.microsoft.com/office/powerpoint/2010/main" val="47875326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555498" y="3220914"/>
            <a:ext cx="6078858" cy="4191441"/>
          </a:xfrm>
        </p:spPr>
        <p:txBody>
          <a:bodyPr>
            <a:normAutofit/>
          </a:bodyPr>
          <a:lstStyle/>
          <a:p>
            <a:pPr>
              <a:spcBef>
                <a:spcPct val="20000"/>
              </a:spcBef>
              <a:buFontTx/>
              <a:buChar char="•"/>
            </a:pPr>
            <a:r>
              <a:rPr lang="en-US" altLang="en-US" sz="2300" b="1"/>
              <a:t>Objectives </a:t>
            </a:r>
          </a:p>
          <a:p>
            <a:pPr>
              <a:spcBef>
                <a:spcPct val="20000"/>
              </a:spcBef>
              <a:buFontTx/>
              <a:buChar char="•"/>
            </a:pPr>
            <a:r>
              <a:rPr lang="en-US" altLang="en-US" sz="2300" b="1"/>
              <a:t>Introduction </a:t>
            </a:r>
          </a:p>
          <a:p>
            <a:pPr>
              <a:spcBef>
                <a:spcPct val="20000"/>
              </a:spcBef>
              <a:buFontTx/>
              <a:buChar char="•"/>
            </a:pPr>
            <a:r>
              <a:rPr lang="en-US" altLang="en-US" sz="2300" b="1"/>
              <a:t>Research/Working Method</a:t>
            </a:r>
          </a:p>
          <a:p>
            <a:pPr>
              <a:spcBef>
                <a:spcPct val="20000"/>
              </a:spcBef>
              <a:buFontTx/>
              <a:buChar char="•"/>
            </a:pPr>
            <a:r>
              <a:rPr lang="en-US" altLang="en-US" sz="2300" b="1"/>
              <a:t>Description of the Work </a:t>
            </a:r>
          </a:p>
          <a:p>
            <a:pPr>
              <a:spcBef>
                <a:spcPct val="20000"/>
              </a:spcBef>
              <a:buFontTx/>
              <a:buChar char="•"/>
            </a:pPr>
            <a:r>
              <a:rPr lang="en-US" altLang="en-US" sz="2300" b="1"/>
              <a:t>Results and Discussions</a:t>
            </a:r>
          </a:p>
          <a:p>
            <a:pPr>
              <a:spcBef>
                <a:spcPct val="20000"/>
              </a:spcBef>
              <a:buFontTx/>
              <a:buChar char="•"/>
            </a:pPr>
            <a:r>
              <a:rPr lang="en-US" altLang="en-US" sz="2300" b="1"/>
              <a:t>Conclusions</a:t>
            </a:r>
          </a:p>
          <a:p>
            <a:pPr>
              <a:spcBef>
                <a:spcPct val="20000"/>
              </a:spcBef>
              <a:buFontTx/>
              <a:buChar char="•"/>
            </a:pPr>
            <a:r>
              <a:rPr lang="en-US" altLang="en-US" sz="2300" b="1"/>
              <a:t>Future Works</a:t>
            </a:r>
          </a:p>
        </p:txBody>
      </p:sp>
      <p:sp>
        <p:nvSpPr>
          <p:cNvPr id="7" name="Slide Number Placeholder 6"/>
          <p:cNvSpPr>
            <a:spLocks noGrp="1"/>
          </p:cNvSpPr>
          <p:nvPr>
            <p:ph type="sldNum" sz="quarter" idx="12"/>
          </p:nvPr>
        </p:nvSpPr>
        <p:spPr>
          <a:xfrm>
            <a:off x="12200382" y="7628332"/>
            <a:ext cx="3703320" cy="438150"/>
          </a:xfrm>
        </p:spPr>
        <p:txBody>
          <a:bodyPr>
            <a:normAutofit/>
          </a:bodyPr>
          <a:lstStyle/>
          <a:p>
            <a:pPr>
              <a:spcAft>
                <a:spcPts val="600"/>
              </a:spcAft>
            </a:pPr>
            <a:fld id="{48F63A3B-78C7-47BE-AE5E-E10140E04643}" type="slidenum">
              <a:rPr lang="en-US">
                <a:solidFill>
                  <a:schemeClr val="bg1"/>
                </a:solidFill>
              </a:rPr>
              <a:pPr>
                <a:spcAft>
                  <a:spcPts val="600"/>
                </a:spcAft>
              </a:pPr>
              <a:t>2</a:t>
            </a:fld>
            <a:endParaRPr lang="en-US">
              <a:solidFill>
                <a:schemeClr val="bg1"/>
              </a:solidFill>
            </a:endParaRPr>
          </a:p>
        </p:txBody>
      </p:sp>
      <p:pic>
        <p:nvPicPr>
          <p:cNvPr id="19" name="Picture 18" descr="Abstract blurred public library with bookshelves">
            <a:extLst>
              <a:ext uri="{FF2B5EF4-FFF2-40B4-BE49-F238E27FC236}">
                <a16:creationId xmlns:a16="http://schemas.microsoft.com/office/drawing/2014/main" id="{3D66C1D1-F4B4-40CA-F859-01D18B3F96B2}"/>
              </a:ext>
            </a:extLst>
          </p:cNvPr>
          <p:cNvPicPr>
            <a:picLocks noChangeAspect="1"/>
          </p:cNvPicPr>
          <p:nvPr/>
        </p:nvPicPr>
        <p:blipFill rotWithShape="1">
          <a:blip r:embed="rId2"/>
          <a:srcRect l="1567" r="23906" b="-2"/>
          <a:stretch/>
        </p:blipFill>
        <p:spPr>
          <a:xfrm>
            <a:off x="7270851" y="-2"/>
            <a:ext cx="9188349" cy="8229600"/>
          </a:xfrm>
          <a:prstGeom prst="rect">
            <a:avLst/>
          </a:prstGeom>
        </p:spPr>
      </p:pic>
      <p:sp>
        <p:nvSpPr>
          <p:cNvPr id="17" name="Oval 4" descr="Parchment"/>
          <p:cNvSpPr>
            <a:spLocks noChangeArrowheads="1"/>
          </p:cNvSpPr>
          <p:nvPr/>
        </p:nvSpPr>
        <p:spPr bwMode="auto">
          <a:xfrm>
            <a:off x="2333431" y="394903"/>
            <a:ext cx="11202477" cy="878513"/>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Aft>
                <a:spcPts val="600"/>
              </a:spcAft>
            </a:pPr>
            <a:r>
              <a:rPr lang="en-US" altLang="en-US" sz="3200" b="1" dirty="0">
                <a:solidFill>
                  <a:srgbClr val="0070C0"/>
                </a:solidFill>
                <a:latin typeface="Comic Sans MS" panose="030F0702030302020204" pitchFamily="66" charset="0"/>
              </a:rPr>
              <a:t>Outline of the Presentation</a:t>
            </a:r>
            <a:endParaRPr lang="en-US" altLang="en-US" sz="3200" b="1">
              <a:solidFill>
                <a:srgbClr val="0070C0"/>
              </a:solidFill>
              <a:latin typeface="Comic Sans MS" panose="030F0702030302020204" pitchFamily="66" charset="0"/>
            </a:endParaRP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851658" y="353445"/>
            <a:ext cx="13359534" cy="1240403"/>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5100" b="1" kern="1200" dirty="0">
                <a:solidFill>
                  <a:srgbClr val="FFFFFF"/>
                </a:solidFill>
                <a:latin typeface="+mj-lt"/>
                <a:ea typeface="+mj-ea"/>
                <a:cs typeface="+mj-cs"/>
              </a:rPr>
              <a:t>Objectives of the Work</a:t>
            </a:r>
          </a:p>
        </p:txBody>
      </p:sp>
      <p:sp>
        <p:nvSpPr>
          <p:cNvPr id="16387" name="Rectangle 3"/>
          <p:cNvSpPr>
            <a:spLocks noChangeArrowheads="1"/>
          </p:cNvSpPr>
          <p:nvPr/>
        </p:nvSpPr>
        <p:spPr bwMode="auto">
          <a:xfrm>
            <a:off x="1134263" y="706430"/>
            <a:ext cx="13553442" cy="605736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14300" indent="0" defTabSz="914400" eaLnBrk="1" hangingPunct="1">
              <a:lnSpc>
                <a:spcPct val="90000"/>
              </a:lnSpc>
              <a:spcAft>
                <a:spcPts val="600"/>
              </a:spcAft>
            </a:pPr>
            <a:endParaRPr lang="en-US" sz="2200" b="0" i="0" dirty="0">
              <a:effectLst/>
              <a:latin typeface="+mn-lt"/>
              <a:cs typeface="+mn-cs"/>
            </a:endParaRPr>
          </a:p>
        </p:txBody>
      </p:sp>
      <p:sp>
        <p:nvSpPr>
          <p:cNvPr id="3" name="Slide Number Placeholder 2"/>
          <p:cNvSpPr>
            <a:spLocks noGrp="1"/>
          </p:cNvSpPr>
          <p:nvPr>
            <p:ph type="sldNum" sz="quarter" idx="12"/>
          </p:nvPr>
        </p:nvSpPr>
        <p:spPr>
          <a:xfrm>
            <a:off x="15800832" y="7746517"/>
            <a:ext cx="601982" cy="438150"/>
          </a:xfrm>
        </p:spPr>
        <p:txBody>
          <a:bodyPr vert="horz" lIns="91440" tIns="45720" rIns="91440" bIns="45720" rtlCol="0" anchor="ctr">
            <a:normAutofit/>
          </a:bodyPr>
          <a:lstStyle/>
          <a:p>
            <a:pPr defTabSz="914400">
              <a:spcAft>
                <a:spcPts val="600"/>
              </a:spcAft>
            </a:pPr>
            <a:fld id="{48F63A3B-78C7-47BE-AE5E-E10140E04643}" type="slidenum">
              <a:rPr lang="en-US" sz="1400">
                <a:solidFill>
                  <a:schemeClr val="tx1">
                    <a:lumMod val="50000"/>
                    <a:lumOff val="50000"/>
                  </a:schemeClr>
                </a:solidFill>
              </a:rPr>
              <a:pPr defTabSz="914400">
                <a:spcAft>
                  <a:spcPts val="600"/>
                </a:spcAft>
              </a:pPr>
              <a:t>3</a:t>
            </a:fld>
            <a:endParaRPr lang="en-US" sz="1400">
              <a:solidFill>
                <a:schemeClr val="tx1">
                  <a:lumMod val="50000"/>
                  <a:lumOff val="50000"/>
                </a:schemeClr>
              </a:solidFill>
            </a:endParaRPr>
          </a:p>
        </p:txBody>
      </p:sp>
      <p:sp>
        <p:nvSpPr>
          <p:cNvPr id="2" name="Rectangle 1">
            <a:extLst>
              <a:ext uri="{FF2B5EF4-FFF2-40B4-BE49-F238E27FC236}">
                <a16:creationId xmlns:a16="http://schemas.microsoft.com/office/drawing/2014/main" id="{00C2057C-9F96-45C7-9161-7358FEAADF2D}"/>
              </a:ext>
            </a:extLst>
          </p:cNvPr>
          <p:cNvSpPr/>
          <p:nvPr/>
        </p:nvSpPr>
        <p:spPr>
          <a:xfrm>
            <a:off x="301825" y="1295685"/>
            <a:ext cx="7927775" cy="5847755"/>
          </a:xfrm>
          <a:prstGeom prst="rect">
            <a:avLst/>
          </a:prstGeom>
        </p:spPr>
        <p:txBody>
          <a:bodyPr wrap="square">
            <a:spAutoFit/>
          </a:bodyPr>
          <a:lstStyle/>
          <a:p>
            <a:pPr marL="342900" indent="-342900">
              <a:buFont typeface="+mj-lt"/>
              <a:buAutoNum type="arabicPeriod"/>
            </a:pPr>
            <a:r>
              <a:rPr lang="en-US" sz="2200" dirty="0"/>
              <a:t>Develop a cost-effective and reliable Brake Failure Detection System using an IC 555 timer integrated circuit.</a:t>
            </a:r>
          </a:p>
          <a:p>
            <a:pPr marL="342900" indent="-342900">
              <a:buFont typeface="+mj-lt"/>
              <a:buAutoNum type="arabicPeriod"/>
            </a:pPr>
            <a:endParaRPr lang="en-US" sz="2200" dirty="0"/>
          </a:p>
          <a:p>
            <a:pPr marL="342900" indent="-342900">
              <a:buFont typeface="+mj-lt"/>
              <a:buAutoNum type="arabicPeriod"/>
            </a:pPr>
            <a:r>
              <a:rPr lang="en-US" sz="2200" dirty="0"/>
              <a:t>Implement a circuit using IC 555 to monitor brake fluid pressure and activate the indicator in the event of a brake failure or low brake fluid levels.</a:t>
            </a:r>
          </a:p>
          <a:p>
            <a:pPr marL="342900" indent="-342900">
              <a:buFont typeface="+mj-lt"/>
              <a:buAutoNum type="arabicPeriod"/>
            </a:pPr>
            <a:endParaRPr lang="en-US" sz="2200" dirty="0"/>
          </a:p>
          <a:p>
            <a:pPr marL="342900" indent="-342900">
              <a:buFont typeface="+mj-lt"/>
              <a:buAutoNum type="arabicPeriod"/>
            </a:pPr>
            <a:r>
              <a:rPr lang="en-US" sz="2200" dirty="0"/>
              <a:t>Optimize power consumption to enhance the device's efficiency and prolong battery life, ensuring practicality and sustainability.</a:t>
            </a:r>
          </a:p>
          <a:p>
            <a:pPr marL="342900" indent="-342900">
              <a:buFont typeface="+mj-lt"/>
              <a:buAutoNum type="arabicPeriod"/>
            </a:pPr>
            <a:endParaRPr lang="en-US" sz="2200" dirty="0"/>
          </a:p>
          <a:p>
            <a:pPr marL="342900" indent="-342900">
              <a:buFont typeface="+mj-lt"/>
              <a:buAutoNum type="arabicPeriod"/>
            </a:pPr>
            <a:r>
              <a:rPr lang="en-US" sz="2200" dirty="0"/>
              <a:t>Aim to contribute to improved road safety by preventing accidents related to brake failures through the successful implementation of the IC 555-based Brake Failure Detection System.</a:t>
            </a:r>
          </a:p>
          <a:p>
            <a:pPr marL="342900" indent="-342900">
              <a:buFont typeface="+mj-lt"/>
              <a:buAutoNum type="arabicPeriod"/>
            </a:pPr>
            <a:endParaRPr lang="en-US" sz="2200" dirty="0"/>
          </a:p>
          <a:p>
            <a:pPr marL="342900" indent="-342900">
              <a:buFont typeface="+mj-lt"/>
              <a:buAutoNum type="arabicPeriod"/>
            </a:pPr>
            <a:r>
              <a:rPr lang="en-US" sz="2200" dirty="0"/>
              <a:t>Providing tips and recommendations on how to optimize the circuit's performance and ensure its longevity in real life use.</a:t>
            </a:r>
          </a:p>
        </p:txBody>
      </p:sp>
      <p:sp>
        <p:nvSpPr>
          <p:cNvPr id="6" name="Oval 3" descr="Parchment">
            <a:extLst>
              <a:ext uri="{FF2B5EF4-FFF2-40B4-BE49-F238E27FC236}">
                <a16:creationId xmlns:a16="http://schemas.microsoft.com/office/drawing/2014/main" id="{B110C19D-6985-4F14-808A-D0CEBA4C27F9}"/>
              </a:ext>
            </a:extLst>
          </p:cNvPr>
          <p:cNvSpPr>
            <a:spLocks noChangeArrowheads="1"/>
          </p:cNvSpPr>
          <p:nvPr/>
        </p:nvSpPr>
        <p:spPr bwMode="auto">
          <a:xfrm>
            <a:off x="0" y="-13906"/>
            <a:ext cx="4806340" cy="1479712"/>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Objective</a:t>
            </a:r>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30" name="Rectangle 17429">
            <a:extLst>
              <a:ext uri="{FF2B5EF4-FFF2-40B4-BE49-F238E27FC236}">
                <a16:creationId xmlns:a16="http://schemas.microsoft.com/office/drawing/2014/main" id="{38247643-37AB-47DE-B7BD-7A64FEB13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431" name="Rectangle 17430">
            <a:extLst>
              <a:ext uri="{FF2B5EF4-FFF2-40B4-BE49-F238E27FC236}">
                <a16:creationId xmlns:a16="http://schemas.microsoft.com/office/drawing/2014/main" id="{AEBC3119-F8E7-4266-91B8-7A1E808B4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 y="7601179"/>
            <a:ext cx="16459180" cy="797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432" name="Straight Connector 17431">
            <a:extLst>
              <a:ext uri="{FF2B5EF4-FFF2-40B4-BE49-F238E27FC236}">
                <a16:creationId xmlns:a16="http://schemas.microsoft.com/office/drawing/2014/main" id="{57D15890-6502-4FAA-AB03-AFAC88EE29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433" name="Rectangle 174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1525" cy="82296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410" name="Oval 3" descr="Parchment"/>
          <p:cNvSpPr>
            <a:spLocks noChangeArrowheads="1"/>
          </p:cNvSpPr>
          <p:nvPr/>
        </p:nvSpPr>
        <p:spPr bwMode="auto">
          <a:xfrm>
            <a:off x="592193" y="458156"/>
            <a:ext cx="4445747" cy="2524650"/>
          </a:xfrm>
          <a:prstGeom prst="ellipse">
            <a:avLst/>
          </a:prstGeom>
        </p:spPr>
        <p:txBody>
          <a:bodyPr vert="horz" lIns="91440" tIns="45720" rIns="91440" bIns="45720" rtlCol="0" anchor="b">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600" b="1" spc="-50">
                <a:solidFill>
                  <a:schemeClr val="tx1">
                    <a:lumMod val="75000"/>
                    <a:lumOff val="25000"/>
                  </a:schemeClr>
                </a:solidFill>
                <a:latin typeface="+mj-lt"/>
                <a:ea typeface="+mj-ea"/>
                <a:cs typeface="+mj-cs"/>
              </a:rPr>
              <a:t>Introduction</a:t>
            </a:r>
            <a:endParaRPr lang="en-US" altLang="en-US" sz="4600" b="1" spc="-50" dirty="0">
              <a:solidFill>
                <a:schemeClr val="tx1">
                  <a:lumMod val="75000"/>
                  <a:lumOff val="25000"/>
                </a:schemeClr>
              </a:solidFill>
              <a:latin typeface="+mj-lt"/>
              <a:ea typeface="+mj-ea"/>
              <a:cs typeface="+mj-cs"/>
            </a:endParaRPr>
          </a:p>
        </p:txBody>
      </p:sp>
      <p:cxnSp>
        <p:nvCxnSpPr>
          <p:cNvPr id="17434" name="Straight Connector 17433">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7751" y="3160754"/>
            <a:ext cx="37033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BD283B5-45C8-473F-8210-B0F5526E97C8}"/>
              </a:ext>
            </a:extLst>
          </p:cNvPr>
          <p:cNvSpPr/>
          <p:nvPr/>
        </p:nvSpPr>
        <p:spPr>
          <a:xfrm>
            <a:off x="664700" y="3283888"/>
            <a:ext cx="4770900" cy="408209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We are going to show you how to make a Break Failure Indicator Circuit using 555 Timer IC. This circuit can be attached to a vehicle, and it will monitor the brakes of the vehicle. In case of any brake failure, it will provide us with audio-visual feedback.</a:t>
            </a:r>
          </a:p>
        </p:txBody>
      </p:sp>
      <p:pic>
        <p:nvPicPr>
          <p:cNvPr id="6" name="Picture 5" descr="A computer circuit board with many wires and switches&#10;&#10;Description automatically generated">
            <a:extLst>
              <a:ext uri="{FF2B5EF4-FFF2-40B4-BE49-F238E27FC236}">
                <a16:creationId xmlns:a16="http://schemas.microsoft.com/office/drawing/2014/main" id="{A8F79D2E-03F6-EF18-89B1-DE6FF1767997}"/>
              </a:ext>
            </a:extLst>
          </p:cNvPr>
          <p:cNvPicPr>
            <a:picLocks noChangeAspect="1"/>
          </p:cNvPicPr>
          <p:nvPr/>
        </p:nvPicPr>
        <p:blipFill rotWithShape="1">
          <a:blip r:embed="rId2">
            <a:extLst>
              <a:ext uri="{28A0092B-C50C-407E-A947-70E740481C1C}">
                <a14:useLocalDpi xmlns:a14="http://schemas.microsoft.com/office/drawing/2010/main" val="0"/>
              </a:ext>
            </a:extLst>
          </a:blip>
          <a:srcRect t="18600" r="2" b="6247"/>
          <a:stretch/>
        </p:blipFill>
        <p:spPr>
          <a:xfrm>
            <a:off x="6474663" y="236002"/>
            <a:ext cx="9976862" cy="7498069"/>
          </a:xfrm>
          <a:prstGeom prst="rect">
            <a:avLst/>
          </a:prstGeom>
        </p:spPr>
      </p:pic>
      <p:sp>
        <p:nvSpPr>
          <p:cNvPr id="3" name="Slide Number Placeholder 2"/>
          <p:cNvSpPr>
            <a:spLocks noGrp="1"/>
          </p:cNvSpPr>
          <p:nvPr>
            <p:ph type="sldNum" sz="quarter" idx="12"/>
          </p:nvPr>
        </p:nvSpPr>
        <p:spPr>
          <a:xfrm>
            <a:off x="14323151" y="7751742"/>
            <a:ext cx="813701" cy="438150"/>
          </a:xfrm>
        </p:spPr>
        <p:txBody>
          <a:bodyPr vert="horz" lIns="91440" tIns="45720" rIns="91440" bIns="45720" rtlCol="0" anchor="ctr">
            <a:normAutofit/>
          </a:bodyPr>
          <a:lstStyle/>
          <a:p>
            <a:pPr defTabSz="914400">
              <a:spcAft>
                <a:spcPts val="600"/>
              </a:spcAft>
            </a:pPr>
            <a:fld id="{48F63A3B-78C7-47BE-AE5E-E10140E04643}" type="slidenum">
              <a:rPr lang="en-US" sz="1050" smtClean="0"/>
              <a:pPr defTabSz="914400">
                <a:spcAft>
                  <a:spcPts val="600"/>
                </a:spcAft>
              </a:pPr>
              <a:t>4</a:t>
            </a:fld>
            <a:endParaRPr lang="en-US" sz="1050"/>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endParaRPr lang="en-US" altLang="en-US" sz="3600" dirty="0">
              <a:solidFill>
                <a:srgbClr val="FF0000"/>
              </a:solidFill>
            </a:endParaRPr>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9" name="Oval 3" descr="Parchment"/>
          <p:cNvSpPr>
            <a:spLocks noChangeArrowheads="1"/>
          </p:cNvSpPr>
          <p:nvPr/>
        </p:nvSpPr>
        <p:spPr bwMode="auto">
          <a:xfrm>
            <a:off x="7865166" y="21907"/>
            <a:ext cx="7369432" cy="1590676"/>
          </a:xfrm>
          <a:prstGeom prst="ellipse">
            <a:avLst/>
          </a:prstGeom>
        </p:spPr>
        <p:txBody>
          <a:bodyPr vert="horz" lIns="91440" tIns="45720" rIns="91440" bIns="45720" rtlCol="0"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4100" b="1" kern="1200" dirty="0">
                <a:solidFill>
                  <a:schemeClr val="tx1"/>
                </a:solidFill>
                <a:latin typeface="+mj-lt"/>
                <a:ea typeface="+mj-ea"/>
                <a:cs typeface="+mj-cs"/>
              </a:rPr>
              <a:t>Equipment's</a:t>
            </a:r>
          </a:p>
        </p:txBody>
      </p:sp>
      <p:sp>
        <p:nvSpPr>
          <p:cNvPr id="7" name="TextBox 6">
            <a:extLst>
              <a:ext uri="{FF2B5EF4-FFF2-40B4-BE49-F238E27FC236}">
                <a16:creationId xmlns:a16="http://schemas.microsoft.com/office/drawing/2014/main" id="{2991507D-C22E-B435-C11A-787DDDB749E3}"/>
              </a:ext>
            </a:extLst>
          </p:cNvPr>
          <p:cNvSpPr txBox="1"/>
          <p:nvPr/>
        </p:nvSpPr>
        <p:spPr>
          <a:xfrm>
            <a:off x="7958197" y="1874520"/>
            <a:ext cx="8168493" cy="5537835"/>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5</a:t>
            </a:fld>
            <a:endParaRPr lang="en-US" sz="1200">
              <a:solidFill>
                <a:schemeClr val="tx1">
                  <a:tint val="75000"/>
                </a:schemeClr>
              </a:solidFill>
            </a:endParaRPr>
          </a:p>
        </p:txBody>
      </p:sp>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graphicFrame>
        <p:nvGraphicFramePr>
          <p:cNvPr id="10" name="Table 10">
            <a:extLst>
              <a:ext uri="{FF2B5EF4-FFF2-40B4-BE49-F238E27FC236}">
                <a16:creationId xmlns:a16="http://schemas.microsoft.com/office/drawing/2014/main" id="{A72F7054-7952-0321-B106-15765F1F9ADD}"/>
              </a:ext>
            </a:extLst>
          </p:cNvPr>
          <p:cNvGraphicFramePr>
            <a:graphicFrameLocks noGrp="1"/>
          </p:cNvGraphicFramePr>
          <p:nvPr>
            <p:extLst>
              <p:ext uri="{D42A27DB-BD31-4B8C-83A1-F6EECF244321}">
                <p14:modId xmlns:p14="http://schemas.microsoft.com/office/powerpoint/2010/main" val="1134615204"/>
              </p:ext>
            </p:extLst>
          </p:nvPr>
        </p:nvGraphicFramePr>
        <p:xfrm>
          <a:off x="9197163" y="1213816"/>
          <a:ext cx="5773480" cy="6399994"/>
        </p:xfrm>
        <a:graphic>
          <a:graphicData uri="http://schemas.openxmlformats.org/drawingml/2006/table">
            <a:tbl>
              <a:tblPr firstRow="1" bandRow="1">
                <a:tableStyleId>{21E4AEA4-8DFA-4A89-87EB-49C32662AFE0}</a:tableStyleId>
              </a:tblPr>
              <a:tblGrid>
                <a:gridCol w="971122">
                  <a:extLst>
                    <a:ext uri="{9D8B030D-6E8A-4147-A177-3AD203B41FA5}">
                      <a16:colId xmlns:a16="http://schemas.microsoft.com/office/drawing/2014/main" val="2049662681"/>
                    </a:ext>
                  </a:extLst>
                </a:gridCol>
                <a:gridCol w="1902298">
                  <a:extLst>
                    <a:ext uri="{9D8B030D-6E8A-4147-A177-3AD203B41FA5}">
                      <a16:colId xmlns:a16="http://schemas.microsoft.com/office/drawing/2014/main" val="2976211814"/>
                    </a:ext>
                  </a:extLst>
                </a:gridCol>
                <a:gridCol w="1656050">
                  <a:extLst>
                    <a:ext uri="{9D8B030D-6E8A-4147-A177-3AD203B41FA5}">
                      <a16:colId xmlns:a16="http://schemas.microsoft.com/office/drawing/2014/main" val="2698229106"/>
                    </a:ext>
                  </a:extLst>
                </a:gridCol>
                <a:gridCol w="1244010">
                  <a:extLst>
                    <a:ext uri="{9D8B030D-6E8A-4147-A177-3AD203B41FA5}">
                      <a16:colId xmlns:a16="http://schemas.microsoft.com/office/drawing/2014/main" val="1104875087"/>
                    </a:ext>
                  </a:extLst>
                </a:gridCol>
              </a:tblGrid>
              <a:tr h="722144">
                <a:tc>
                  <a:txBody>
                    <a:bodyPr/>
                    <a:lstStyle/>
                    <a:p>
                      <a:r>
                        <a:rPr lang="en-US" dirty="0"/>
                        <a:t>SL NO.</a:t>
                      </a:r>
                    </a:p>
                  </a:txBody>
                  <a:tcPr/>
                </a:tc>
                <a:tc>
                  <a:txBody>
                    <a:bodyPr/>
                    <a:lstStyle/>
                    <a:p>
                      <a:r>
                        <a:rPr lang="en-US" dirty="0"/>
                        <a:t>Components</a:t>
                      </a:r>
                    </a:p>
                  </a:txBody>
                  <a:tcPr/>
                </a:tc>
                <a:tc>
                  <a:txBody>
                    <a:bodyPr/>
                    <a:lstStyle/>
                    <a:p>
                      <a:r>
                        <a:rPr lang="en-US" dirty="0"/>
                        <a:t>Models</a:t>
                      </a:r>
                    </a:p>
                  </a:txBody>
                  <a:tcPr/>
                </a:tc>
                <a:tc>
                  <a:txBody>
                    <a:bodyPr/>
                    <a:lstStyle/>
                    <a:p>
                      <a:r>
                        <a:rPr lang="en-US" dirty="0"/>
                        <a:t>Quantity</a:t>
                      </a:r>
                    </a:p>
                  </a:txBody>
                  <a:tcPr/>
                </a:tc>
                <a:extLst>
                  <a:ext uri="{0D108BD9-81ED-4DB2-BD59-A6C34878D82A}">
                    <a16:rowId xmlns:a16="http://schemas.microsoft.com/office/drawing/2014/main" val="1021164516"/>
                  </a:ext>
                </a:extLst>
              </a:tr>
              <a:tr h="576015">
                <a:tc>
                  <a:txBody>
                    <a:bodyPr/>
                    <a:lstStyle/>
                    <a:p>
                      <a:pPr algn="ctr"/>
                      <a:r>
                        <a:rPr lang="en-US" dirty="0"/>
                        <a:t>1</a:t>
                      </a:r>
                    </a:p>
                  </a:txBody>
                  <a:tcPr/>
                </a:tc>
                <a:tc>
                  <a:txBody>
                    <a:bodyPr/>
                    <a:lstStyle/>
                    <a:p>
                      <a:pPr algn="ctr"/>
                      <a:r>
                        <a:rPr lang="en-US" dirty="0"/>
                        <a:t>Transistor</a:t>
                      </a:r>
                    </a:p>
                  </a:txBody>
                  <a:tcPr/>
                </a:tc>
                <a:tc>
                  <a:txBody>
                    <a:bodyPr/>
                    <a:lstStyle/>
                    <a:p>
                      <a:pPr algn="ctr"/>
                      <a:r>
                        <a:rPr lang="en-US" dirty="0"/>
                        <a:t>Bc557</a:t>
                      </a:r>
                    </a:p>
                  </a:txBody>
                  <a:tcPr/>
                </a:tc>
                <a:tc>
                  <a:txBody>
                    <a:bodyPr/>
                    <a:lstStyle/>
                    <a:p>
                      <a:pPr algn="ctr"/>
                      <a:r>
                        <a:rPr lang="en-US" dirty="0"/>
                        <a:t>1</a:t>
                      </a:r>
                    </a:p>
                  </a:txBody>
                  <a:tcPr/>
                </a:tc>
                <a:extLst>
                  <a:ext uri="{0D108BD9-81ED-4DB2-BD59-A6C34878D82A}">
                    <a16:rowId xmlns:a16="http://schemas.microsoft.com/office/drawing/2014/main" val="1733822060"/>
                  </a:ext>
                </a:extLst>
              </a:tr>
              <a:tr h="576015">
                <a:tc>
                  <a:txBody>
                    <a:bodyPr/>
                    <a:lstStyle/>
                    <a:p>
                      <a:pPr algn="ctr"/>
                      <a:r>
                        <a:rPr lang="en-US" dirty="0"/>
                        <a:t>2</a:t>
                      </a:r>
                    </a:p>
                  </a:txBody>
                  <a:tcPr/>
                </a:tc>
                <a:tc>
                  <a:txBody>
                    <a:bodyPr/>
                    <a:lstStyle/>
                    <a:p>
                      <a:pPr algn="ctr"/>
                      <a:r>
                        <a:rPr lang="en-US" dirty="0"/>
                        <a:t>IC</a:t>
                      </a:r>
                    </a:p>
                  </a:txBody>
                  <a:tcPr/>
                </a:tc>
                <a:tc>
                  <a:txBody>
                    <a:bodyPr/>
                    <a:lstStyle/>
                    <a:p>
                      <a:pPr algn="ctr"/>
                      <a:r>
                        <a:rPr lang="en-US" dirty="0"/>
                        <a:t>555Timer</a:t>
                      </a:r>
                    </a:p>
                  </a:txBody>
                  <a:tcPr/>
                </a:tc>
                <a:tc>
                  <a:txBody>
                    <a:bodyPr/>
                    <a:lstStyle/>
                    <a:p>
                      <a:pPr algn="ctr"/>
                      <a:r>
                        <a:rPr lang="en-US" dirty="0"/>
                        <a:t>1</a:t>
                      </a:r>
                    </a:p>
                  </a:txBody>
                  <a:tcPr/>
                </a:tc>
                <a:extLst>
                  <a:ext uri="{0D108BD9-81ED-4DB2-BD59-A6C34878D82A}">
                    <a16:rowId xmlns:a16="http://schemas.microsoft.com/office/drawing/2014/main" val="46542162"/>
                  </a:ext>
                </a:extLst>
              </a:tr>
              <a:tr h="576015">
                <a:tc>
                  <a:txBody>
                    <a:bodyPr/>
                    <a:lstStyle/>
                    <a:p>
                      <a:pPr algn="ctr"/>
                      <a:r>
                        <a:rPr lang="en-US" dirty="0"/>
                        <a:t>3</a:t>
                      </a:r>
                    </a:p>
                  </a:txBody>
                  <a:tcPr/>
                </a:tc>
                <a:tc>
                  <a:txBody>
                    <a:bodyPr/>
                    <a:lstStyle/>
                    <a:p>
                      <a:pPr algn="ctr"/>
                      <a:r>
                        <a:rPr lang="en-US" dirty="0"/>
                        <a:t>Battery 9V</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762058379"/>
                  </a:ext>
                </a:extLst>
              </a:tr>
              <a:tr h="576015">
                <a:tc>
                  <a:txBody>
                    <a:bodyPr/>
                    <a:lstStyle/>
                    <a:p>
                      <a:pPr algn="ctr"/>
                      <a:r>
                        <a:rPr lang="en-US" dirty="0"/>
                        <a:t>4</a:t>
                      </a:r>
                    </a:p>
                  </a:txBody>
                  <a:tcPr/>
                </a:tc>
                <a:tc>
                  <a:txBody>
                    <a:bodyPr/>
                    <a:lstStyle/>
                    <a:p>
                      <a:pPr algn="ctr"/>
                      <a:r>
                        <a:rPr lang="en-US" dirty="0"/>
                        <a:t>Active Buzzer</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1821490902"/>
                  </a:ext>
                </a:extLst>
              </a:tr>
              <a:tr h="722144">
                <a:tc>
                  <a:txBody>
                    <a:bodyPr/>
                    <a:lstStyle/>
                    <a:p>
                      <a:pPr algn="ctr"/>
                      <a:r>
                        <a:rPr lang="en-US" dirty="0"/>
                        <a:t>5</a:t>
                      </a:r>
                    </a:p>
                  </a:txBody>
                  <a:tcPr/>
                </a:tc>
                <a:tc>
                  <a:txBody>
                    <a:bodyPr/>
                    <a:lstStyle/>
                    <a:p>
                      <a:pPr algn="ctr"/>
                      <a:r>
                        <a:rPr lang="en-US" dirty="0"/>
                        <a:t>Resistor</a:t>
                      </a:r>
                    </a:p>
                  </a:txBody>
                  <a:tcPr/>
                </a:tc>
                <a:tc>
                  <a:txBody>
                    <a:bodyPr/>
                    <a:lstStyle/>
                    <a:p>
                      <a:pPr algn="ctr"/>
                      <a:r>
                        <a:rPr lang="en-US" dirty="0"/>
                        <a:t>1k ohm,440k ohm</a:t>
                      </a:r>
                    </a:p>
                  </a:txBody>
                  <a:tcPr/>
                </a:tc>
                <a:tc>
                  <a:txBody>
                    <a:bodyPr/>
                    <a:lstStyle/>
                    <a:p>
                      <a:pPr algn="ctr"/>
                      <a:r>
                        <a:rPr lang="en-US" dirty="0"/>
                        <a:t>2</a:t>
                      </a:r>
                    </a:p>
                  </a:txBody>
                  <a:tcPr/>
                </a:tc>
                <a:extLst>
                  <a:ext uri="{0D108BD9-81ED-4DB2-BD59-A6C34878D82A}">
                    <a16:rowId xmlns:a16="http://schemas.microsoft.com/office/drawing/2014/main" val="861152330"/>
                  </a:ext>
                </a:extLst>
              </a:tr>
              <a:tr h="576015">
                <a:tc>
                  <a:txBody>
                    <a:bodyPr/>
                    <a:lstStyle/>
                    <a:p>
                      <a:pPr algn="ctr"/>
                      <a:r>
                        <a:rPr lang="en-US" dirty="0"/>
                        <a:t>6</a:t>
                      </a:r>
                    </a:p>
                  </a:txBody>
                  <a:tcPr/>
                </a:tc>
                <a:tc>
                  <a:txBody>
                    <a:bodyPr/>
                    <a:lstStyle/>
                    <a:p>
                      <a:pPr algn="ctr"/>
                      <a:r>
                        <a:rPr lang="en-US" dirty="0"/>
                        <a:t>Breadboard</a:t>
                      </a:r>
                    </a:p>
                  </a:txBody>
                  <a:tcPr/>
                </a:tc>
                <a:tc>
                  <a:txBody>
                    <a:bodyPr/>
                    <a:lstStyle/>
                    <a:p>
                      <a:pPr algn="ctr"/>
                      <a:r>
                        <a:rPr lang="en-US" dirty="0"/>
                        <a:t>400 Point</a:t>
                      </a:r>
                    </a:p>
                  </a:txBody>
                  <a:tcPr/>
                </a:tc>
                <a:tc>
                  <a:txBody>
                    <a:bodyPr/>
                    <a:lstStyle/>
                    <a:p>
                      <a:pPr algn="ctr"/>
                      <a:r>
                        <a:rPr lang="en-US" dirty="0"/>
                        <a:t>1</a:t>
                      </a:r>
                    </a:p>
                  </a:txBody>
                  <a:tcPr/>
                </a:tc>
                <a:extLst>
                  <a:ext uri="{0D108BD9-81ED-4DB2-BD59-A6C34878D82A}">
                    <a16:rowId xmlns:a16="http://schemas.microsoft.com/office/drawing/2014/main" val="209749650"/>
                  </a:ext>
                </a:extLst>
              </a:tr>
              <a:tr h="576015">
                <a:tc>
                  <a:txBody>
                    <a:bodyPr/>
                    <a:lstStyle/>
                    <a:p>
                      <a:pPr algn="ctr"/>
                      <a:r>
                        <a:rPr lang="en-US" dirty="0"/>
                        <a:t>7</a:t>
                      </a:r>
                    </a:p>
                  </a:txBody>
                  <a:tcPr/>
                </a:tc>
                <a:tc>
                  <a:txBody>
                    <a:bodyPr/>
                    <a:lstStyle/>
                    <a:p>
                      <a:pPr algn="ctr"/>
                      <a:r>
                        <a:rPr lang="en-US" dirty="0">
                          <a:effectLst/>
                        </a:rPr>
                        <a:t>Voltage Regulator IC</a:t>
                      </a:r>
                    </a:p>
                  </a:txBody>
                  <a:tcPr anchor="ctr"/>
                </a:tc>
                <a:tc>
                  <a:txBody>
                    <a:bodyPr/>
                    <a:lstStyle/>
                    <a:p>
                      <a:pPr algn="ctr"/>
                      <a:r>
                        <a:rPr lang="en-US" dirty="0"/>
                        <a:t>7805</a:t>
                      </a:r>
                    </a:p>
                  </a:txBody>
                  <a:tcPr/>
                </a:tc>
                <a:tc>
                  <a:txBody>
                    <a:bodyPr/>
                    <a:lstStyle/>
                    <a:p>
                      <a:pPr algn="ctr"/>
                      <a:r>
                        <a:rPr lang="en-US" dirty="0"/>
                        <a:t>1</a:t>
                      </a:r>
                    </a:p>
                  </a:txBody>
                  <a:tcPr/>
                </a:tc>
                <a:extLst>
                  <a:ext uri="{0D108BD9-81ED-4DB2-BD59-A6C34878D82A}">
                    <a16:rowId xmlns:a16="http://schemas.microsoft.com/office/drawing/2014/main" val="2226813229"/>
                  </a:ext>
                </a:extLst>
              </a:tr>
              <a:tr h="576015">
                <a:tc>
                  <a:txBody>
                    <a:bodyPr/>
                    <a:lstStyle/>
                    <a:p>
                      <a:pPr algn="ctr"/>
                      <a:r>
                        <a:rPr lang="en-US" dirty="0"/>
                        <a:t>8</a:t>
                      </a:r>
                    </a:p>
                  </a:txBody>
                  <a:tcPr/>
                </a:tc>
                <a:tc>
                  <a:txBody>
                    <a:bodyPr/>
                    <a:lstStyle/>
                    <a:p>
                      <a:pPr algn="ctr"/>
                      <a:r>
                        <a:rPr lang="en-US" dirty="0"/>
                        <a:t>Some weirs</a:t>
                      </a:r>
                    </a:p>
                  </a:txBody>
                  <a:tcPr/>
                </a:tc>
                <a:tc>
                  <a:txBody>
                    <a:bodyPr/>
                    <a:lstStyle/>
                    <a:p>
                      <a:pPr algn="ctr"/>
                      <a:endParaRPr lang="en-US" dirty="0"/>
                    </a:p>
                  </a:txBody>
                  <a:tcPr/>
                </a:tc>
                <a:tc>
                  <a:txBody>
                    <a:bodyPr/>
                    <a:lstStyle/>
                    <a:p>
                      <a:pPr algn="ctr"/>
                      <a:r>
                        <a:rPr lang="en-US" dirty="0"/>
                        <a:t>1</a:t>
                      </a:r>
                    </a:p>
                  </a:txBody>
                  <a:tcPr/>
                </a:tc>
                <a:extLst>
                  <a:ext uri="{0D108BD9-81ED-4DB2-BD59-A6C34878D82A}">
                    <a16:rowId xmlns:a16="http://schemas.microsoft.com/office/drawing/2014/main" val="4137554033"/>
                  </a:ext>
                </a:extLst>
              </a:tr>
              <a:tr h="722144">
                <a:tc>
                  <a:txBody>
                    <a:bodyPr/>
                    <a:lstStyle/>
                    <a:p>
                      <a:pPr algn="ctr"/>
                      <a:r>
                        <a:rPr lang="en-US" dirty="0"/>
                        <a:t>9</a:t>
                      </a:r>
                    </a:p>
                  </a:txBody>
                  <a:tcPr/>
                </a:tc>
                <a:tc>
                  <a:txBody>
                    <a:bodyPr/>
                    <a:lstStyle/>
                    <a:p>
                      <a:pPr algn="ctr"/>
                      <a:r>
                        <a:rPr lang="en-US" dirty="0"/>
                        <a:t>Capacitor </a:t>
                      </a:r>
                    </a:p>
                  </a:txBody>
                  <a:tcPr/>
                </a:tc>
                <a:tc>
                  <a:txBody>
                    <a:bodyPr/>
                    <a:lstStyle/>
                    <a:p>
                      <a:pPr algn="ctr"/>
                      <a:r>
                        <a:rPr lang="en-US" dirty="0"/>
                        <a:t>0.1uF,1uF</a:t>
                      </a:r>
                    </a:p>
                  </a:txBody>
                  <a:tcPr/>
                </a:tc>
                <a:tc>
                  <a:txBody>
                    <a:bodyPr/>
                    <a:lstStyle/>
                    <a:p>
                      <a:pPr algn="ctr"/>
                      <a:r>
                        <a:rPr lang="en-US" dirty="0"/>
                        <a:t>2</a:t>
                      </a:r>
                    </a:p>
                  </a:txBody>
                  <a:tcPr/>
                </a:tc>
                <a:extLst>
                  <a:ext uri="{0D108BD9-81ED-4DB2-BD59-A6C34878D82A}">
                    <a16:rowId xmlns:a16="http://schemas.microsoft.com/office/drawing/2014/main" val="270825663"/>
                  </a:ext>
                </a:extLst>
              </a:tr>
            </a:tbl>
          </a:graphicData>
        </a:graphic>
      </p:graphicFrame>
      <p:pic>
        <p:nvPicPr>
          <p:cNvPr id="2" name="Picture 1">
            <a:extLst>
              <a:ext uri="{FF2B5EF4-FFF2-40B4-BE49-F238E27FC236}">
                <a16:creationId xmlns:a16="http://schemas.microsoft.com/office/drawing/2014/main" id="{F407D735-31EF-931F-00F7-E635C4CB6271}"/>
              </a:ext>
            </a:extLst>
          </p:cNvPr>
          <p:cNvPicPr>
            <a:picLocks noChangeAspect="1"/>
          </p:cNvPicPr>
          <p:nvPr/>
        </p:nvPicPr>
        <p:blipFill>
          <a:blip r:embed="rId2"/>
          <a:stretch>
            <a:fillRect/>
          </a:stretch>
        </p:blipFill>
        <p:spPr>
          <a:xfrm>
            <a:off x="693486" y="4643437"/>
            <a:ext cx="2832384" cy="2719304"/>
          </a:xfrm>
          <a:prstGeom prst="rect">
            <a:avLst/>
          </a:prstGeom>
        </p:spPr>
      </p:pic>
      <p:pic>
        <p:nvPicPr>
          <p:cNvPr id="5" name="Picture 4">
            <a:extLst>
              <a:ext uri="{FF2B5EF4-FFF2-40B4-BE49-F238E27FC236}">
                <a16:creationId xmlns:a16="http://schemas.microsoft.com/office/drawing/2014/main" id="{E204F40D-9B02-D8B9-40D0-369287D3B717}"/>
              </a:ext>
            </a:extLst>
          </p:cNvPr>
          <p:cNvPicPr>
            <a:picLocks noChangeAspect="1"/>
          </p:cNvPicPr>
          <p:nvPr/>
        </p:nvPicPr>
        <p:blipFill>
          <a:blip r:embed="rId3"/>
          <a:stretch>
            <a:fillRect/>
          </a:stretch>
        </p:blipFill>
        <p:spPr>
          <a:xfrm>
            <a:off x="486986" y="533332"/>
            <a:ext cx="4799733" cy="3294282"/>
          </a:xfrm>
          <a:prstGeom prst="rect">
            <a:avLst/>
          </a:prstGeom>
        </p:spPr>
      </p:pic>
      <p:pic>
        <p:nvPicPr>
          <p:cNvPr id="6" name="Picture 5">
            <a:extLst>
              <a:ext uri="{FF2B5EF4-FFF2-40B4-BE49-F238E27FC236}">
                <a16:creationId xmlns:a16="http://schemas.microsoft.com/office/drawing/2014/main" id="{622C8452-0A06-996E-A276-B9057DF5571F}"/>
              </a:ext>
            </a:extLst>
          </p:cNvPr>
          <p:cNvPicPr>
            <a:picLocks noChangeAspect="1"/>
          </p:cNvPicPr>
          <p:nvPr/>
        </p:nvPicPr>
        <p:blipFill>
          <a:blip r:embed="rId4"/>
          <a:stretch>
            <a:fillRect/>
          </a:stretch>
        </p:blipFill>
        <p:spPr>
          <a:xfrm>
            <a:off x="3637840" y="4114800"/>
            <a:ext cx="4231372" cy="2815786"/>
          </a:xfrm>
          <a:prstGeom prst="rect">
            <a:avLst/>
          </a:prstGeom>
        </p:spPr>
      </p:pic>
    </p:spTree>
    <p:extLst>
      <p:ext uri="{BB962C8B-B14F-4D97-AF65-F5344CB8AC3E}">
        <p14:creationId xmlns:p14="http://schemas.microsoft.com/office/powerpoint/2010/main" val="273277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3" name="Rectangle 2050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80960"/>
            <a:ext cx="16459200"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505" name="Rectangle 2050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01179"/>
            <a:ext cx="16459201" cy="79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507" name="Straight Connector 2050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1268" y="2085414"/>
            <a:ext cx="1345539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509" name="Rectangle 20508">
            <a:extLst>
              <a:ext uri="{FF2B5EF4-FFF2-40B4-BE49-F238E27FC236}">
                <a16:creationId xmlns:a16="http://schemas.microsoft.com/office/drawing/2014/main" id="{7EE378F3-9642-471B-8215-AA3288422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451525" cy="82296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511" name="Rectangle 20510">
            <a:extLst>
              <a:ext uri="{FF2B5EF4-FFF2-40B4-BE49-F238E27FC236}">
                <a16:creationId xmlns:a16="http://schemas.microsoft.com/office/drawing/2014/main" id="{26405F82-F7FB-4124-AE2B-3D69A007C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0" y="0"/>
            <a:ext cx="10189636"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483" name="Oval 3" descr="Parchment"/>
          <p:cNvSpPr>
            <a:spLocks noChangeArrowheads="1"/>
          </p:cNvSpPr>
          <p:nvPr/>
        </p:nvSpPr>
        <p:spPr bwMode="auto">
          <a:xfrm>
            <a:off x="-312339" y="-114783"/>
            <a:ext cx="10381372" cy="1999801"/>
          </a:xfrm>
          <a:prstGeom prst="ellipse">
            <a:avLst/>
          </a:prstGeom>
        </p:spPr>
        <p:txBody>
          <a:bodyPr vert="horz" lIns="91440" tIns="45720" rIns="91440" bIns="45720" rtlCol="0" anchor="b">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700" b="1" spc="-50" dirty="0">
                <a:solidFill>
                  <a:srgbClr val="FFFFFF"/>
                </a:solidFill>
                <a:latin typeface="+mj-lt"/>
                <a:ea typeface="+mj-ea"/>
                <a:cs typeface="+mj-cs"/>
              </a:rPr>
              <a:t>Description/Methodology of the Work</a:t>
            </a:r>
          </a:p>
        </p:txBody>
      </p:sp>
      <p:sp>
        <p:nvSpPr>
          <p:cNvPr id="9" name="TextBox 8">
            <a:extLst>
              <a:ext uri="{FF2B5EF4-FFF2-40B4-BE49-F238E27FC236}">
                <a16:creationId xmlns:a16="http://schemas.microsoft.com/office/drawing/2014/main" id="{061F1540-D4EE-4872-942E-0A296EE6C376}"/>
              </a:ext>
            </a:extLst>
          </p:cNvPr>
          <p:cNvSpPr txBox="1"/>
          <p:nvPr/>
        </p:nvSpPr>
        <p:spPr>
          <a:xfrm>
            <a:off x="843239" y="1890148"/>
            <a:ext cx="8070216" cy="6764754"/>
          </a:xfrm>
          <a:prstGeom prst="rect">
            <a:avLst/>
          </a:prstGeom>
        </p:spPr>
        <p:txBody>
          <a:bodyPr vert="horz" lIns="0" tIns="45720" rIns="0" bIns="45720" rtlCol="0">
            <a:noAutofit/>
          </a:bodyPr>
          <a:lstStyle/>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BC557 is a PNP bipolar junction transistor (BJT) used for amplification and switching applications.</a:t>
            </a:r>
          </a:p>
          <a:p>
            <a:pPr marL="342900" indent="-342900" algn="just" defTabSz="914400">
              <a:lnSpc>
                <a:spcPct val="90000"/>
              </a:lnSpc>
              <a:spcAft>
                <a:spcPts val="600"/>
              </a:spcAft>
              <a:buClr>
                <a:schemeClr val="accent1"/>
              </a:buClr>
              <a:buFont typeface="Arial" panose="020B0604020202020204" pitchFamily="34" charset="0"/>
              <a:buChar char="•"/>
            </a:pPr>
            <a:endParaRPr lang="en-US" sz="1600" dirty="0">
              <a:solidFill>
                <a:srgbClr val="FFFFFF"/>
              </a:solidFill>
            </a:endParaRP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BC557 has three terminals: emitter (E), base (B), and collector (C), arranged in a sandwich-like structure of semiconductor material.</a:t>
            </a: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In its quiescent or normal state, the BC557 is biased by applying a positive voltage (VCC) to the collector, connecting the emitter to ground, and using the base as the control terminal.</a:t>
            </a:r>
          </a:p>
          <a:p>
            <a:pPr marL="342900" indent="-342900" algn="just" defTabSz="914400">
              <a:lnSpc>
                <a:spcPct val="90000"/>
              </a:lnSpc>
              <a:spcAft>
                <a:spcPts val="600"/>
              </a:spcAft>
              <a:buClr>
                <a:schemeClr val="accent1"/>
              </a:buClr>
              <a:buFont typeface="Arial" panose="020B0604020202020204" pitchFamily="34" charset="0"/>
              <a:buChar char="•"/>
            </a:pPr>
            <a:endParaRPr lang="en-US" sz="1600" dirty="0">
              <a:solidFill>
                <a:srgbClr val="FFFFFF"/>
              </a:solidFill>
            </a:endParaRP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forward biasing causes the transistor to amplify the small input current at the base, resulting in a larger current flow from the collector to the emitter. This amplification is a key characteristic of transistors.</a:t>
            </a:r>
          </a:p>
          <a:p>
            <a:pPr marL="342900" indent="-342900" algn="just" defTabSz="914400">
              <a:lnSpc>
                <a:spcPct val="90000"/>
              </a:lnSpc>
              <a:spcAft>
                <a:spcPts val="600"/>
              </a:spcAft>
              <a:buClr>
                <a:schemeClr val="accent1"/>
              </a:buClr>
              <a:buFont typeface="Arial" panose="020B0604020202020204" pitchFamily="34" charset="0"/>
              <a:buChar char="•"/>
            </a:pPr>
            <a:endParaRPr lang="en-US" sz="1600" dirty="0">
              <a:solidFill>
                <a:srgbClr val="FFFFFF"/>
              </a:solidFill>
            </a:endParaRP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current flowing through the base-emitter junction controls the larger current flowing from the collector to the emitter. The collector current is directly proportional to the base current.</a:t>
            </a:r>
          </a:p>
          <a:p>
            <a:pPr marL="342900" indent="-342900" algn="just" defTabSz="914400">
              <a:lnSpc>
                <a:spcPct val="90000"/>
              </a:lnSpc>
              <a:spcAft>
                <a:spcPts val="600"/>
              </a:spcAft>
              <a:buClr>
                <a:schemeClr val="accent1"/>
              </a:buClr>
              <a:buFont typeface="Arial" panose="020B0604020202020204" pitchFamily="34" charset="0"/>
              <a:buChar char="•"/>
            </a:pPr>
            <a:endParaRPr lang="en-US" sz="1600" dirty="0">
              <a:solidFill>
                <a:srgbClr val="FFFFFF"/>
              </a:solidFill>
            </a:endParaRP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The BC557 can function as a switch. Applying a small signal at the base either allows or inhibits the flow of a larger current between the collector and emitter. When the base signal is present, the transistor is "on" or conducting; when absent, it is "off" or non-conducting.</a:t>
            </a:r>
          </a:p>
          <a:p>
            <a:pPr marL="342900" indent="-342900" algn="just" defTabSz="914400">
              <a:lnSpc>
                <a:spcPct val="90000"/>
              </a:lnSpc>
              <a:spcAft>
                <a:spcPts val="600"/>
              </a:spcAft>
              <a:buClr>
                <a:schemeClr val="accent1"/>
              </a:buClr>
              <a:buFont typeface="Arial" panose="020B0604020202020204" pitchFamily="34" charset="0"/>
              <a:buChar char="•"/>
            </a:pPr>
            <a:endParaRPr lang="en-US" sz="1600" dirty="0">
              <a:solidFill>
                <a:srgbClr val="FFFFFF"/>
              </a:solidFill>
            </a:endParaRPr>
          </a:p>
          <a:p>
            <a:pPr marL="342900" indent="-342900" algn="just" defTabSz="914400">
              <a:lnSpc>
                <a:spcPct val="90000"/>
              </a:lnSpc>
              <a:spcAft>
                <a:spcPts val="600"/>
              </a:spcAft>
              <a:buClr>
                <a:schemeClr val="accent1"/>
              </a:buClr>
              <a:buFont typeface="Arial" panose="020B0604020202020204" pitchFamily="34" charset="0"/>
              <a:buChar char="•"/>
            </a:pPr>
            <a:r>
              <a:rPr lang="en-US" sz="1600" dirty="0">
                <a:solidFill>
                  <a:srgbClr val="FFFFFF"/>
                </a:solidFill>
              </a:rPr>
              <a:t>To turn off the BC557, the base-emitter junction needs to be reverse-biased or the base connection needs to be removed. This interrupts the flow of current from the collector to the emitter, effectively turning off the transistor.</a:t>
            </a:r>
          </a:p>
        </p:txBody>
      </p:sp>
      <p:sp>
        <p:nvSpPr>
          <p:cNvPr id="20513" name="Rectangle 20512">
            <a:extLst>
              <a:ext uri="{FF2B5EF4-FFF2-40B4-BE49-F238E27FC236}">
                <a16:creationId xmlns:a16="http://schemas.microsoft.com/office/drawing/2014/main" id="{AAAE29FD-C3A6-46E4-BF94-132A4C4EE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9656" y="0"/>
            <a:ext cx="86411" cy="822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lide Number Placeholder 2"/>
          <p:cNvSpPr>
            <a:spLocks noGrp="1"/>
          </p:cNvSpPr>
          <p:nvPr>
            <p:ph type="sldNum" sz="quarter" idx="12"/>
          </p:nvPr>
        </p:nvSpPr>
        <p:spPr>
          <a:xfrm>
            <a:off x="13365618" y="7751742"/>
            <a:ext cx="1771234" cy="438150"/>
          </a:xfrm>
        </p:spPr>
        <p:txBody>
          <a:bodyPr vert="horz" lIns="91440" tIns="45720" rIns="91440" bIns="45720" rtlCol="0" anchor="ctr">
            <a:normAutofit/>
          </a:bodyPr>
          <a:lstStyle/>
          <a:p>
            <a:pPr defTabSz="914400">
              <a:spcAft>
                <a:spcPts val="600"/>
              </a:spcAft>
            </a:pPr>
            <a:fld id="{48F63A3B-78C7-47BE-AE5E-E10140E04643}" type="slidenum">
              <a:rPr lang="en-US" sz="1050">
                <a:solidFill>
                  <a:schemeClr val="tx2"/>
                </a:solidFill>
              </a:rPr>
              <a:pPr defTabSz="914400">
                <a:spcAft>
                  <a:spcPts val="600"/>
                </a:spcAft>
              </a:pPr>
              <a:t>6</a:t>
            </a:fld>
            <a:endParaRPr lang="en-US" sz="1050">
              <a:solidFill>
                <a:schemeClr val="tx2"/>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4" name="TextBox 3">
            <a:extLst>
              <a:ext uri="{FF2B5EF4-FFF2-40B4-BE49-F238E27FC236}">
                <a16:creationId xmlns:a16="http://schemas.microsoft.com/office/drawing/2014/main" id="{0C93D1A6-A2F5-3901-12E6-D7DF21D10C83}"/>
              </a:ext>
            </a:extLst>
          </p:cNvPr>
          <p:cNvSpPr txBox="1"/>
          <p:nvPr/>
        </p:nvSpPr>
        <p:spPr>
          <a:xfrm>
            <a:off x="1144627" y="1409491"/>
            <a:ext cx="2633474" cy="461665"/>
          </a:xfrm>
          <a:prstGeom prst="rect">
            <a:avLst/>
          </a:prstGeom>
          <a:noFill/>
        </p:spPr>
        <p:txBody>
          <a:bodyPr wrap="square" rtlCol="0">
            <a:spAutoFit/>
          </a:bodyPr>
          <a:lstStyle/>
          <a:p>
            <a:r>
              <a:rPr lang="en-US" sz="2400" b="1" u="sng" dirty="0">
                <a:solidFill>
                  <a:schemeClr val="bg1"/>
                </a:solidFill>
              </a:rPr>
              <a:t>BC-557 Transistor:</a:t>
            </a:r>
          </a:p>
        </p:txBody>
      </p:sp>
      <p:pic>
        <p:nvPicPr>
          <p:cNvPr id="6" name="Picture 5">
            <a:extLst>
              <a:ext uri="{FF2B5EF4-FFF2-40B4-BE49-F238E27FC236}">
                <a16:creationId xmlns:a16="http://schemas.microsoft.com/office/drawing/2014/main" id="{BA53D00C-4481-A3F2-D1EC-7232D2906144}"/>
              </a:ext>
            </a:extLst>
          </p:cNvPr>
          <p:cNvPicPr>
            <a:picLocks noChangeAspect="1"/>
          </p:cNvPicPr>
          <p:nvPr/>
        </p:nvPicPr>
        <p:blipFill>
          <a:blip r:embed="rId2"/>
          <a:stretch>
            <a:fillRect/>
          </a:stretch>
        </p:blipFill>
        <p:spPr>
          <a:xfrm>
            <a:off x="11193972" y="2085414"/>
            <a:ext cx="4799733" cy="3294282"/>
          </a:xfrm>
          <a:prstGeom prst="rect">
            <a:avLst/>
          </a:prstGeom>
        </p:spPr>
      </p:pic>
    </p:spTree>
    <p:extLst>
      <p:ext uri="{BB962C8B-B14F-4D97-AF65-F5344CB8AC3E}">
        <p14:creationId xmlns:p14="http://schemas.microsoft.com/office/powerpoint/2010/main" val="163065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lnSpcReduction="10000"/>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000" b="1" spc="-50" dirty="0">
                <a:solidFill>
                  <a:schemeClr val="tx1">
                    <a:lumMod val="75000"/>
                    <a:lumOff val="25000"/>
                  </a:schemeClr>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7</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15883" y="1732114"/>
            <a:ext cx="10752610" cy="5632311"/>
          </a:xfrm>
          <a:prstGeom prst="rect">
            <a:avLst/>
          </a:prstGeom>
          <a:noFill/>
        </p:spPr>
        <p:txBody>
          <a:bodyPr wrap="square" rtlCol="0">
            <a:spAutoFit/>
          </a:bodyPr>
          <a:lstStyle/>
          <a:p>
            <a:r>
              <a:rPr lang="en-US" sz="2400" b="1" dirty="0"/>
              <a:t>555 Time Working Method:</a:t>
            </a:r>
          </a:p>
          <a:p>
            <a:endParaRPr lang="en-US" sz="1400" dirty="0"/>
          </a:p>
          <a:p>
            <a:r>
              <a:rPr lang="en-US" sz="1400" dirty="0"/>
              <a:t>Understand that the 555 timer IC has three operational modes: Astable, Monostable, and Bistable.</a:t>
            </a:r>
          </a:p>
          <a:p>
            <a:endParaRPr lang="en-US" sz="1400" dirty="0"/>
          </a:p>
          <a:p>
            <a:r>
              <a:rPr lang="en-US" sz="1400" b="1" dirty="0"/>
              <a:t>Pin Configuration:</a:t>
            </a:r>
          </a:p>
          <a:p>
            <a:r>
              <a:rPr lang="en-US" sz="1400" dirty="0"/>
              <a:t>Familiarize yourself with the pin configuration of the 555 timer. The important pins include GND (Ground), TRIG (Trigger), OUT (Output), DISCH (Discharge), VCC (Supply Voltage), and CV (Control Voltage).</a:t>
            </a:r>
          </a:p>
          <a:p>
            <a:endParaRPr lang="en-US" sz="1400" dirty="0"/>
          </a:p>
          <a:p>
            <a:r>
              <a:rPr lang="en-US" sz="1400" b="1" dirty="0"/>
              <a:t>Basic Astable Mode Operation:</a:t>
            </a:r>
            <a:endParaRPr lang="en-US" sz="1400" dirty="0"/>
          </a:p>
          <a:p>
            <a:r>
              <a:rPr lang="en-US" sz="1400" dirty="0"/>
              <a:t>In Astable mode, the 555 timer can produce a continuous square wave output. Connect pins 2 (TRIG), 6 (THRS), and 7 (DISCH) as per the Astable configuration.</a:t>
            </a:r>
          </a:p>
          <a:p>
            <a:endParaRPr lang="en-US" sz="1400" dirty="0"/>
          </a:p>
          <a:p>
            <a:r>
              <a:rPr lang="en-US" sz="1400" b="1" dirty="0"/>
              <a:t>Timing Components:</a:t>
            </a:r>
          </a:p>
          <a:p>
            <a:r>
              <a:rPr lang="en-US" sz="1400" dirty="0"/>
              <a:t>Use external resistors (R1 and R2) and a capacitor (C) to set the frequency and duty cycle of the output waveform. Adjust their values to achieve the desired timing.</a:t>
            </a:r>
          </a:p>
          <a:p>
            <a:endParaRPr lang="en-US" sz="1400" dirty="0"/>
          </a:p>
          <a:p>
            <a:r>
              <a:rPr lang="en-US" sz="1400" b="1" dirty="0"/>
              <a:t>Output Signal:</a:t>
            </a:r>
            <a:endParaRPr lang="en-US" sz="1400" dirty="0"/>
          </a:p>
          <a:p>
            <a:r>
              <a:rPr lang="en-US" sz="1400" dirty="0"/>
              <a:t>The OUT pin (pin 3) of the 555 timer produces a square wave. This signal can be used to control external components, such as transistors.</a:t>
            </a:r>
          </a:p>
          <a:p>
            <a:r>
              <a:rPr lang="en-US" sz="1400" b="1" dirty="0"/>
              <a:t>Transistor Connection:</a:t>
            </a:r>
            <a:endParaRPr lang="en-US" sz="1400" dirty="0"/>
          </a:p>
          <a:p>
            <a:r>
              <a:rPr lang="en-US" sz="1400" dirty="0"/>
              <a:t>Integrate a transistor (NPN or PNP) into the circuit based on your requirements. For example, to drive a load, connect the collector of an NPN transistor to the load, the emitter to the ground, and the base to the OUT pin of the 555 timer through a current-limiting resistor.</a:t>
            </a:r>
          </a:p>
          <a:p>
            <a:endParaRPr lang="en-US" sz="1400" dirty="0"/>
          </a:p>
          <a:p>
            <a:r>
              <a:rPr lang="en-US" sz="1400" b="1" dirty="0"/>
              <a:t>Load Control:</a:t>
            </a:r>
            <a:endParaRPr lang="en-US" sz="1400" dirty="0"/>
          </a:p>
          <a:p>
            <a:r>
              <a:rPr lang="en-US" sz="1400" dirty="0"/>
              <a:t>When the 555 timer output goes high, it turns on the transistor, allowing current to flow through the load. When the output goes low, the transistor turns off, cutting off the current to the load.</a:t>
            </a:r>
          </a:p>
        </p:txBody>
      </p:sp>
      <p:pic>
        <p:nvPicPr>
          <p:cNvPr id="5" name="Picture 4">
            <a:extLst>
              <a:ext uri="{FF2B5EF4-FFF2-40B4-BE49-F238E27FC236}">
                <a16:creationId xmlns:a16="http://schemas.microsoft.com/office/drawing/2014/main" id="{75A90F59-C4A7-7E39-9230-5673CF09A4F5}"/>
              </a:ext>
            </a:extLst>
          </p:cNvPr>
          <p:cNvPicPr>
            <a:picLocks noChangeAspect="1"/>
          </p:cNvPicPr>
          <p:nvPr/>
        </p:nvPicPr>
        <p:blipFill>
          <a:blip r:embed="rId2"/>
          <a:stretch>
            <a:fillRect/>
          </a:stretch>
        </p:blipFill>
        <p:spPr>
          <a:xfrm>
            <a:off x="11305345" y="141438"/>
            <a:ext cx="5130954" cy="3814965"/>
          </a:xfrm>
          <a:prstGeom prst="rect">
            <a:avLst/>
          </a:prstGeom>
        </p:spPr>
      </p:pic>
      <p:pic>
        <p:nvPicPr>
          <p:cNvPr id="6" name="Picture 5">
            <a:extLst>
              <a:ext uri="{FF2B5EF4-FFF2-40B4-BE49-F238E27FC236}">
                <a16:creationId xmlns:a16="http://schemas.microsoft.com/office/drawing/2014/main" id="{10451F1F-88F3-A6E9-BF8F-26E0CADCC036}"/>
              </a:ext>
            </a:extLst>
          </p:cNvPr>
          <p:cNvPicPr>
            <a:picLocks noChangeAspect="1"/>
          </p:cNvPicPr>
          <p:nvPr/>
        </p:nvPicPr>
        <p:blipFill>
          <a:blip r:embed="rId3"/>
          <a:stretch>
            <a:fillRect/>
          </a:stretch>
        </p:blipFill>
        <p:spPr>
          <a:xfrm>
            <a:off x="12491620" y="3953461"/>
            <a:ext cx="2278444" cy="1068033"/>
          </a:xfrm>
          <a:prstGeom prst="rect">
            <a:avLst/>
          </a:prstGeom>
        </p:spPr>
      </p:pic>
      <p:pic>
        <p:nvPicPr>
          <p:cNvPr id="7" name="Picture 6">
            <a:extLst>
              <a:ext uri="{FF2B5EF4-FFF2-40B4-BE49-F238E27FC236}">
                <a16:creationId xmlns:a16="http://schemas.microsoft.com/office/drawing/2014/main" id="{91741018-436B-A5D4-5512-B020C4F2255D}"/>
              </a:ext>
            </a:extLst>
          </p:cNvPr>
          <p:cNvPicPr/>
          <p:nvPr/>
        </p:nvPicPr>
        <p:blipFill>
          <a:blip r:embed="rId4">
            <a:extLst>
              <a:ext uri="{28A0092B-C50C-407E-A947-70E740481C1C}">
                <a14:useLocalDpi xmlns:a14="http://schemas.microsoft.com/office/drawing/2010/main" val="0"/>
              </a:ext>
            </a:extLst>
          </a:blip>
          <a:stretch>
            <a:fillRect/>
          </a:stretch>
        </p:blipFill>
        <p:spPr>
          <a:xfrm>
            <a:off x="12403014" y="5014306"/>
            <a:ext cx="2924616" cy="2136067"/>
          </a:xfrm>
          <a:prstGeom prst="rect">
            <a:avLst/>
          </a:prstGeom>
        </p:spPr>
      </p:pic>
    </p:spTree>
    <p:extLst>
      <p:ext uri="{BB962C8B-B14F-4D97-AF65-F5344CB8AC3E}">
        <p14:creationId xmlns:p14="http://schemas.microsoft.com/office/powerpoint/2010/main" val="245459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353394" y="124515"/>
            <a:ext cx="15877309" cy="811150"/>
          </a:xfrm>
          <a:prstGeom prst="ellipse">
            <a:avLst/>
          </a:prstGeom>
        </p:spPr>
        <p:txBody>
          <a:bodyPr vert="horz" lIns="91440" tIns="45720" rIns="91440" bIns="45720" rtlCol="0" anchor="ctr">
            <a:normAutofit lnSpcReduction="10000"/>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85000"/>
              </a:lnSpc>
              <a:spcBef>
                <a:spcPct val="0"/>
              </a:spcBef>
              <a:spcAft>
                <a:spcPts val="600"/>
              </a:spcAft>
            </a:pPr>
            <a:r>
              <a:rPr lang="en-US" altLang="en-US" sz="4000" b="1" spc="-50" dirty="0">
                <a:solidFill>
                  <a:schemeClr val="tx1">
                    <a:lumMod val="75000"/>
                    <a:lumOff val="25000"/>
                  </a:schemeClr>
                </a:solidFill>
                <a:latin typeface="+mj-lt"/>
                <a:ea typeface="+mj-ea"/>
                <a:cs typeface="+mj-cs"/>
              </a:rPr>
              <a:t>Description/Methodology of the Work</a:t>
            </a: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8</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sp>
        <p:nvSpPr>
          <p:cNvPr id="2" name="TextBox 1">
            <a:extLst>
              <a:ext uri="{FF2B5EF4-FFF2-40B4-BE49-F238E27FC236}">
                <a16:creationId xmlns:a16="http://schemas.microsoft.com/office/drawing/2014/main" id="{AB29E377-C894-4DFA-B3AB-51AEF260A591}"/>
              </a:ext>
            </a:extLst>
          </p:cNvPr>
          <p:cNvSpPr txBox="1"/>
          <p:nvPr/>
        </p:nvSpPr>
        <p:spPr>
          <a:xfrm>
            <a:off x="353394" y="867757"/>
            <a:ext cx="10752610" cy="6294031"/>
          </a:xfrm>
          <a:prstGeom prst="rect">
            <a:avLst/>
          </a:prstGeom>
          <a:noFill/>
        </p:spPr>
        <p:txBody>
          <a:bodyPr wrap="square" rtlCol="0">
            <a:spAutoFit/>
          </a:bodyPr>
          <a:lstStyle/>
          <a:p>
            <a:r>
              <a:rPr lang="en-US" sz="1300" dirty="0"/>
              <a:t>In this project, the 555 timer operates in astable mode, generating a continuous square wave with adjustable On/Off times. The timer's operation plays a crucial role in controlling the behavior of the circuit, which includes a PNP-type transistor (BC557), Red LED, Green LED, and a buzzer. Here's a step-by-step explanation of how the 555 timer works in this project:</a:t>
            </a:r>
          </a:p>
          <a:p>
            <a:endParaRPr lang="en-US" sz="1300" dirty="0"/>
          </a:p>
          <a:p>
            <a:r>
              <a:rPr lang="en-US" sz="1300" b="1" dirty="0"/>
              <a:t>Astable Configuration:</a:t>
            </a:r>
          </a:p>
          <a:p>
            <a:r>
              <a:rPr lang="en-US" sz="1300" dirty="0"/>
              <a:t>The 555 timer is set up in astable mode by connecting resistors R1 and R2, and capacitor C1. This configuration allows the 555 timer to oscillate and produce a continuous square wave output.</a:t>
            </a:r>
          </a:p>
          <a:p>
            <a:r>
              <a:rPr lang="en-US" sz="1300" b="1" dirty="0"/>
              <a:t>Timing Components:</a:t>
            </a:r>
            <a:endParaRPr lang="en-US" sz="1300" dirty="0"/>
          </a:p>
          <a:p>
            <a:r>
              <a:rPr lang="en-US" sz="1300" dirty="0"/>
              <a:t>The values of resistors R1 and R2, along with capacitor C1, determine the timing characteristics of the astable multivibrator. Adjusting these values allows for control over the On and Off times of the output pulse.</a:t>
            </a:r>
          </a:p>
          <a:p>
            <a:r>
              <a:rPr lang="en-US" sz="1300" b="1" dirty="0"/>
              <a:t>Output Pulse:</a:t>
            </a:r>
            <a:endParaRPr lang="en-US" sz="1300" dirty="0"/>
          </a:p>
          <a:p>
            <a:r>
              <a:rPr lang="en-US" sz="1300" dirty="0"/>
              <a:t>The output pulse from the 555 timer is used to control the PNP-type transistor (BC557) and, indirectly, the LEDs and buzzer.</a:t>
            </a:r>
          </a:p>
          <a:p>
            <a:r>
              <a:rPr lang="en-US" sz="1300" b="1" dirty="0"/>
              <a:t>Transistor Control:</a:t>
            </a:r>
            <a:endParaRPr lang="en-US" sz="1300" dirty="0"/>
          </a:p>
          <a:p>
            <a:r>
              <a:rPr lang="en-US" sz="1300" dirty="0"/>
              <a:t>The base of the BC557 transistor is connected to VCC when the brake wire is intact. In this condition, the base-emitter junction is forward-biased, allowing current to flow from the collector to the emitter.</a:t>
            </a:r>
          </a:p>
          <a:p>
            <a:r>
              <a:rPr lang="en-US" sz="1300" b="1" dirty="0"/>
              <a:t>GREEN LED Activation:</a:t>
            </a:r>
            <a:endParaRPr lang="en-US" sz="1300" dirty="0"/>
          </a:p>
          <a:p>
            <a:r>
              <a:rPr lang="en-US" sz="1300" dirty="0"/>
              <a:t>The current flowing through the Base-Emitter path of the transistor activates the Green LED. As long as the brake wire is intact, the Green LED remains on.</a:t>
            </a:r>
          </a:p>
          <a:p>
            <a:r>
              <a:rPr lang="en-US" sz="1300" b="1" dirty="0"/>
              <a:t>Buzzer and Red LED Deactivation:</a:t>
            </a:r>
            <a:endParaRPr lang="en-US" sz="1300" dirty="0"/>
          </a:p>
          <a:p>
            <a:r>
              <a:rPr lang="en-US" sz="1300" dirty="0"/>
              <a:t>In the normal state, with the brake wire intact, the BC557 transistor keeps the buzzer and Red LED disconnected from the ground, ensuring they remain off.</a:t>
            </a:r>
          </a:p>
          <a:p>
            <a:r>
              <a:rPr lang="en-US" sz="1300" b="1" dirty="0"/>
              <a:t>Brake Wire Cut:</a:t>
            </a:r>
            <a:endParaRPr lang="en-US" sz="1300" dirty="0"/>
          </a:p>
          <a:p>
            <a:r>
              <a:rPr lang="en-US" sz="1300" dirty="0"/>
              <a:t>When the brake wire is cut, the base connection of the BC557 transistor is disrupted. This disconnects the transistor, interrupting the flow of current through the collector-emitter path.</a:t>
            </a:r>
          </a:p>
          <a:p>
            <a:r>
              <a:rPr lang="en-US" sz="1300" b="1" dirty="0"/>
              <a:t>Green LED Deactivation:</a:t>
            </a:r>
            <a:endParaRPr lang="en-US" sz="1300" dirty="0"/>
          </a:p>
          <a:p>
            <a:r>
              <a:rPr lang="en-US" sz="1300" dirty="0"/>
              <a:t>With the base connection severed, the current through the collector-emitter path ceases, turning off the Green LED.</a:t>
            </a:r>
          </a:p>
          <a:p>
            <a:r>
              <a:rPr lang="en-US" sz="1300" b="1" dirty="0"/>
              <a:t>Buzzer and Red LED Activation:</a:t>
            </a:r>
            <a:endParaRPr lang="en-US" sz="1300" dirty="0"/>
          </a:p>
          <a:p>
            <a:r>
              <a:rPr lang="en-US" sz="1300" dirty="0"/>
              <a:t>Now that the BC557 transistor is disconnected, the buzzer and Red LED are connected to the ground. This enables them to turn on and start beeping and blinking based on the astable operation of the 555 timer circuit.</a:t>
            </a:r>
          </a:p>
          <a:p>
            <a:endParaRPr lang="en-US" sz="1300" dirty="0"/>
          </a:p>
          <a:p>
            <a:r>
              <a:rPr lang="en-US" sz="1300" dirty="0"/>
              <a:t>In summary, the 555 timer in astable mode serves as the timing source for the project, controlling the On/Off times of the output pulse. The PNP transistor and associated components, including the LEDs and buzzer, respond to the 555 timer's output, providing a dynamic indication of the brake wire status in the circuit.</a:t>
            </a:r>
          </a:p>
        </p:txBody>
      </p:sp>
    </p:spTree>
    <p:extLst>
      <p:ext uri="{BB962C8B-B14F-4D97-AF65-F5344CB8AC3E}">
        <p14:creationId xmlns:p14="http://schemas.microsoft.com/office/powerpoint/2010/main" val="398968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Oval 3" descr="Parchment"/>
          <p:cNvSpPr>
            <a:spLocks noChangeArrowheads="1"/>
          </p:cNvSpPr>
          <p:nvPr/>
        </p:nvSpPr>
        <p:spPr bwMode="auto">
          <a:xfrm>
            <a:off x="-550372" y="141438"/>
            <a:ext cx="7369432" cy="1590676"/>
          </a:xfrm>
          <a:prstGeom prst="ellipse">
            <a:avLst/>
          </a:prstGeom>
        </p:spPr>
        <p:txBody>
          <a:bodyPr vert="horz" lIns="91440" tIns="45720" rIns="91440" bIns="45720" rtlCol="0" anchor="ctr">
            <a:normAutofit lnSpcReduction="10000"/>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eaLnBrk="1" hangingPunct="1">
              <a:lnSpc>
                <a:spcPct val="90000"/>
              </a:lnSpc>
              <a:spcBef>
                <a:spcPct val="0"/>
              </a:spcBef>
              <a:spcAft>
                <a:spcPts val="600"/>
              </a:spcAft>
            </a:pPr>
            <a:r>
              <a:rPr lang="en-US" altLang="en-US" sz="3700" b="1" kern="1200" dirty="0">
                <a:solidFill>
                  <a:schemeClr val="tx1"/>
                </a:solidFill>
                <a:latin typeface="+mj-lt"/>
                <a:ea typeface="+mj-ea"/>
                <a:cs typeface="+mj-cs"/>
              </a:rPr>
              <a:t>Experimental Data Analysis</a:t>
            </a:r>
          </a:p>
          <a:p>
            <a:pPr defTabSz="914400" eaLnBrk="1" hangingPunct="1">
              <a:lnSpc>
                <a:spcPct val="90000"/>
              </a:lnSpc>
              <a:spcBef>
                <a:spcPct val="0"/>
              </a:spcBef>
              <a:spcAft>
                <a:spcPts val="600"/>
              </a:spcAft>
            </a:pPr>
            <a:r>
              <a:rPr lang="en-US" altLang="en-US" sz="3700" b="1" dirty="0">
                <a:latin typeface="+mj-lt"/>
                <a:ea typeface="+mj-ea"/>
                <a:cs typeface="+mj-cs"/>
              </a:rPr>
              <a:t>&amp; Calculation</a:t>
            </a:r>
            <a:endParaRPr lang="en-US" altLang="en-US" sz="3700" b="1" kern="1200" dirty="0">
              <a:solidFill>
                <a:schemeClr val="tx1"/>
              </a:solidFill>
              <a:latin typeface="+mj-lt"/>
              <a:ea typeface="+mj-ea"/>
              <a:cs typeface="+mj-cs"/>
            </a:endParaRPr>
          </a:p>
        </p:txBody>
      </p:sp>
      <p:sp>
        <p:nvSpPr>
          <p:cNvPr id="3" name="Slide Number Placeholder 2"/>
          <p:cNvSpPr>
            <a:spLocks noGrp="1"/>
          </p:cNvSpPr>
          <p:nvPr>
            <p:ph type="sldNum" sz="quarter" idx="12"/>
          </p:nvPr>
        </p:nvSpPr>
        <p:spPr>
          <a:xfrm>
            <a:off x="11624310" y="7627620"/>
            <a:ext cx="3703320" cy="438150"/>
          </a:xfrm>
        </p:spPr>
        <p:txBody>
          <a:bodyPr vert="horz" lIns="91440" tIns="45720" rIns="91440" bIns="45720" rtlCol="0" anchor="ctr">
            <a:normAutofit/>
          </a:bodyPr>
          <a:lstStyle/>
          <a:p>
            <a:pPr defTabSz="914400">
              <a:spcAft>
                <a:spcPts val="600"/>
              </a:spcAft>
            </a:pPr>
            <a:fld id="{48F63A3B-78C7-47BE-AE5E-E10140E04643}" type="slidenum">
              <a:rPr lang="en-US" sz="1200" smtClean="0">
                <a:solidFill>
                  <a:schemeClr val="tx1">
                    <a:tint val="75000"/>
                  </a:schemeClr>
                </a:solidFill>
              </a:rPr>
              <a:pPr defTabSz="914400">
                <a:spcAft>
                  <a:spcPts val="600"/>
                </a:spcAft>
              </a:pPr>
              <a:t>9</a:t>
            </a:fld>
            <a:endParaRPr lang="en-US" sz="1200">
              <a:solidFill>
                <a:schemeClr val="tx1">
                  <a:tint val="75000"/>
                </a:schemeClr>
              </a:solidFill>
            </a:endParaRPr>
          </a:p>
        </p:txBody>
      </p:sp>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ts val="720"/>
              </a:spcBef>
            </a:pPr>
            <a:endParaRPr lang="en-US" altLang="en-US" sz="3600" dirty="0">
              <a:solidFill>
                <a:srgbClr val="FF0000"/>
              </a:solidFill>
            </a:endParaRPr>
          </a:p>
        </p:txBody>
      </p:sp>
      <p:graphicFrame>
        <p:nvGraphicFramePr>
          <p:cNvPr id="5" name="Table 4">
            <a:extLst>
              <a:ext uri="{FF2B5EF4-FFF2-40B4-BE49-F238E27FC236}">
                <a16:creationId xmlns:a16="http://schemas.microsoft.com/office/drawing/2014/main" id="{8E7EFAAC-58E6-4E16-7596-CB5BC274A480}"/>
              </a:ext>
            </a:extLst>
          </p:cNvPr>
          <p:cNvGraphicFramePr>
            <a:graphicFrameLocks noGrp="1"/>
          </p:cNvGraphicFramePr>
          <p:nvPr/>
        </p:nvGraphicFramePr>
        <p:xfrm>
          <a:off x="12783258" y="1486783"/>
          <a:ext cx="2945293" cy="2122170"/>
        </p:xfrm>
        <a:graphic>
          <a:graphicData uri="http://schemas.openxmlformats.org/drawingml/2006/table">
            <a:tbl>
              <a:tblPr/>
              <a:tblGrid>
                <a:gridCol w="2945293">
                  <a:extLst>
                    <a:ext uri="{9D8B030D-6E8A-4147-A177-3AD203B41FA5}">
                      <a16:colId xmlns:a16="http://schemas.microsoft.com/office/drawing/2014/main" val="1693785799"/>
                    </a:ext>
                  </a:extLst>
                </a:gridCol>
              </a:tblGrid>
              <a:tr h="190500">
                <a:tc>
                  <a:txBody>
                    <a:bodyPr/>
                    <a:lstStyle/>
                    <a:p>
                      <a:pPr algn="just"/>
                      <a:r>
                        <a:rPr lang="pt-BR" dirty="0">
                          <a:effectLst/>
                        </a:rPr>
                        <a:t>T1 = 0.693(R1+R2).C1</a:t>
                      </a:r>
                    </a:p>
                  </a:txBody>
                  <a:tcPr marL="47625" marR="47625" marT="47625" marB="47625" anchor="ctr">
                    <a:lnL w="9525" cap="flat" cmpd="sng" algn="ctr">
                      <a:solidFill>
                        <a:srgbClr val="D6D3D3"/>
                      </a:solidFill>
                      <a:prstDash val="solid"/>
                      <a:round/>
                      <a:headEnd type="none" w="med" len="med"/>
                      <a:tailEnd type="none" w="med" len="med"/>
                    </a:lnL>
                    <a:lnR w="9525" cap="flat" cmpd="sng" algn="ctr">
                      <a:solidFill>
                        <a:srgbClr val="D6D3D3"/>
                      </a:solidFill>
                      <a:prstDash val="solid"/>
                      <a:round/>
                      <a:headEnd type="none" w="med" len="med"/>
                      <a:tailEnd type="none" w="med" len="med"/>
                    </a:lnR>
                    <a:lnT w="9525" cap="flat" cmpd="sng" algn="ctr">
                      <a:solidFill>
                        <a:srgbClr val="D6D3D3"/>
                      </a:solidFill>
                      <a:prstDash val="solid"/>
                      <a:round/>
                      <a:headEnd type="none" w="med" len="med"/>
                      <a:tailEnd type="none" w="med" len="med"/>
                    </a:lnT>
                    <a:lnB w="9525" cap="flat" cmpd="sng" algn="ctr">
                      <a:solidFill>
                        <a:srgbClr val="D6D3D3"/>
                      </a:solidFill>
                      <a:prstDash val="solid"/>
                      <a:round/>
                      <a:headEnd type="none" w="med" len="med"/>
                      <a:tailEnd type="none" w="med" len="med"/>
                    </a:lnB>
                    <a:solidFill>
                      <a:srgbClr val="FFFFFF"/>
                    </a:solidFill>
                  </a:tcPr>
                </a:tc>
                <a:extLst>
                  <a:ext uri="{0D108BD9-81ED-4DB2-BD59-A6C34878D82A}">
                    <a16:rowId xmlns:a16="http://schemas.microsoft.com/office/drawing/2014/main" val="355996449"/>
                  </a:ext>
                </a:extLst>
              </a:tr>
              <a:tr h="190500">
                <a:tc>
                  <a:txBody>
                    <a:bodyPr/>
                    <a:lstStyle/>
                    <a:p>
                      <a:pPr algn="just"/>
                      <a:r>
                        <a:rPr lang="en-US" dirty="0">
                          <a:effectLst/>
                        </a:rPr>
                        <a:t>T2 = 0.693*R2*C1</a:t>
                      </a:r>
                    </a:p>
                  </a:txBody>
                  <a:tcPr marL="47625" marR="47625" marT="47625" marB="47625" anchor="ctr">
                    <a:lnL w="9525" cap="flat" cmpd="sng" algn="ctr">
                      <a:solidFill>
                        <a:srgbClr val="D6D3D3"/>
                      </a:solidFill>
                      <a:prstDash val="solid"/>
                      <a:round/>
                      <a:headEnd type="none" w="med" len="med"/>
                      <a:tailEnd type="none" w="med" len="med"/>
                    </a:lnL>
                    <a:lnR w="9525" cap="flat" cmpd="sng" algn="ctr">
                      <a:solidFill>
                        <a:srgbClr val="D6D3D3"/>
                      </a:solidFill>
                      <a:prstDash val="solid"/>
                      <a:round/>
                      <a:headEnd type="none" w="med" len="med"/>
                      <a:tailEnd type="none" w="med" len="med"/>
                    </a:lnR>
                    <a:lnT w="9525" cap="flat" cmpd="sng" algn="ctr">
                      <a:solidFill>
                        <a:srgbClr val="D6D3D3"/>
                      </a:solidFill>
                      <a:prstDash val="solid"/>
                      <a:round/>
                      <a:headEnd type="none" w="med" len="med"/>
                      <a:tailEnd type="none" w="med" len="med"/>
                    </a:lnT>
                    <a:lnB w="9525" cap="flat" cmpd="sng" algn="ctr">
                      <a:solidFill>
                        <a:srgbClr val="D6D3D3"/>
                      </a:solidFill>
                      <a:prstDash val="solid"/>
                      <a:round/>
                      <a:headEnd type="none" w="med" len="med"/>
                      <a:tailEnd type="none" w="med" len="med"/>
                    </a:lnB>
                    <a:solidFill>
                      <a:srgbClr val="FFFFFF"/>
                    </a:solidFill>
                  </a:tcPr>
                </a:tc>
                <a:extLst>
                  <a:ext uri="{0D108BD9-81ED-4DB2-BD59-A6C34878D82A}">
                    <a16:rowId xmlns:a16="http://schemas.microsoft.com/office/drawing/2014/main" val="3319328230"/>
                  </a:ext>
                </a:extLst>
              </a:tr>
              <a:tr h="190500">
                <a:tc>
                  <a:txBody>
                    <a:bodyPr/>
                    <a:lstStyle/>
                    <a:p>
                      <a:pPr algn="just"/>
                      <a:r>
                        <a:rPr lang="en-US" dirty="0">
                          <a:effectLst/>
                        </a:rPr>
                        <a:t>T = T1+T2</a:t>
                      </a:r>
                    </a:p>
                  </a:txBody>
                  <a:tcPr marL="47625" marR="47625" marT="47625" marB="47625" anchor="ctr">
                    <a:lnL w="9525" cap="flat" cmpd="sng" algn="ctr">
                      <a:solidFill>
                        <a:srgbClr val="D6D3D3"/>
                      </a:solidFill>
                      <a:prstDash val="solid"/>
                      <a:round/>
                      <a:headEnd type="none" w="med" len="med"/>
                      <a:tailEnd type="none" w="med" len="med"/>
                    </a:lnL>
                    <a:lnR w="9525" cap="flat" cmpd="sng" algn="ctr">
                      <a:solidFill>
                        <a:srgbClr val="D6D3D3"/>
                      </a:solidFill>
                      <a:prstDash val="solid"/>
                      <a:round/>
                      <a:headEnd type="none" w="med" len="med"/>
                      <a:tailEnd type="none" w="med" len="med"/>
                    </a:lnR>
                    <a:lnT w="9525" cap="flat" cmpd="sng" algn="ctr">
                      <a:solidFill>
                        <a:srgbClr val="D6D3D3"/>
                      </a:solidFill>
                      <a:prstDash val="solid"/>
                      <a:round/>
                      <a:headEnd type="none" w="med" len="med"/>
                      <a:tailEnd type="none" w="med" len="med"/>
                    </a:lnT>
                    <a:lnB w="9525" cap="flat" cmpd="sng" algn="ctr">
                      <a:solidFill>
                        <a:srgbClr val="D6D3D3"/>
                      </a:solidFill>
                      <a:prstDash val="solid"/>
                      <a:round/>
                      <a:headEnd type="none" w="med" len="med"/>
                      <a:tailEnd type="none" w="med" len="med"/>
                    </a:lnB>
                    <a:solidFill>
                      <a:srgbClr val="FFFFFF"/>
                    </a:solidFill>
                  </a:tcPr>
                </a:tc>
                <a:extLst>
                  <a:ext uri="{0D108BD9-81ED-4DB2-BD59-A6C34878D82A}">
                    <a16:rowId xmlns:a16="http://schemas.microsoft.com/office/drawing/2014/main" val="2847885565"/>
                  </a:ext>
                </a:extLst>
              </a:tr>
              <a:tr h="190500">
                <a:tc>
                  <a:txBody>
                    <a:bodyPr/>
                    <a:lstStyle/>
                    <a:p>
                      <a:pPr algn="just"/>
                      <a:r>
                        <a:rPr lang="en-US" dirty="0">
                          <a:effectLst/>
                        </a:rPr>
                        <a:t>F = 1/T</a:t>
                      </a:r>
                    </a:p>
                  </a:txBody>
                  <a:tcPr marL="47625" marR="47625" marT="47625" marB="47625" anchor="ctr">
                    <a:lnL w="9525" cap="flat" cmpd="sng" algn="ctr">
                      <a:solidFill>
                        <a:srgbClr val="D6D3D3"/>
                      </a:solidFill>
                      <a:prstDash val="solid"/>
                      <a:round/>
                      <a:headEnd type="none" w="med" len="med"/>
                      <a:tailEnd type="none" w="med" len="med"/>
                    </a:lnL>
                    <a:lnR w="9525" cap="flat" cmpd="sng" algn="ctr">
                      <a:solidFill>
                        <a:srgbClr val="D6D3D3"/>
                      </a:solidFill>
                      <a:prstDash val="solid"/>
                      <a:round/>
                      <a:headEnd type="none" w="med" len="med"/>
                      <a:tailEnd type="none" w="med" len="med"/>
                    </a:lnR>
                    <a:lnT w="9525" cap="flat" cmpd="sng" algn="ctr">
                      <a:solidFill>
                        <a:srgbClr val="D6D3D3"/>
                      </a:solidFill>
                      <a:prstDash val="solid"/>
                      <a:round/>
                      <a:headEnd type="none" w="med" len="med"/>
                      <a:tailEnd type="none" w="med" len="med"/>
                    </a:lnT>
                    <a:lnB w="9525" cap="flat" cmpd="sng" algn="ctr">
                      <a:solidFill>
                        <a:srgbClr val="D6D3D3"/>
                      </a:solidFill>
                      <a:prstDash val="solid"/>
                      <a:round/>
                      <a:headEnd type="none" w="med" len="med"/>
                      <a:tailEnd type="none" w="med" len="med"/>
                    </a:lnB>
                    <a:solidFill>
                      <a:srgbClr val="FFFFFF"/>
                    </a:solidFill>
                  </a:tcPr>
                </a:tc>
                <a:extLst>
                  <a:ext uri="{0D108BD9-81ED-4DB2-BD59-A6C34878D82A}">
                    <a16:rowId xmlns:a16="http://schemas.microsoft.com/office/drawing/2014/main" val="3715388465"/>
                  </a:ext>
                </a:extLst>
              </a:tr>
              <a:tr h="190500">
                <a:tc>
                  <a:txBody>
                    <a:bodyPr/>
                    <a:lstStyle/>
                    <a:p>
                      <a:pPr algn="just"/>
                      <a:r>
                        <a:rPr lang="fr-FR" dirty="0">
                          <a:effectLst/>
                        </a:rPr>
                        <a:t>Duty Cycle = T1/(T1+T2)</a:t>
                      </a:r>
                    </a:p>
                  </a:txBody>
                  <a:tcPr marL="47625" marR="47625" marT="47625" marB="47625" anchor="ctr">
                    <a:lnL w="9525" cap="flat" cmpd="sng" algn="ctr">
                      <a:solidFill>
                        <a:srgbClr val="D6D3D3"/>
                      </a:solidFill>
                      <a:prstDash val="solid"/>
                      <a:round/>
                      <a:headEnd type="none" w="med" len="med"/>
                      <a:tailEnd type="none" w="med" len="med"/>
                    </a:lnL>
                    <a:lnR w="9525" cap="flat" cmpd="sng" algn="ctr">
                      <a:solidFill>
                        <a:srgbClr val="D6D3D3"/>
                      </a:solidFill>
                      <a:prstDash val="solid"/>
                      <a:round/>
                      <a:headEnd type="none" w="med" len="med"/>
                      <a:tailEnd type="none" w="med" len="med"/>
                    </a:lnR>
                    <a:lnT w="9525" cap="flat" cmpd="sng" algn="ctr">
                      <a:solidFill>
                        <a:srgbClr val="D6D3D3"/>
                      </a:solidFill>
                      <a:prstDash val="solid"/>
                      <a:round/>
                      <a:headEnd type="none" w="med" len="med"/>
                      <a:tailEnd type="none" w="med" len="med"/>
                    </a:lnT>
                    <a:lnB w="9525" cap="flat" cmpd="sng" algn="ctr">
                      <a:solidFill>
                        <a:srgbClr val="D6D3D3"/>
                      </a:solidFill>
                      <a:prstDash val="solid"/>
                      <a:round/>
                      <a:headEnd type="none" w="med" len="med"/>
                      <a:tailEnd type="none" w="med" len="med"/>
                    </a:lnB>
                    <a:solidFill>
                      <a:srgbClr val="FFFFFF"/>
                    </a:solidFill>
                  </a:tcPr>
                </a:tc>
                <a:extLst>
                  <a:ext uri="{0D108BD9-81ED-4DB2-BD59-A6C34878D82A}">
                    <a16:rowId xmlns:a16="http://schemas.microsoft.com/office/drawing/2014/main" val="3622647749"/>
                  </a:ext>
                </a:extLst>
              </a:tr>
            </a:tbl>
          </a:graphicData>
        </a:graphic>
      </p:graphicFrame>
      <p:sp>
        <p:nvSpPr>
          <p:cNvPr id="6" name="Rectangle 1">
            <a:extLst>
              <a:ext uri="{FF2B5EF4-FFF2-40B4-BE49-F238E27FC236}">
                <a16:creationId xmlns:a16="http://schemas.microsoft.com/office/drawing/2014/main" id="{3979A476-0BB4-F825-3536-0FC8CF48912E}"/>
              </a:ext>
            </a:extLst>
          </p:cNvPr>
          <p:cNvSpPr>
            <a:spLocks noChangeArrowheads="1"/>
          </p:cNvSpPr>
          <p:nvPr/>
        </p:nvSpPr>
        <p:spPr bwMode="auto">
          <a:xfrm>
            <a:off x="411057" y="2424611"/>
            <a:ext cx="8828636" cy="44781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121212"/>
                </a:solidFill>
                <a:effectLst/>
                <a:latin typeface="Lato" panose="020F0502020204030203" pitchFamily="34" charset="0"/>
              </a:rPr>
              <a:t>555 Timers in Astable Mode:</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21212"/>
                </a:solidFill>
                <a:effectLst/>
                <a:latin typeface="Lato" panose="020F0502020204030203" pitchFamily="34" charset="0"/>
              </a:rPr>
              <a:t>The </a:t>
            </a:r>
            <a:r>
              <a:rPr kumimoji="0" lang="en-US" altLang="en-US" b="0" i="0" strike="noStrike" cap="none" normalizeH="0" baseline="0" dirty="0">
                <a:ln>
                  <a:noFill/>
                </a:ln>
                <a:effectLst/>
                <a:latin typeface="Lato" panose="020F0502020204030203" pitchFamily="34" charset="0"/>
              </a:rPr>
              <a:t>Astable mode in a 555 timer </a:t>
            </a:r>
            <a:r>
              <a:rPr kumimoji="0" lang="en-US" altLang="en-US" b="0" i="0" u="none" strike="noStrike" cap="none" normalizeH="0" baseline="0" dirty="0">
                <a:ln>
                  <a:noFill/>
                </a:ln>
                <a:solidFill>
                  <a:srgbClr val="121212"/>
                </a:solidFill>
                <a:effectLst/>
                <a:latin typeface="Lato" panose="020F0502020204030203" pitchFamily="34" charset="0"/>
              </a:rPr>
              <a:t>is mainly used for Blinking LEDs or to do some periodic Turn On and Turn off actions. In this project we have configures the Timer to work with 0.3Sec on time and 0.3sec Off time. The value of the resistors R1, R2 and capacitor C1 decides the on and off time of the Pulse produced. The formulas for calculating the same is given below.</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21212"/>
                </a:solidFill>
                <a:effectLst/>
                <a:latin typeface="Lato" panose="020F0502020204030203" pitchFamily="34" charset="0"/>
              </a:rPr>
              <a:t>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21212"/>
                </a:solidFill>
                <a:effectLst/>
                <a:latin typeface="Lato" panose="020F0502020204030203" pitchFamily="34" charset="0"/>
              </a:rPr>
              <a:t>The BS557 PNP transistor controls the LEDs and buzzer. When the Brake wire is in proper condition the base of this transistor is provided with 5V through a current limiting (R4) Resistor. This also drives the Green LED light and disconnects the Buzzer and Red LED from ground thus keeping it turned off. </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21212"/>
                </a:solidFill>
                <a:effectLst/>
                <a:latin typeface="Lato" panose="020F0502020204030203" pitchFamily="34" charset="0"/>
              </a:rPr>
              <a:t>When the break wire is cut the base of the BC557 is also cut and thus the Green LED is turned off and the Buzzer and Red LED are connected to ground. Since the positive end of Buzzer and LED is connected to the 3</a:t>
            </a:r>
            <a:r>
              <a:rPr kumimoji="0" lang="en-US" altLang="en-US" b="0" i="0" u="none" strike="noStrike" cap="none" normalizeH="0" baseline="30000" dirty="0">
                <a:ln>
                  <a:noFill/>
                </a:ln>
                <a:solidFill>
                  <a:srgbClr val="121212"/>
                </a:solidFill>
                <a:effectLst/>
                <a:latin typeface="Lato" panose="020F0502020204030203" pitchFamily="34" charset="0"/>
              </a:rPr>
              <a:t>rd</a:t>
            </a:r>
            <a:r>
              <a:rPr kumimoji="0" lang="en-US" altLang="en-US" b="0" i="0" u="none" strike="noStrike" cap="none" normalizeH="0" baseline="0" dirty="0">
                <a:ln>
                  <a:noFill/>
                </a:ln>
                <a:solidFill>
                  <a:srgbClr val="121212"/>
                </a:solidFill>
                <a:effectLst/>
                <a:latin typeface="Lato" panose="020F0502020204030203" pitchFamily="34" charset="0"/>
              </a:rPr>
              <a:t> pin of 555 timers which is wired in Astable mode operation, they blink/beep based on the duration set by the above calculation.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026" name="Picture 2" descr="555 Timer Duty Cycle">
            <a:extLst>
              <a:ext uri="{FF2B5EF4-FFF2-40B4-BE49-F238E27FC236}">
                <a16:creationId xmlns:a16="http://schemas.microsoft.com/office/drawing/2014/main" id="{4597F280-23A4-0CF4-3EF5-165BA5818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7949" y="643671"/>
            <a:ext cx="5734050" cy="504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ulse output">
            <a:extLst>
              <a:ext uri="{FF2B5EF4-FFF2-40B4-BE49-F238E27FC236}">
                <a16:creationId xmlns:a16="http://schemas.microsoft.com/office/drawing/2014/main" id="{520CF27F-1E78-53B4-04E2-CD7661BA6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4501" y="5931660"/>
            <a:ext cx="5734050" cy="1447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062CA0-F6F0-C075-30F6-F534A7580267}"/>
              </a:ext>
            </a:extLst>
          </p:cNvPr>
          <p:cNvSpPr txBox="1"/>
          <p:nvPr/>
        </p:nvSpPr>
        <p:spPr>
          <a:xfrm>
            <a:off x="10302948" y="1587385"/>
            <a:ext cx="1967023" cy="2585323"/>
          </a:xfrm>
          <a:prstGeom prst="rect">
            <a:avLst/>
          </a:prstGeom>
          <a:noFill/>
        </p:spPr>
        <p:txBody>
          <a:bodyPr wrap="square" rtlCol="0">
            <a:spAutoFit/>
          </a:bodyPr>
          <a:lstStyle/>
          <a:p>
            <a:r>
              <a:rPr lang="en-US" dirty="0"/>
              <a:t>In our case the value for R1 = 1000ohm and R2=440000ohm and C1=0.000001F. So using these formulae we can calculate our values to be</a:t>
            </a:r>
          </a:p>
        </p:txBody>
      </p:sp>
      <p:sp>
        <p:nvSpPr>
          <p:cNvPr id="9" name="TextBox 8">
            <a:extLst>
              <a:ext uri="{FF2B5EF4-FFF2-40B4-BE49-F238E27FC236}">
                <a16:creationId xmlns:a16="http://schemas.microsoft.com/office/drawing/2014/main" id="{1C84DFAE-F5A4-9B09-44D8-0644034AD7CC}"/>
              </a:ext>
            </a:extLst>
          </p:cNvPr>
          <p:cNvSpPr txBox="1"/>
          <p:nvPr/>
        </p:nvSpPr>
        <p:spPr>
          <a:xfrm>
            <a:off x="10209500" y="4337432"/>
            <a:ext cx="5519051" cy="1477328"/>
          </a:xfrm>
          <a:prstGeom prst="rect">
            <a:avLst/>
          </a:prstGeom>
          <a:noFill/>
        </p:spPr>
        <p:txBody>
          <a:bodyPr wrap="square" rtlCol="0">
            <a:spAutoFit/>
          </a:bodyPr>
          <a:lstStyle/>
          <a:p>
            <a:r>
              <a:rPr lang="en-US" dirty="0"/>
              <a:t>So the output of the pulse should remain turned on for 0.305Sec and turned off for 0.304 seconds which is almost the same when analyzed on the graph below which was obtained with help of a Digital Storage oscilloscope.</a:t>
            </a:r>
          </a:p>
        </p:txBody>
      </p:sp>
    </p:spTree>
    <p:extLst>
      <p:ext uri="{BB962C8B-B14F-4D97-AF65-F5344CB8AC3E}">
        <p14:creationId xmlns:p14="http://schemas.microsoft.com/office/powerpoint/2010/main" val="6427913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6501D9BA603434CADA74EAB3A49F7EB" ma:contentTypeVersion="2" ma:contentTypeDescription="Create a new document." ma:contentTypeScope="" ma:versionID="311c2b8d3c2d0c79a9240ba40b03ca15">
  <xsd:schema xmlns:xsd="http://www.w3.org/2001/XMLSchema" xmlns:xs="http://www.w3.org/2001/XMLSchema" xmlns:p="http://schemas.microsoft.com/office/2006/metadata/properties" xmlns:ns2="474f63a6-4944-4275-bc0c-58fed01c8c2e" targetNamespace="http://schemas.microsoft.com/office/2006/metadata/properties" ma:root="true" ma:fieldsID="767d216ee2c68aa8915243c3cb74fb98" ns2:_="">
    <xsd:import namespace="474f63a6-4944-4275-bc0c-58fed01c8c2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4f63a6-4944-4275-bc0c-58fed01c8c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2.xml><?xml version="1.0" encoding="utf-8"?>
<ds:datastoreItem xmlns:ds="http://schemas.openxmlformats.org/officeDocument/2006/customXml" ds:itemID="{F358E20A-3CCF-4936-A030-6C75490658A6}">
  <ds:schemaRefs>
    <ds:schemaRef ds:uri="http://purl.org/dc/dcmitype/"/>
    <ds:schemaRef ds:uri="b8d4537a-75fc-4c95-93ca-a321653b0576"/>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E9230FDB-C5B0-4036-8858-766C6C8BDD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4f63a6-4944-4275-bc0c-58fed01c8c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8652</TotalTime>
  <Words>2541</Words>
  <Application>Microsoft Office PowerPoint</Application>
  <PresentationFormat>Custom</PresentationFormat>
  <Paragraphs>222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Comic Sans MS</vt:lpstr>
      <vt:lpstr>Helvetica</vt:lpstr>
      <vt:lpstr>Lato</vt:lpstr>
      <vt:lpstr>Trebuchet MS</vt:lpstr>
      <vt:lpstr>Retrospect</vt:lpstr>
      <vt:lpstr>Brake Failure Detection Indicator Device with IC 555 Timer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Ishtiak billah</cp:lastModifiedBy>
  <cp:revision>478</cp:revision>
  <dcterms:created xsi:type="dcterms:W3CDTF">2017-01-20T15:00:05Z</dcterms:created>
  <dcterms:modified xsi:type="dcterms:W3CDTF">2023-12-09T17:50:04Z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