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4"/>
  </p:sldMasterIdLst>
  <p:notesMasterIdLst>
    <p:notesMasterId r:id="rId19"/>
  </p:notesMasterIdLst>
  <p:handoutMasterIdLst>
    <p:handoutMasterId r:id="rId20"/>
  </p:handoutMasterIdLst>
  <p:sldIdLst>
    <p:sldId id="266" r:id="rId5"/>
    <p:sldId id="458" r:id="rId6"/>
    <p:sldId id="475" r:id="rId7"/>
    <p:sldId id="476" r:id="rId8"/>
    <p:sldId id="487" r:id="rId9"/>
    <p:sldId id="488" r:id="rId10"/>
    <p:sldId id="489" r:id="rId11"/>
    <p:sldId id="493" r:id="rId12"/>
    <p:sldId id="495" r:id="rId13"/>
    <p:sldId id="494" r:id="rId14"/>
    <p:sldId id="496" r:id="rId15"/>
    <p:sldId id="484" r:id="rId16"/>
    <p:sldId id="482" r:id="rId17"/>
    <p:sldId id="329" r:id="rId18"/>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51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00" autoAdjust="0"/>
  </p:normalViewPr>
  <p:slideViewPr>
    <p:cSldViewPr snapToGrid="0">
      <p:cViewPr varScale="1">
        <p:scale>
          <a:sx n="90" d="100"/>
          <a:sy n="90" d="100"/>
        </p:scale>
        <p:origin x="144" y="342"/>
      </p:cViewPr>
      <p:guideLst>
        <p:guide orient="horz" pos="2592"/>
        <p:guide pos="5184"/>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4/29/2023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4/29/2023</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87" y="7680960"/>
            <a:ext cx="16454914"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1" y="7601179"/>
            <a:ext cx="16454914"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481328" y="910742"/>
            <a:ext cx="13578840" cy="4279392"/>
          </a:xfrm>
        </p:spPr>
        <p:txBody>
          <a:bodyPr anchor="b">
            <a:normAutofit/>
          </a:bodyPr>
          <a:lstStyle>
            <a:lvl1pPr algn="l">
              <a:lnSpc>
                <a:spcPct val="85000"/>
              </a:lnSpc>
              <a:defRPr sz="9600" spc="-6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85069" y="5346745"/>
            <a:ext cx="13578840" cy="1371600"/>
          </a:xfrm>
        </p:spPr>
        <p:txBody>
          <a:bodyPr lIns="91440" rIns="91440">
            <a:normAutofit/>
          </a:bodyPr>
          <a:lstStyle>
            <a:lvl1pPr marL="0" indent="0" algn="l">
              <a:buNone/>
              <a:defRPr sz="2880" cap="all" spc="240" baseline="0">
                <a:solidFill>
                  <a:schemeClr val="tx2"/>
                </a:solidFill>
                <a:latin typeface="+mj-lt"/>
              </a:defRPr>
            </a:lvl1pPr>
            <a:lvl2pPr marL="548640" indent="0" algn="ctr">
              <a:buNone/>
              <a:defRPr sz="2880"/>
            </a:lvl2pPr>
            <a:lvl3pPr marL="1097280" indent="0" algn="ctr">
              <a:buNone/>
              <a:defRPr sz="288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8EACD6-45D4-4D11-92EE-726C0D25ECA7}" type="datetime1">
              <a:rPr lang="en-US" smtClean="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9" name="Straight Connector 8"/>
          <p:cNvCxnSpPr/>
          <p:nvPr/>
        </p:nvCxnSpPr>
        <p:spPr>
          <a:xfrm>
            <a:off x="1630338" y="5212080"/>
            <a:ext cx="133319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5B5C1D-714B-55A3-8B6A-5CE67E4AA2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3" y="11981"/>
            <a:ext cx="1415536" cy="1334855"/>
          </a:xfrm>
          <a:prstGeom prst="rect">
            <a:avLst/>
          </a:prstGeom>
        </p:spPr>
      </p:pic>
      <p:sp>
        <p:nvSpPr>
          <p:cNvPr id="11" name="TextBox 10">
            <a:extLst>
              <a:ext uri="{FF2B5EF4-FFF2-40B4-BE49-F238E27FC236}">
                <a16:creationId xmlns:a16="http://schemas.microsoft.com/office/drawing/2014/main" id="{650BE970-F8B7-8612-A863-B99C0EB8CB63}"/>
              </a:ext>
            </a:extLst>
          </p:cNvPr>
          <p:cNvSpPr txBox="1"/>
          <p:nvPr userDrawn="1"/>
        </p:nvSpPr>
        <p:spPr>
          <a:xfrm>
            <a:off x="1426059" y="10898"/>
            <a:ext cx="15007121" cy="1138773"/>
          </a:xfrm>
          <a:prstGeom prst="rect">
            <a:avLst/>
          </a:prstGeom>
          <a:noFill/>
        </p:spPr>
        <p:txBody>
          <a:bodyPr wrap="square" rtlCol="0">
            <a:spAutoFit/>
          </a:bodyPr>
          <a:lstStyle/>
          <a:p>
            <a:pPr algn="l"/>
            <a:r>
              <a:rPr lang="en-US" sz="4400" b="1" dirty="0">
                <a:solidFill>
                  <a:schemeClr val="accent1">
                    <a:lumMod val="75000"/>
                  </a:schemeClr>
                </a:solidFill>
              </a:rPr>
              <a:t>AMERICAN INTERNATIONAL UNIVERSITY – BANGLADESH (AIUB)</a:t>
            </a:r>
          </a:p>
          <a:p>
            <a:pPr algn="l"/>
            <a:r>
              <a:rPr lang="en-US" sz="2400" dirty="0">
                <a:solidFill>
                  <a:srgbClr val="0070C0"/>
                </a:solidFill>
              </a:rPr>
              <a:t>Where leaders are created</a:t>
            </a:r>
          </a:p>
        </p:txBody>
      </p:sp>
    </p:spTree>
    <p:extLst>
      <p:ext uri="{BB962C8B-B14F-4D97-AF65-F5344CB8AC3E}">
        <p14:creationId xmlns:p14="http://schemas.microsoft.com/office/powerpoint/2010/main" val="2065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290941-0186-4E85-8DFF-AF756AA0CBCF}" type="datetime1">
              <a:rPr lang="en-US" smtClean="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88417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287" y="7680960"/>
            <a:ext cx="16454914"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1" y="7601179"/>
            <a:ext cx="16454914"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1778615" y="494762"/>
            <a:ext cx="3549015" cy="691187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31570" y="494762"/>
            <a:ext cx="10441305" cy="691187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FBF83-871A-479E-8612-3CA47F8D5564}" type="datetime1">
              <a:rPr lang="en-US" smtClean="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38163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Date Placeholder 3"/>
          <p:cNvSpPr txBox="1">
            <a:spLocks/>
          </p:cNvSpPr>
          <p:nvPr userDrawn="1"/>
        </p:nvSpPr>
        <p:spPr>
          <a:xfrm>
            <a:off x="16274" y="7919634"/>
            <a:ext cx="2788920" cy="309966"/>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B6A4FC-AAA1-4F41-A17E-7BE1ED99D460}" type="datetime3">
              <a:rPr lang="en-US" smtClean="0"/>
              <a:pPr/>
              <a:t>29 April 2023</a:t>
            </a:fld>
            <a:endParaRPr lang="en-US"/>
          </a:p>
        </p:txBody>
      </p:sp>
      <p:sp>
        <p:nvSpPr>
          <p:cNvPr id="4"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endParaRPr lang="en-US" dirty="0"/>
          </a:p>
        </p:txBody>
      </p:sp>
      <p:sp>
        <p:nvSpPr>
          <p:cNvPr id="5"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4153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2624D-A7F4-4561-ADD1-E6B17BC040BD}" type="datetime1">
              <a:rPr lang="en-US" smtClean="0"/>
              <a:t>4/29/2023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pic>
        <p:nvPicPr>
          <p:cNvPr id="7" name="Picture 6">
            <a:extLst>
              <a:ext uri="{FF2B5EF4-FFF2-40B4-BE49-F238E27FC236}">
                <a16:creationId xmlns:a16="http://schemas.microsoft.com/office/drawing/2014/main" id="{172673D2-D730-EFD1-120B-CDEEB3F42B96}"/>
              </a:ext>
            </a:extLst>
          </p:cNvPr>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a:extLst>
              <a:ext uri="{FF2B5EF4-FFF2-40B4-BE49-F238E27FC236}">
                <a16:creationId xmlns:a16="http://schemas.microsoft.com/office/drawing/2014/main" id="{F160DD47-536C-B881-5560-87EF7735059B}"/>
              </a:ext>
            </a:extLst>
          </p:cNvPr>
          <p:cNvSpPr/>
          <p:nvPr userDrawn="1"/>
        </p:nvSpPr>
        <p:spPr>
          <a:xfrm>
            <a:off x="11256579" y="-16858"/>
            <a:ext cx="5220222"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 Design</a:t>
            </a:r>
          </a:p>
        </p:txBody>
      </p:sp>
      <p:sp>
        <p:nvSpPr>
          <p:cNvPr id="9" name="TextBox 8">
            <a:extLst>
              <a:ext uri="{FF2B5EF4-FFF2-40B4-BE49-F238E27FC236}">
                <a16:creationId xmlns:a16="http://schemas.microsoft.com/office/drawing/2014/main" id="{1173424E-CC45-39DC-9EEB-632E10655A14}"/>
              </a:ext>
            </a:extLst>
          </p:cNvPr>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1096803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287" y="7680960"/>
            <a:ext cx="16454914"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1" y="7601179"/>
            <a:ext cx="16454914"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481328" y="910742"/>
            <a:ext cx="13578840" cy="4279392"/>
          </a:xfrm>
        </p:spPr>
        <p:txBody>
          <a:bodyPr anchor="b" anchorCtr="0">
            <a:normAutofit/>
          </a:bodyPr>
          <a:lstStyle>
            <a:lvl1pPr>
              <a:lnSpc>
                <a:spcPct val="85000"/>
              </a:lnSpc>
              <a:defRPr sz="96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81328" y="5343754"/>
            <a:ext cx="13578840" cy="1371600"/>
          </a:xfrm>
        </p:spPr>
        <p:txBody>
          <a:bodyPr lIns="91440" rIns="91440" anchor="t" anchorCtr="0">
            <a:normAutofit/>
          </a:bodyPr>
          <a:lstStyle>
            <a:lvl1pPr marL="0" indent="0">
              <a:buNone/>
              <a:defRPr sz="2880" cap="all" spc="240" baseline="0">
                <a:solidFill>
                  <a:schemeClr val="tx2"/>
                </a:solidFill>
                <a:latin typeface="+mj-lt"/>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C246E-79DB-4DB3-A372-53327BC1FE3D}" type="datetime1">
              <a:rPr lang="en-US" smtClean="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9" name="Straight Connector 8"/>
          <p:cNvCxnSpPr/>
          <p:nvPr/>
        </p:nvCxnSpPr>
        <p:spPr>
          <a:xfrm>
            <a:off x="1630338" y="5212080"/>
            <a:ext cx="133319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17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481328" y="343924"/>
            <a:ext cx="13578840" cy="174090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1325" y="2214881"/>
            <a:ext cx="6665976"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94192" y="2214882"/>
            <a:ext cx="6665976"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D96BFC-A914-49F2-97B7-1E4BAFA7579F}" type="datetime1">
              <a:rPr lang="en-US" smtClean="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349889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481328" y="343924"/>
            <a:ext cx="13578840" cy="17409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1328" y="2215263"/>
            <a:ext cx="6665976"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481328" y="3098801"/>
            <a:ext cx="6665976"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394192" y="2215263"/>
            <a:ext cx="6665976"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8394192" y="3098801"/>
            <a:ext cx="6665976"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68924-81EA-419D-8CE7-52906B5154A1}" type="datetime1">
              <a:rPr lang="en-US" smtClean="0"/>
              <a:t>4/29/2023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96000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B64BA9-1D8E-47C6-A5D6-9D2B9AC02C3E}" type="datetime1">
              <a:rPr lang="en-US" smtClean="0"/>
              <a:t>4/29/2023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98466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4287" y="7680960"/>
            <a:ext cx="16454914"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1" y="7601179"/>
            <a:ext cx="16454914"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EBC4690-4AF9-4EE9-AAA0-CA406BE9F0CA}" type="datetime1">
              <a:rPr lang="en-US" smtClean="0"/>
              <a:t>4/29/2023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
        <p:nvSpPr>
          <p:cNvPr id="2" name="Date Placeholder 3">
            <a:extLst>
              <a:ext uri="{FF2B5EF4-FFF2-40B4-BE49-F238E27FC236}">
                <a16:creationId xmlns:a16="http://schemas.microsoft.com/office/drawing/2014/main" id="{526478CE-BE83-141C-798E-3746589BC730}"/>
              </a:ext>
            </a:extLst>
          </p:cNvPr>
          <p:cNvSpPr txBox="1">
            <a:spLocks/>
          </p:cNvSpPr>
          <p:nvPr userDrawn="1"/>
        </p:nvSpPr>
        <p:spPr>
          <a:xfrm>
            <a:off x="16274" y="7919634"/>
            <a:ext cx="2788920" cy="309966"/>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B6A4FC-AAA1-4F41-A17E-7BE1ED99D460}" type="datetime3">
              <a:rPr lang="en-US" smtClean="0"/>
              <a:pPr/>
              <a:t>29 April 2023</a:t>
            </a:fld>
            <a:endParaRPr lang="en-US"/>
          </a:p>
        </p:txBody>
      </p:sp>
    </p:spTree>
    <p:extLst>
      <p:ext uri="{BB962C8B-B14F-4D97-AF65-F5344CB8AC3E}">
        <p14:creationId xmlns:p14="http://schemas.microsoft.com/office/powerpoint/2010/main" val="131068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2" y="0"/>
            <a:ext cx="5468568"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5454096" y="0"/>
            <a:ext cx="86411" cy="822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17220" y="713231"/>
            <a:ext cx="4320540" cy="2743200"/>
          </a:xfrm>
        </p:spPr>
        <p:txBody>
          <a:bodyPr anchor="b">
            <a:normAutofit/>
          </a:bodyPr>
          <a:lstStyle>
            <a:lvl1pPr>
              <a:defRPr sz="432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6480810" y="877824"/>
            <a:ext cx="8764524" cy="6309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17220" y="3511296"/>
            <a:ext cx="4320540" cy="4054949"/>
          </a:xfrm>
        </p:spPr>
        <p:txBody>
          <a:bodyPr lIns="91440" rIns="91440">
            <a:normAutofit/>
          </a:bodyPr>
          <a:lstStyle>
            <a:lvl1pPr marL="0" indent="0">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a:xfrm>
            <a:off x="628441" y="7751743"/>
            <a:ext cx="3534989" cy="438150"/>
          </a:xfrm>
        </p:spPr>
        <p:txBody>
          <a:bodyPr/>
          <a:lstStyle>
            <a:lvl1pPr algn="l">
              <a:defRPr/>
            </a:lvl1pPr>
          </a:lstStyle>
          <a:p>
            <a:fld id="{C8417D30-8AFF-428F-8692-14FA92BD80BE}" type="datetime1">
              <a:rPr lang="en-US" smtClean="0"/>
              <a:t>4/29/2023</a:t>
            </a:fld>
            <a:endParaRPr lang="en-US" dirty="0"/>
          </a:p>
        </p:txBody>
      </p:sp>
      <p:sp>
        <p:nvSpPr>
          <p:cNvPr id="6" name="Footer Placeholder 5"/>
          <p:cNvSpPr>
            <a:spLocks noGrp="1"/>
          </p:cNvSpPr>
          <p:nvPr>
            <p:ph type="ftr" sz="quarter" idx="11"/>
          </p:nvPr>
        </p:nvSpPr>
        <p:spPr>
          <a:xfrm>
            <a:off x="6480810" y="7751743"/>
            <a:ext cx="6275070" cy="438150"/>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5618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5943600"/>
            <a:ext cx="16454914"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1" y="5898091"/>
            <a:ext cx="16454914"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481329" y="6089904"/>
            <a:ext cx="13653421" cy="987552"/>
          </a:xfrm>
        </p:spPr>
        <p:txBody>
          <a:bodyPr lIns="91440" tIns="0" rIns="91440" bIns="0" anchor="b">
            <a:noAutofit/>
          </a:bodyPr>
          <a:lstStyle>
            <a:lvl1pPr>
              <a:defRPr sz="432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 y="0"/>
            <a:ext cx="16459180" cy="5898091"/>
          </a:xfrm>
          <a:solidFill>
            <a:schemeClr val="bg2">
              <a:lumMod val="90000"/>
            </a:schemeClr>
          </a:solidFill>
        </p:spPr>
        <p:txBody>
          <a:bodyPr lIns="457200" tIns="457200"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481328" y="7088429"/>
            <a:ext cx="13652906" cy="713232"/>
          </a:xfrm>
        </p:spPr>
        <p:txBody>
          <a:bodyPr lIns="91440" tIns="0" rIns="91440" bIns="0">
            <a:normAutofit/>
          </a:bodyPr>
          <a:lstStyle>
            <a:lvl1pPr marL="0" indent="0">
              <a:spcBef>
                <a:spcPts val="0"/>
              </a:spcBef>
              <a:spcAft>
                <a:spcPts val="720"/>
              </a:spcAft>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616FFD5B-AE0C-488B-BBB8-A953275D69BF}" type="datetime1">
              <a:rPr lang="en-US" smtClean="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829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680960"/>
            <a:ext cx="164592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1" y="7601179"/>
            <a:ext cx="16459180" cy="797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81328" y="343924"/>
            <a:ext cx="13578840" cy="174090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81328" y="2214881"/>
            <a:ext cx="13578840" cy="482803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1329" y="7751743"/>
            <a:ext cx="3337566" cy="438150"/>
          </a:xfrm>
          <a:prstGeom prst="rect">
            <a:avLst/>
          </a:prstGeom>
        </p:spPr>
        <p:txBody>
          <a:bodyPr vert="horz" lIns="91440" tIns="45720" rIns="91440" bIns="45720" rtlCol="0" anchor="ctr"/>
          <a:lstStyle>
            <a:lvl1pPr algn="l">
              <a:defRPr sz="1080">
                <a:solidFill>
                  <a:srgbClr val="FFFFFF"/>
                </a:solidFill>
              </a:defRPr>
            </a:lvl1pPr>
          </a:lstStyle>
          <a:p>
            <a:fld id="{53D09CFC-ACE0-4B95-AC9C-F37D26196926}" type="datetime1">
              <a:rPr lang="en-US" smtClean="0"/>
              <a:t>4/29/2023</a:t>
            </a:fld>
            <a:endParaRPr lang="en-US" dirty="0"/>
          </a:p>
        </p:txBody>
      </p:sp>
      <p:sp>
        <p:nvSpPr>
          <p:cNvPr id="5" name="Footer Placeholder 4"/>
          <p:cNvSpPr>
            <a:spLocks noGrp="1"/>
          </p:cNvSpPr>
          <p:nvPr>
            <p:ph type="ftr" sz="quarter" idx="3"/>
          </p:nvPr>
        </p:nvSpPr>
        <p:spPr>
          <a:xfrm>
            <a:off x="4976350" y="7751743"/>
            <a:ext cx="6510785" cy="438150"/>
          </a:xfrm>
          <a:prstGeom prst="rect">
            <a:avLst/>
          </a:prstGeom>
        </p:spPr>
        <p:txBody>
          <a:bodyPr vert="horz" lIns="91440" tIns="45720" rIns="91440" bIns="45720" rtlCol="0" anchor="ctr"/>
          <a:lstStyle>
            <a:lvl1pPr algn="ctr">
              <a:defRPr sz="108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3365619" y="7751743"/>
            <a:ext cx="1771234" cy="438150"/>
          </a:xfrm>
          <a:prstGeom prst="rect">
            <a:avLst/>
          </a:prstGeom>
        </p:spPr>
        <p:txBody>
          <a:bodyPr vert="horz" lIns="91440" tIns="45720" rIns="91440" bIns="45720" rtlCol="0" anchor="ctr"/>
          <a:lstStyle>
            <a:lvl1pPr algn="r">
              <a:defRPr sz="1260">
                <a:solidFill>
                  <a:srgbClr val="FFFFFF"/>
                </a:solidFill>
              </a:defRPr>
            </a:lvl1pPr>
          </a:lstStyle>
          <a:p>
            <a:fld id="{48F63A3B-78C7-47BE-AE5E-E10140E04643}" type="slidenum">
              <a:rPr lang="en-US" smtClean="0"/>
              <a:pPr/>
              <a:t>‹#›</a:t>
            </a:fld>
            <a:endParaRPr lang="en-US" dirty="0"/>
          </a:p>
        </p:txBody>
      </p:sp>
      <p:cxnSp>
        <p:nvCxnSpPr>
          <p:cNvPr id="10" name="Straight Connector 9"/>
          <p:cNvCxnSpPr/>
          <p:nvPr/>
        </p:nvCxnSpPr>
        <p:spPr>
          <a:xfrm>
            <a:off x="1611268" y="2085414"/>
            <a:ext cx="1345539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38841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663" r:id="rId12"/>
  </p:sldLayoutIdLst>
  <p:hf hdr="0" ftr="0" dt="0"/>
  <p:txStyles>
    <p:titleStyle>
      <a:lvl1pPr algn="l" defTabSz="1097280" rtl="0" eaLnBrk="1" latinLnBrk="0" hangingPunct="1">
        <a:lnSpc>
          <a:spcPct val="85000"/>
        </a:lnSpc>
        <a:spcBef>
          <a:spcPct val="0"/>
        </a:spcBef>
        <a:buNone/>
        <a:defRPr sz="5760" kern="1200" spc="-60" baseline="0">
          <a:solidFill>
            <a:schemeClr val="tx1">
              <a:lumMod val="75000"/>
              <a:lumOff val="25000"/>
            </a:schemeClr>
          </a:solidFill>
          <a:latin typeface="+mj-lt"/>
          <a:ea typeface="+mj-ea"/>
          <a:cs typeface="+mj-cs"/>
        </a:defRPr>
      </a:lvl1pPr>
    </p:titleStyle>
    <p:bodyStyle>
      <a:lvl1pPr marL="109728" indent="-109728" algn="l" defTabSz="1097280" rtl="0" eaLnBrk="1" latinLnBrk="0" hangingPunct="1">
        <a:lnSpc>
          <a:spcPct val="90000"/>
        </a:lnSpc>
        <a:spcBef>
          <a:spcPts val="1440"/>
        </a:spcBef>
        <a:spcAft>
          <a:spcPts val="24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460858" indent="-219456" algn="l" defTabSz="1097280" rtl="0" eaLnBrk="1" latinLnBrk="0" hangingPunct="1">
        <a:lnSpc>
          <a:spcPct val="90000"/>
        </a:lnSpc>
        <a:spcBef>
          <a:spcPts val="240"/>
        </a:spcBef>
        <a:spcAft>
          <a:spcPts val="480"/>
        </a:spcAft>
        <a:buClr>
          <a:schemeClr val="accent1"/>
        </a:buClr>
        <a:buFont typeface="Calibri" pitchFamily="34" charset="0"/>
        <a:buChar char="◦"/>
        <a:defRPr sz="2160" kern="1200">
          <a:solidFill>
            <a:schemeClr val="tx1">
              <a:lumMod val="75000"/>
              <a:lumOff val="25000"/>
            </a:schemeClr>
          </a:solidFill>
          <a:latin typeface="+mn-lt"/>
          <a:ea typeface="+mn-ea"/>
          <a:cs typeface="+mn-cs"/>
        </a:defRPr>
      </a:lvl2pPr>
      <a:lvl3pPr marL="680314"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3pPr>
      <a:lvl4pPr marL="899770"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4pPr>
      <a:lvl5pPr marL="1119226"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5pPr>
      <a:lvl6pPr marL="132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6pPr>
      <a:lvl7pPr marL="156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7pPr>
      <a:lvl8pPr marL="180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8pPr>
      <a:lvl9pPr marL="204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1289219" y="1440569"/>
            <a:ext cx="13270230" cy="1591056"/>
          </a:xfrm>
        </p:spPr>
        <p:txBody>
          <a:bodyPr vert="horz" lIns="91440" tIns="45720" rIns="91440" bIns="45720" rtlCol="0" anchor="b">
            <a:normAutofit/>
          </a:bodyPr>
          <a:lstStyle/>
          <a:p>
            <a:pPr defTabSz="914400"/>
            <a:r>
              <a:rPr lang="en-US" sz="4600" b="1" dirty="0">
                <a:solidFill>
                  <a:schemeClr val="tx2"/>
                </a:solidFill>
              </a:rPr>
              <a:t>Secure Your Home with the Motion Detector Alarm Circuit</a:t>
            </a:r>
            <a:endParaRPr lang="en-US" sz="4600" b="1" kern="1200" dirty="0">
              <a:solidFill>
                <a:schemeClr val="tx2"/>
              </a:solidFill>
              <a:latin typeface="+mj-lt"/>
              <a:ea typeface="+mj-ea"/>
              <a:cs typeface="+mj-cs"/>
            </a:endParaRPr>
          </a:p>
        </p:txBody>
      </p:sp>
      <p:sp>
        <p:nvSpPr>
          <p:cNvPr id="3" name="Rectangle 8"/>
          <p:cNvSpPr>
            <a:spLocks noChangeArrowheads="1"/>
          </p:cNvSpPr>
          <p:nvPr/>
        </p:nvSpPr>
        <p:spPr bwMode="auto">
          <a:xfrm>
            <a:off x="812973" y="2458245"/>
            <a:ext cx="7416627" cy="3873152"/>
          </a:xfrm>
          <a:prstGeom prst="rect">
            <a:avLst/>
          </a:prstGeom>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228600" defTabSz="914400" eaLnBrk="1" hangingPunct="1">
              <a:lnSpc>
                <a:spcPct val="90000"/>
              </a:lnSpc>
              <a:spcAft>
                <a:spcPts val="600"/>
              </a:spcAft>
              <a:buFont typeface="Arial" panose="020B0604020202020204" pitchFamily="34" charset="0"/>
              <a:buChar char="•"/>
            </a:pPr>
            <a:r>
              <a:rPr lang="en-US" altLang="en-US" sz="2300" b="1" dirty="0">
                <a:solidFill>
                  <a:schemeClr val="tx2"/>
                </a:solidFill>
                <a:latin typeface="+mn-lt"/>
                <a:cs typeface="+mn-cs"/>
              </a:rPr>
              <a:t>Course Teacher: </a:t>
            </a:r>
            <a:r>
              <a:rPr lang="en-US" sz="2400" b="1" i="0" dirty="0">
                <a:solidFill>
                  <a:schemeClr val="accent2">
                    <a:lumMod val="75000"/>
                  </a:schemeClr>
                </a:solidFill>
                <a:effectLst/>
                <a:latin typeface="-apple-system"/>
              </a:rPr>
              <a:t>Dr. A. A Mohammad Monzur-</a:t>
            </a:r>
            <a:r>
              <a:rPr lang="en-US" sz="2400" b="1" i="0" dirty="0" err="1">
                <a:solidFill>
                  <a:schemeClr val="accent2">
                    <a:lumMod val="75000"/>
                  </a:schemeClr>
                </a:solidFill>
                <a:effectLst/>
                <a:latin typeface="-apple-system"/>
              </a:rPr>
              <a:t>Ul</a:t>
            </a:r>
            <a:r>
              <a:rPr lang="en-US" sz="2400" b="1" i="0" dirty="0">
                <a:solidFill>
                  <a:schemeClr val="accent2">
                    <a:lumMod val="75000"/>
                  </a:schemeClr>
                </a:solidFill>
                <a:effectLst/>
                <a:latin typeface="-apple-system"/>
              </a:rPr>
              <a:t>-Akhir</a:t>
            </a:r>
          </a:p>
          <a:p>
            <a:pPr indent="-228600" defTabSz="914400" eaLnBrk="1" hangingPunct="1">
              <a:lnSpc>
                <a:spcPct val="90000"/>
              </a:lnSpc>
              <a:spcAft>
                <a:spcPts val="600"/>
              </a:spcAft>
              <a:buFont typeface="Arial" panose="020B0604020202020204" pitchFamily="34" charset="0"/>
              <a:buChar char="•"/>
            </a:pPr>
            <a:endParaRPr lang="en-US" altLang="en-US" sz="2300" b="1" dirty="0">
              <a:solidFill>
                <a:schemeClr val="tx2"/>
              </a:solidFill>
              <a:latin typeface="+mn-lt"/>
              <a:cs typeface="+mn-cs"/>
            </a:endParaRPr>
          </a:p>
          <a:p>
            <a:pPr indent="-228600" defTabSz="914400" eaLnBrk="1" hangingPunct="1">
              <a:lnSpc>
                <a:spcPct val="90000"/>
              </a:lnSpc>
              <a:spcAft>
                <a:spcPts val="600"/>
              </a:spcAft>
              <a:buFont typeface="Arial" panose="020B0604020202020204" pitchFamily="34" charset="0"/>
              <a:buChar char="•"/>
            </a:pPr>
            <a:r>
              <a:rPr lang="en-US" altLang="en-US" sz="2300" dirty="0">
                <a:solidFill>
                  <a:schemeClr val="tx2"/>
                </a:solidFill>
                <a:latin typeface="+mn-lt"/>
                <a:cs typeface="+mn-cs"/>
              </a:rPr>
              <a:t>Department of Electrical and Electronic Engineering</a:t>
            </a:r>
          </a:p>
        </p:txBody>
      </p:sp>
      <p:graphicFrame>
        <p:nvGraphicFramePr>
          <p:cNvPr id="2" name="Table 1"/>
          <p:cNvGraphicFramePr>
            <a:graphicFrameLocks noGrp="1"/>
          </p:cNvGraphicFramePr>
          <p:nvPr>
            <p:extLst>
              <p:ext uri="{D42A27DB-BD31-4B8C-83A1-F6EECF244321}">
                <p14:modId xmlns:p14="http://schemas.microsoft.com/office/powerpoint/2010/main" val="1990593658"/>
              </p:ext>
            </p:extLst>
          </p:nvPr>
        </p:nvGraphicFramePr>
        <p:xfrm>
          <a:off x="8451586" y="3392902"/>
          <a:ext cx="7438903" cy="3396129"/>
        </p:xfrm>
        <a:graphic>
          <a:graphicData uri="http://schemas.openxmlformats.org/drawingml/2006/table">
            <a:tbl>
              <a:tblPr firstRow="1" bandRow="1">
                <a:tableStyleId>{5C22544A-7EE6-4342-B048-85BDC9FD1C3A}</a:tableStyleId>
              </a:tblPr>
              <a:tblGrid>
                <a:gridCol w="1068610">
                  <a:extLst>
                    <a:ext uri="{9D8B030D-6E8A-4147-A177-3AD203B41FA5}">
                      <a16:colId xmlns:a16="http://schemas.microsoft.com/office/drawing/2014/main" val="2913403265"/>
                    </a:ext>
                  </a:extLst>
                </a:gridCol>
                <a:gridCol w="1840561">
                  <a:extLst>
                    <a:ext uri="{9D8B030D-6E8A-4147-A177-3AD203B41FA5}">
                      <a16:colId xmlns:a16="http://schemas.microsoft.com/office/drawing/2014/main" val="241213375"/>
                    </a:ext>
                  </a:extLst>
                </a:gridCol>
                <a:gridCol w="2838927">
                  <a:extLst>
                    <a:ext uri="{9D8B030D-6E8A-4147-A177-3AD203B41FA5}">
                      <a16:colId xmlns:a16="http://schemas.microsoft.com/office/drawing/2014/main" val="1138891670"/>
                    </a:ext>
                  </a:extLst>
                </a:gridCol>
                <a:gridCol w="1690805">
                  <a:extLst>
                    <a:ext uri="{9D8B030D-6E8A-4147-A177-3AD203B41FA5}">
                      <a16:colId xmlns:a16="http://schemas.microsoft.com/office/drawing/2014/main" val="1055295908"/>
                    </a:ext>
                  </a:extLst>
                </a:gridCol>
              </a:tblGrid>
              <a:tr h="771349">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100" b="1" i="1">
                          <a:solidFill>
                            <a:schemeClr val="bg1"/>
                          </a:solidFill>
                        </a:rPr>
                        <a:t>SL #</a:t>
                      </a:r>
                      <a:endParaRPr lang="en-GB" altLang="en-US" sz="2100" b="1" i="1" baseline="30000">
                        <a:solidFill>
                          <a:schemeClr val="bg1"/>
                        </a:solidFill>
                      </a:endParaRPr>
                    </a:p>
                  </a:txBody>
                  <a:tcPr marL="81797" marR="81797" marT="40898" marB="40898"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100" b="1" i="1">
                          <a:solidFill>
                            <a:schemeClr val="bg1"/>
                          </a:solidFill>
                        </a:rPr>
                        <a:t>Students ID</a:t>
                      </a:r>
                      <a:endParaRPr lang="en-GB" altLang="en-US" sz="2100" b="1" i="1" baseline="30000">
                        <a:solidFill>
                          <a:schemeClr val="bg1"/>
                        </a:solidFill>
                      </a:endParaRPr>
                    </a:p>
                  </a:txBody>
                  <a:tcPr marL="81797" marR="81797" marT="40898" marB="40898"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100" b="1" i="1">
                          <a:solidFill>
                            <a:schemeClr val="bg1"/>
                          </a:solidFill>
                        </a:rPr>
                        <a:t>Students Name</a:t>
                      </a:r>
                      <a:endParaRPr lang="en-GB" altLang="en-US" sz="2100" b="1" i="1" baseline="30000">
                        <a:solidFill>
                          <a:schemeClr val="bg1"/>
                        </a:solidFill>
                      </a:endParaRPr>
                    </a:p>
                  </a:txBody>
                  <a:tcPr marL="81797" marR="81797" marT="40898" marB="40898" anchor="ctr"/>
                </a:tc>
                <a:tc>
                  <a:txBody>
                    <a:bodyPr/>
                    <a:lstStyle/>
                    <a:p>
                      <a:pPr algn="ctr"/>
                      <a:r>
                        <a:rPr lang="en-US" sz="2100" i="1" dirty="0">
                          <a:solidFill>
                            <a:schemeClr val="bg1"/>
                          </a:solidFill>
                        </a:rPr>
                        <a:t>Program</a:t>
                      </a:r>
                    </a:p>
                  </a:txBody>
                  <a:tcPr marL="81797" marR="81797" marT="40898" marB="40898" anchor="ctr"/>
                </a:tc>
                <a:extLst>
                  <a:ext uri="{0D108BD9-81ED-4DB2-BD59-A6C34878D82A}">
                    <a16:rowId xmlns:a16="http://schemas.microsoft.com/office/drawing/2014/main" val="4019669810"/>
                  </a:ext>
                </a:extLst>
              </a:tr>
              <a:tr h="630773">
                <a:tc>
                  <a:txBody>
                    <a:bodyPr/>
                    <a:lstStyle/>
                    <a:p>
                      <a:pPr algn="ctr"/>
                      <a:r>
                        <a:rPr lang="en-US" sz="2100" i="1">
                          <a:solidFill>
                            <a:schemeClr val="tx1"/>
                          </a:solidFill>
                        </a:rPr>
                        <a:t>1</a:t>
                      </a:r>
                    </a:p>
                  </a:txBody>
                  <a:tcPr marL="81797" marR="81797" marT="40898" marB="40898" anchor="ctr"/>
                </a:tc>
                <a:tc>
                  <a:txBody>
                    <a:bodyPr/>
                    <a:lstStyle/>
                    <a:p>
                      <a:pPr algn="ctr"/>
                      <a:r>
                        <a:rPr lang="en-US" sz="2100" i="1" dirty="0">
                          <a:solidFill>
                            <a:schemeClr val="tx1"/>
                          </a:solidFill>
                        </a:rPr>
                        <a:t>22-46207-1</a:t>
                      </a:r>
                    </a:p>
                  </a:txBody>
                  <a:tcPr marL="81797" marR="81797" marT="40898" marB="40898" anchor="ctr"/>
                </a:tc>
                <a:tc>
                  <a:txBody>
                    <a:bodyPr/>
                    <a:lstStyle/>
                    <a:p>
                      <a:pPr algn="ctr"/>
                      <a:r>
                        <a:rPr lang="en-US" sz="2100" i="1" dirty="0">
                          <a:solidFill>
                            <a:schemeClr val="tx1"/>
                          </a:solidFill>
                        </a:rPr>
                        <a:t>Rafsan Mahmud</a:t>
                      </a:r>
                    </a:p>
                  </a:txBody>
                  <a:tcPr marL="81797" marR="81797" marT="40898" marB="40898" anchor="ctr"/>
                </a:tc>
                <a:tc>
                  <a:txBody>
                    <a:bodyPr/>
                    <a:lstStyle/>
                    <a:p>
                      <a:pPr algn="ctr"/>
                      <a:r>
                        <a:rPr lang="en-US" sz="2100" i="1" dirty="0">
                          <a:solidFill>
                            <a:schemeClr val="tx1"/>
                          </a:solidFill>
                        </a:rPr>
                        <a:t>BSc in CSE</a:t>
                      </a:r>
                    </a:p>
                  </a:txBody>
                  <a:tcPr marL="81797" marR="81797" marT="40898" marB="40898" anchor="ctr"/>
                </a:tc>
                <a:extLst>
                  <a:ext uri="{0D108BD9-81ED-4DB2-BD59-A6C34878D82A}">
                    <a16:rowId xmlns:a16="http://schemas.microsoft.com/office/drawing/2014/main" val="3071807588"/>
                  </a:ext>
                </a:extLst>
              </a:tr>
              <a:tr h="434898">
                <a:tc>
                  <a:txBody>
                    <a:bodyPr/>
                    <a:lstStyle/>
                    <a:p>
                      <a:pPr algn="ctr"/>
                      <a:r>
                        <a:rPr lang="en-US" sz="2100" i="1">
                          <a:solidFill>
                            <a:schemeClr val="tx1"/>
                          </a:solidFill>
                        </a:rPr>
                        <a:t>2</a:t>
                      </a:r>
                    </a:p>
                  </a:txBody>
                  <a:tcPr marL="81797" marR="81797" marT="40898" marB="40898" anchor="ctr"/>
                </a:tc>
                <a:tc>
                  <a:txBody>
                    <a:bodyPr/>
                    <a:lstStyle/>
                    <a:p>
                      <a:pPr algn="ctr"/>
                      <a:r>
                        <a:rPr lang="en-US" sz="2100" i="1" dirty="0">
                          <a:solidFill>
                            <a:schemeClr val="tx1"/>
                          </a:solidFill>
                        </a:rPr>
                        <a:t>22-46229-1</a:t>
                      </a:r>
                    </a:p>
                  </a:txBody>
                  <a:tcPr marL="81797" marR="81797" marT="40898" marB="40898" anchor="ctr"/>
                </a:tc>
                <a:tc>
                  <a:txBody>
                    <a:bodyPr/>
                    <a:lstStyle/>
                    <a:p>
                      <a:pPr algn="ctr"/>
                      <a:r>
                        <a:rPr lang="en-US" sz="2100" i="1" dirty="0">
                          <a:solidFill>
                            <a:schemeClr val="tx1"/>
                          </a:solidFill>
                        </a:rPr>
                        <a:t>Ishtiak Billah Emon</a:t>
                      </a:r>
                    </a:p>
                  </a:txBody>
                  <a:tcPr marL="81797" marR="81797" marT="40898" marB="40898" anchor="ctr"/>
                </a:tc>
                <a:tc>
                  <a:txBody>
                    <a:bodyPr/>
                    <a:lstStyle/>
                    <a:p>
                      <a:pPr algn="ctr"/>
                      <a:r>
                        <a:rPr lang="en-US" sz="2100" i="1" dirty="0">
                          <a:solidFill>
                            <a:schemeClr val="tx1"/>
                          </a:solidFill>
                        </a:rPr>
                        <a:t>BSc in CSE</a:t>
                      </a:r>
                    </a:p>
                  </a:txBody>
                  <a:tcPr marL="81797" marR="81797" marT="40898" marB="40898" anchor="ctr"/>
                </a:tc>
                <a:extLst>
                  <a:ext uri="{0D108BD9-81ED-4DB2-BD59-A6C34878D82A}">
                    <a16:rowId xmlns:a16="http://schemas.microsoft.com/office/drawing/2014/main" val="76370253"/>
                  </a:ext>
                </a:extLst>
              </a:tr>
              <a:tr h="519703">
                <a:tc>
                  <a:txBody>
                    <a:bodyPr/>
                    <a:lstStyle/>
                    <a:p>
                      <a:pPr algn="ctr"/>
                      <a:r>
                        <a:rPr lang="en-US" sz="2100" i="1" dirty="0">
                          <a:solidFill>
                            <a:schemeClr val="tx1"/>
                          </a:solidFill>
                        </a:rPr>
                        <a:t>3</a:t>
                      </a:r>
                    </a:p>
                  </a:txBody>
                  <a:tcPr marL="81797" marR="81797" marT="40898" marB="40898" anchor="ctr"/>
                </a:tc>
                <a:tc>
                  <a:txBody>
                    <a:bodyPr/>
                    <a:lstStyle/>
                    <a:p>
                      <a:pPr algn="ctr"/>
                      <a:r>
                        <a:rPr lang="en-US" sz="2100" i="1" dirty="0">
                          <a:solidFill>
                            <a:schemeClr val="tx1"/>
                          </a:solidFill>
                        </a:rPr>
                        <a:t>22-46903-1</a:t>
                      </a:r>
                    </a:p>
                  </a:txBody>
                  <a:tcPr marL="81797" marR="81797" marT="40898" marB="40898" anchor="ctr"/>
                </a:tc>
                <a:tc>
                  <a:txBody>
                    <a:bodyPr/>
                    <a:lstStyle/>
                    <a:p>
                      <a:pPr marL="0" marR="0">
                        <a:lnSpc>
                          <a:spcPct val="107000"/>
                        </a:lnSpc>
                        <a:spcBef>
                          <a:spcPts val="0"/>
                        </a:spcBef>
                        <a:spcAft>
                          <a:spcPts val="0"/>
                        </a:spcAft>
                      </a:pPr>
                      <a:r>
                        <a:rPr lang="en-US" sz="2000" dirty="0">
                          <a:effectLst/>
                          <a:latin typeface="Trebuchet MS" panose="020B0603020202020204" pitchFamily="34" charset="0"/>
                          <a:ea typeface="Calibri" panose="020F0502020204030204" pitchFamily="34" charset="0"/>
                          <a:cs typeface="Arial" panose="020B0604020202020204" pitchFamily="34" charset="0"/>
                        </a:rPr>
                        <a:t>    Nil Akondo</a:t>
                      </a:r>
                    </a:p>
                  </a:txBody>
                  <a:tcPr marL="68580" marR="68580" marT="0" marB="0"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100" i="1" dirty="0">
                          <a:solidFill>
                            <a:schemeClr val="tx1"/>
                          </a:solidFill>
                        </a:rPr>
                        <a:t>BSc in CSE</a:t>
                      </a:r>
                    </a:p>
                  </a:txBody>
                  <a:tcPr marL="81797" marR="81797" marT="40898" marB="40898" anchor="ctr"/>
                </a:tc>
                <a:extLst>
                  <a:ext uri="{0D108BD9-81ED-4DB2-BD59-A6C34878D82A}">
                    <a16:rowId xmlns:a16="http://schemas.microsoft.com/office/drawing/2014/main" val="1221224331"/>
                  </a:ext>
                </a:extLst>
              </a:tr>
              <a:tr h="519703">
                <a:tc>
                  <a:txBody>
                    <a:bodyPr/>
                    <a:lstStyle/>
                    <a:p>
                      <a:pPr algn="ctr"/>
                      <a:r>
                        <a:rPr lang="en-US" sz="2100" i="1" dirty="0">
                          <a:solidFill>
                            <a:schemeClr val="tx1"/>
                          </a:solidFill>
                        </a:rPr>
                        <a:t>4</a:t>
                      </a:r>
                    </a:p>
                  </a:txBody>
                  <a:tcPr marL="81797" marR="81797" marT="40898" marB="40898"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100" i="1" dirty="0">
                          <a:solidFill>
                            <a:schemeClr val="tx1"/>
                          </a:solidFill>
                        </a:rPr>
                        <a:t>22-46884-1</a:t>
                      </a:r>
                    </a:p>
                  </a:txBody>
                  <a:tcPr marL="81797" marR="81797" marT="40898" marB="40898" anchor="ctr"/>
                </a:tc>
                <a:tc>
                  <a:txBody>
                    <a:bodyPr/>
                    <a:lstStyle/>
                    <a:p>
                      <a:pPr algn="ctr"/>
                      <a:r>
                        <a:rPr lang="en-US" sz="2100" i="1" dirty="0">
                          <a:solidFill>
                            <a:schemeClr val="tx1"/>
                          </a:solidFill>
                        </a:rPr>
                        <a:t>Nour Nahar Priyali</a:t>
                      </a:r>
                    </a:p>
                  </a:txBody>
                  <a:tcPr marL="81797" marR="81797" marT="40898" marB="40898"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100" i="1" dirty="0">
                          <a:solidFill>
                            <a:schemeClr val="tx1"/>
                          </a:solidFill>
                        </a:rPr>
                        <a:t>BSc in CSE</a:t>
                      </a:r>
                    </a:p>
                  </a:txBody>
                  <a:tcPr marL="81797" marR="81797" marT="40898" marB="40898" anchor="ctr"/>
                </a:tc>
                <a:extLst>
                  <a:ext uri="{0D108BD9-81ED-4DB2-BD59-A6C34878D82A}">
                    <a16:rowId xmlns:a16="http://schemas.microsoft.com/office/drawing/2014/main" val="3652590490"/>
                  </a:ext>
                </a:extLst>
              </a:tr>
              <a:tr h="519703">
                <a:tc>
                  <a:txBody>
                    <a:bodyPr/>
                    <a:lstStyle/>
                    <a:p>
                      <a:pPr algn="ctr"/>
                      <a:r>
                        <a:rPr lang="en-US" sz="2100" i="1" dirty="0">
                          <a:solidFill>
                            <a:schemeClr val="tx1"/>
                          </a:solidFill>
                        </a:rPr>
                        <a:t>5</a:t>
                      </a:r>
                    </a:p>
                  </a:txBody>
                  <a:tcPr marL="81797" marR="81797" marT="40898" marB="40898" anchor="ctr"/>
                </a:tc>
                <a:tc>
                  <a:txBody>
                    <a:bodyPr/>
                    <a:lstStyle/>
                    <a:p>
                      <a:pPr algn="ctr"/>
                      <a:r>
                        <a:rPr lang="en-US" sz="2100" i="1" dirty="0">
                          <a:solidFill>
                            <a:schemeClr val="tx1"/>
                          </a:solidFill>
                        </a:rPr>
                        <a:t>22-47081-1</a:t>
                      </a:r>
                    </a:p>
                  </a:txBody>
                  <a:tcPr marL="81797" marR="81797" marT="40898" marB="40898" anchor="ctr"/>
                </a:tc>
                <a:tc>
                  <a:txBody>
                    <a:bodyPr/>
                    <a:lstStyle/>
                    <a:p>
                      <a:pPr algn="ctr"/>
                      <a:r>
                        <a:rPr lang="en-US" sz="2100" i="1" dirty="0">
                          <a:solidFill>
                            <a:schemeClr val="tx1"/>
                          </a:solidFill>
                        </a:rPr>
                        <a:t>Samanta Mehnaj</a:t>
                      </a:r>
                    </a:p>
                  </a:txBody>
                  <a:tcPr marL="81797" marR="81797" marT="40898" marB="40898" anchor="ctr"/>
                </a:tc>
                <a:tc>
                  <a:txBody>
                    <a:bodyPr/>
                    <a:lstStyle/>
                    <a:p>
                      <a:pPr algn="ctr"/>
                      <a:r>
                        <a:rPr lang="en-US" sz="2100" i="1" dirty="0">
                          <a:solidFill>
                            <a:schemeClr val="tx1"/>
                          </a:solidFill>
                        </a:rPr>
                        <a:t>BSc in CSE</a:t>
                      </a:r>
                    </a:p>
                  </a:txBody>
                  <a:tcPr marL="81797" marR="81797" marT="40898" marB="40898" anchor="ctr"/>
                </a:tc>
                <a:extLst>
                  <a:ext uri="{0D108BD9-81ED-4DB2-BD59-A6C34878D82A}">
                    <a16:rowId xmlns:a16="http://schemas.microsoft.com/office/drawing/2014/main" val="901570957"/>
                  </a:ext>
                </a:extLst>
              </a:tr>
            </a:tbl>
          </a:graphicData>
        </a:graphic>
      </p:graphicFrame>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3" name="Oval 3" descr="Parchment"/>
          <p:cNvSpPr>
            <a:spLocks noChangeArrowheads="1"/>
          </p:cNvSpPr>
          <p:nvPr/>
        </p:nvSpPr>
        <p:spPr bwMode="auto">
          <a:xfrm>
            <a:off x="-550372" y="141438"/>
            <a:ext cx="7369432" cy="1590676"/>
          </a:xfrm>
          <a:prstGeom prst="ellipse">
            <a:avLst/>
          </a:prstGeom>
        </p:spPr>
        <p:txBody>
          <a:bodyPr vert="horz" lIns="91440" tIns="45720" rIns="91440" bIns="45720" rtlCol="0"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90000"/>
              </a:lnSpc>
              <a:spcBef>
                <a:spcPct val="0"/>
              </a:spcBef>
              <a:spcAft>
                <a:spcPts val="600"/>
              </a:spcAft>
            </a:pPr>
            <a:r>
              <a:rPr lang="en-US" altLang="en-US" sz="3700" b="1" kern="1200" dirty="0">
                <a:solidFill>
                  <a:schemeClr val="tx1"/>
                </a:solidFill>
                <a:latin typeface="+mj-lt"/>
                <a:ea typeface="+mj-ea"/>
                <a:cs typeface="+mj-cs"/>
              </a:rPr>
              <a:t>Description/Methodology of the Work</a:t>
            </a:r>
          </a:p>
        </p:txBody>
      </p:sp>
      <p:sp>
        <p:nvSpPr>
          <p:cNvPr id="3" name="Slide Number Placeholder 2"/>
          <p:cNvSpPr>
            <a:spLocks noGrp="1"/>
          </p:cNvSpPr>
          <p:nvPr>
            <p:ph type="sldNum" sz="quarter" idx="12"/>
          </p:nvPr>
        </p:nvSpPr>
        <p:spPr>
          <a:xfrm>
            <a:off x="11624310" y="7627620"/>
            <a:ext cx="3703320" cy="438150"/>
          </a:xfrm>
        </p:spPr>
        <p:txBody>
          <a:bodyPr vert="horz" lIns="91440" tIns="45720" rIns="91440" bIns="45720" rtlCol="0" anchor="ctr">
            <a:normAutofit/>
          </a:bodyPr>
          <a:lstStyle/>
          <a:p>
            <a:pPr defTabSz="914400">
              <a:spcAft>
                <a:spcPts val="600"/>
              </a:spcAft>
            </a:pPr>
            <a:fld id="{48F63A3B-78C7-47BE-AE5E-E10140E04643}" type="slidenum">
              <a:rPr lang="en-US" sz="1200" smtClean="0">
                <a:solidFill>
                  <a:schemeClr val="tx1">
                    <a:tint val="75000"/>
                  </a:schemeClr>
                </a:solidFill>
              </a:rPr>
              <a:pPr defTabSz="914400">
                <a:spcAft>
                  <a:spcPts val="600"/>
                </a:spcAft>
              </a:pPr>
              <a:t>10</a:t>
            </a:fld>
            <a:endParaRPr lang="en-US" sz="1200">
              <a:solidFill>
                <a:schemeClr val="tx1">
                  <a:tint val="75000"/>
                </a:schemeClr>
              </a:solidFill>
            </a:endParaRPr>
          </a:p>
        </p:txBody>
      </p:sp>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720"/>
              </a:spcBef>
            </a:pPr>
            <a:endParaRPr lang="en-US" altLang="en-US" sz="3600" dirty="0">
              <a:solidFill>
                <a:srgbClr val="FF0000"/>
              </a:solidFill>
            </a:endParaRPr>
          </a:p>
        </p:txBody>
      </p:sp>
      <p:sp>
        <p:nvSpPr>
          <p:cNvPr id="2" name="TextBox 1">
            <a:extLst>
              <a:ext uri="{FF2B5EF4-FFF2-40B4-BE49-F238E27FC236}">
                <a16:creationId xmlns:a16="http://schemas.microsoft.com/office/drawing/2014/main" id="{AB29E377-C894-4DFA-B3AB-51AEF260A591}"/>
              </a:ext>
            </a:extLst>
          </p:cNvPr>
          <p:cNvSpPr txBox="1"/>
          <p:nvPr/>
        </p:nvSpPr>
        <p:spPr>
          <a:xfrm>
            <a:off x="315883" y="1732114"/>
            <a:ext cx="7369432" cy="5632311"/>
          </a:xfrm>
          <a:prstGeom prst="rect">
            <a:avLst/>
          </a:prstGeom>
          <a:noFill/>
        </p:spPr>
        <p:txBody>
          <a:bodyPr wrap="square" rtlCol="0">
            <a:spAutoFit/>
          </a:bodyPr>
          <a:lstStyle/>
          <a:p>
            <a:pPr marL="342900" indent="-342900">
              <a:buFont typeface="Arial" panose="020B0604020202020204" pitchFamily="34" charset="0"/>
              <a:buChar char="•"/>
            </a:pPr>
            <a:r>
              <a:rPr lang="en-US" dirty="0"/>
              <a:t>Connect the PIR motion sensor module to the breadboard and connect the positive (+) and negative (-) pins to a power source.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Connect the signal pin of the PIR motion sensor module to the base pin of the BC547 transistor.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Connect a 1KΩ resistor from the base pin of the transistor to the ground (GND) pin of the breadboard.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Connect the collector pin of the transistor to the positive (+) terminal of a speaker and the negative (-) terminal of the speaker to the ground (GND) pin of the breadboard.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Connect a diode (1N4007) in reverse bias between the positive (+) and negative (-) terminals of the power source.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When motion is detected by the PIR motion sensor, it sends a signal to the base pin of the transistor, which allows current to flow through the collector and emitter pins of the transistor.</a:t>
            </a:r>
          </a:p>
          <a:p>
            <a:pPr marL="342900" indent="-342900">
              <a:buFont typeface="+mj-lt"/>
              <a:buAutoNum type="arabicPeriod"/>
            </a:pPr>
            <a:endParaRPr lang="en-US" dirty="0"/>
          </a:p>
        </p:txBody>
      </p:sp>
      <p:pic>
        <p:nvPicPr>
          <p:cNvPr id="5" name="Picture 4" descr="Diagram&#10;&#10;Description automatically generated">
            <a:extLst>
              <a:ext uri="{FF2B5EF4-FFF2-40B4-BE49-F238E27FC236}">
                <a16:creationId xmlns:a16="http://schemas.microsoft.com/office/drawing/2014/main" id="{73BA8A15-C231-22DA-B4A7-5549495A1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548640"/>
            <a:ext cx="5372100" cy="6012300"/>
          </a:xfrm>
          <a:prstGeom prst="rect">
            <a:avLst/>
          </a:prstGeom>
        </p:spPr>
      </p:pic>
      <p:sp>
        <p:nvSpPr>
          <p:cNvPr id="7" name="TextBox 6">
            <a:extLst>
              <a:ext uri="{FF2B5EF4-FFF2-40B4-BE49-F238E27FC236}">
                <a16:creationId xmlns:a16="http://schemas.microsoft.com/office/drawing/2014/main" id="{BC261051-0939-364C-003F-3A265131F51E}"/>
              </a:ext>
            </a:extLst>
          </p:cNvPr>
          <p:cNvSpPr txBox="1"/>
          <p:nvPr/>
        </p:nvSpPr>
        <p:spPr>
          <a:xfrm>
            <a:off x="9696893" y="6751618"/>
            <a:ext cx="520020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Figure: Circuit diagram</a:t>
            </a:r>
          </a:p>
        </p:txBody>
      </p:sp>
    </p:spTree>
    <p:extLst>
      <p:ext uri="{BB962C8B-B14F-4D97-AF65-F5344CB8AC3E}">
        <p14:creationId xmlns:p14="http://schemas.microsoft.com/office/powerpoint/2010/main" val="255583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3" name="Oval 3" descr="Parchment"/>
          <p:cNvSpPr>
            <a:spLocks noChangeArrowheads="1"/>
          </p:cNvSpPr>
          <p:nvPr/>
        </p:nvSpPr>
        <p:spPr bwMode="auto">
          <a:xfrm>
            <a:off x="-550372" y="141438"/>
            <a:ext cx="7369432" cy="1590676"/>
          </a:xfrm>
          <a:prstGeom prst="ellipse">
            <a:avLst/>
          </a:prstGeom>
        </p:spPr>
        <p:txBody>
          <a:bodyPr vert="horz" lIns="91440" tIns="45720" rIns="91440" bIns="45720" rtlCol="0"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90000"/>
              </a:lnSpc>
              <a:spcBef>
                <a:spcPct val="0"/>
              </a:spcBef>
              <a:spcAft>
                <a:spcPts val="600"/>
              </a:spcAft>
            </a:pPr>
            <a:r>
              <a:rPr lang="en-US" altLang="en-US" sz="3700" b="1" kern="1200" dirty="0">
                <a:solidFill>
                  <a:schemeClr val="tx1"/>
                </a:solidFill>
                <a:latin typeface="+mj-lt"/>
                <a:ea typeface="+mj-ea"/>
                <a:cs typeface="+mj-cs"/>
              </a:rPr>
              <a:t>Description/Methodology of the Work</a:t>
            </a:r>
          </a:p>
        </p:txBody>
      </p:sp>
      <p:sp>
        <p:nvSpPr>
          <p:cNvPr id="3" name="Slide Number Placeholder 2"/>
          <p:cNvSpPr>
            <a:spLocks noGrp="1"/>
          </p:cNvSpPr>
          <p:nvPr>
            <p:ph type="sldNum" sz="quarter" idx="12"/>
          </p:nvPr>
        </p:nvSpPr>
        <p:spPr>
          <a:xfrm>
            <a:off x="11624310" y="7627620"/>
            <a:ext cx="3703320" cy="438150"/>
          </a:xfrm>
        </p:spPr>
        <p:txBody>
          <a:bodyPr vert="horz" lIns="91440" tIns="45720" rIns="91440" bIns="45720" rtlCol="0" anchor="ctr">
            <a:normAutofit/>
          </a:bodyPr>
          <a:lstStyle/>
          <a:p>
            <a:pPr defTabSz="914400">
              <a:spcAft>
                <a:spcPts val="600"/>
              </a:spcAft>
            </a:pPr>
            <a:fld id="{48F63A3B-78C7-47BE-AE5E-E10140E04643}" type="slidenum">
              <a:rPr lang="en-US" sz="1200" smtClean="0">
                <a:solidFill>
                  <a:schemeClr val="tx1">
                    <a:tint val="75000"/>
                  </a:schemeClr>
                </a:solidFill>
              </a:rPr>
              <a:pPr defTabSz="914400">
                <a:spcAft>
                  <a:spcPts val="600"/>
                </a:spcAft>
              </a:pPr>
              <a:t>11</a:t>
            </a:fld>
            <a:endParaRPr lang="en-US" sz="1200">
              <a:solidFill>
                <a:schemeClr val="tx1">
                  <a:tint val="75000"/>
                </a:schemeClr>
              </a:solidFill>
            </a:endParaRPr>
          </a:p>
        </p:txBody>
      </p:sp>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720"/>
              </a:spcBef>
            </a:pPr>
            <a:endParaRPr lang="en-US" altLang="en-US" sz="3600" dirty="0">
              <a:solidFill>
                <a:srgbClr val="FF0000"/>
              </a:solidFill>
            </a:endParaRPr>
          </a:p>
        </p:txBody>
      </p:sp>
      <p:sp>
        <p:nvSpPr>
          <p:cNvPr id="2" name="TextBox 1">
            <a:extLst>
              <a:ext uri="{FF2B5EF4-FFF2-40B4-BE49-F238E27FC236}">
                <a16:creationId xmlns:a16="http://schemas.microsoft.com/office/drawing/2014/main" id="{AB29E377-C894-4DFA-B3AB-51AEF260A591}"/>
              </a:ext>
            </a:extLst>
          </p:cNvPr>
          <p:cNvSpPr txBox="1"/>
          <p:nvPr/>
        </p:nvSpPr>
        <p:spPr>
          <a:xfrm>
            <a:off x="315883" y="1732114"/>
            <a:ext cx="7369432" cy="4524315"/>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current activates the </a:t>
            </a:r>
            <a:r>
              <a:rPr lang="en-US" dirty="0"/>
              <a:t>speaker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which indicates that motion has been detected.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diode in reverse bias protects the circuit from damage caused by reverse voltage, which can occur if the power source is connected incorrectly.</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BC547 transistor is used in this project to amplify the signal from the motion sensor and to switch on and off the </a:t>
            </a:r>
            <a:r>
              <a:rPr lang="en-US" dirty="0"/>
              <a:t>speaker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based on the detection of motion. The 1KΩ resistor connected to the base pin of the transistor ensures that the voltage to the base remains within safe limits, preventing damage to the transistor. The diode in reverse bias protects the circuit from damage caused by reverse voltage. This simple project demonstrates the use of the BC547 transistor and diode in motion sensing applications.</a:t>
            </a:r>
          </a:p>
        </p:txBody>
      </p:sp>
      <p:pic>
        <p:nvPicPr>
          <p:cNvPr id="5" name="Picture 4">
            <a:extLst>
              <a:ext uri="{FF2B5EF4-FFF2-40B4-BE49-F238E27FC236}">
                <a16:creationId xmlns:a16="http://schemas.microsoft.com/office/drawing/2014/main" id="{A9CA89F7-5CE9-1B6A-DB8B-7982C4728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0575" y="908229"/>
            <a:ext cx="7641563" cy="5465157"/>
          </a:xfrm>
          <a:prstGeom prst="rect">
            <a:avLst/>
          </a:prstGeom>
        </p:spPr>
      </p:pic>
      <p:sp>
        <p:nvSpPr>
          <p:cNvPr id="4" name="TextBox 3">
            <a:extLst>
              <a:ext uri="{FF2B5EF4-FFF2-40B4-BE49-F238E27FC236}">
                <a16:creationId xmlns:a16="http://schemas.microsoft.com/office/drawing/2014/main" id="{17C6B25A-BEF4-95AE-1452-E844F18000B2}"/>
              </a:ext>
            </a:extLst>
          </p:cNvPr>
          <p:cNvSpPr txBox="1"/>
          <p:nvPr/>
        </p:nvSpPr>
        <p:spPr>
          <a:xfrm>
            <a:off x="10239153" y="5167423"/>
            <a:ext cx="4635796" cy="369332"/>
          </a:xfrm>
          <a:prstGeom prst="rect">
            <a:avLst/>
          </a:prstGeom>
          <a:noFill/>
        </p:spPr>
        <p:txBody>
          <a:bodyPr wrap="square" rtlCol="0">
            <a:spAutoFit/>
          </a:bodyPr>
          <a:lstStyle/>
          <a:p>
            <a:r>
              <a:rPr lang="en-US" dirty="0"/>
              <a:t>Figure: photo of project</a:t>
            </a:r>
          </a:p>
        </p:txBody>
      </p:sp>
    </p:spTree>
    <p:extLst>
      <p:ext uri="{BB962C8B-B14F-4D97-AF65-F5344CB8AC3E}">
        <p14:creationId xmlns:p14="http://schemas.microsoft.com/office/powerpoint/2010/main" val="300181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32755" y="1961803"/>
            <a:ext cx="15943811"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lnSpc>
                <a:spcPct val="90000"/>
              </a:lnSpc>
              <a:spcBef>
                <a:spcPct val="20000"/>
              </a:spcBef>
            </a:pPr>
            <a:endParaRPr lang="en-US" altLang="en-US" sz="3600" dirty="0">
              <a:solidFill>
                <a:srgbClr val="0000D6"/>
              </a:solidFill>
            </a:endParaRPr>
          </a:p>
        </p:txBody>
      </p:sp>
      <p:sp>
        <p:nvSpPr>
          <p:cNvPr id="25603" name="Oval 3" descr="Parchment"/>
          <p:cNvSpPr>
            <a:spLocks noChangeArrowheads="1"/>
          </p:cNvSpPr>
          <p:nvPr/>
        </p:nvSpPr>
        <p:spPr bwMode="auto">
          <a:xfrm>
            <a:off x="1363285" y="141317"/>
            <a:ext cx="13948757"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Future Scopes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12</a:t>
            </a:fld>
            <a:endParaRPr lang="en-US" dirty="0"/>
          </a:p>
        </p:txBody>
      </p:sp>
      <p:sp>
        <p:nvSpPr>
          <p:cNvPr id="4" name="TextBox 3">
            <a:extLst>
              <a:ext uri="{FF2B5EF4-FFF2-40B4-BE49-F238E27FC236}">
                <a16:creationId xmlns:a16="http://schemas.microsoft.com/office/drawing/2014/main" id="{D1F24199-CC28-9037-2E2F-560F518B7A31}"/>
              </a:ext>
            </a:extLst>
          </p:cNvPr>
          <p:cNvSpPr txBox="1"/>
          <p:nvPr/>
        </p:nvSpPr>
        <p:spPr>
          <a:xfrm>
            <a:off x="344978" y="1552972"/>
            <a:ext cx="8551668" cy="6001643"/>
          </a:xfrm>
          <a:prstGeom prst="rect">
            <a:avLst/>
          </a:prstGeom>
          <a:noFill/>
        </p:spPr>
        <p:txBody>
          <a:bodyPr wrap="square">
            <a:spAutoFit/>
          </a:bodyPr>
          <a:lstStyle/>
          <a:p>
            <a:pPr marL="342900" indent="-342900" algn="just">
              <a:buFont typeface="+mj-lt"/>
              <a:buAutoNum type="arabicPeriod"/>
            </a:pPr>
            <a:r>
              <a:rPr lang="en-US" sz="1600" dirty="0"/>
              <a:t>Wireless connectivity: One potential future scope for the Motion Detector Alarm Circuit is to incorporate wireless connectivity to enable the user to monitor and control the alarm remotely. This could be done by integrating Wi-Fi or Bluetooth modules into the circuit, allowing the user to receive notifications and control the alarm using a smartphone or other smart device.</a:t>
            </a:r>
          </a:p>
          <a:p>
            <a:pPr marL="342900" indent="-342900" algn="just">
              <a:buFont typeface="+mj-lt"/>
              <a:buAutoNum type="arabicPeriod"/>
            </a:pPr>
            <a:endParaRPr lang="en-US" sz="1600" dirty="0"/>
          </a:p>
          <a:p>
            <a:pPr marL="342900" indent="-342900" algn="just">
              <a:buFont typeface="+mj-lt"/>
              <a:buAutoNum type="arabicPeriod"/>
            </a:pPr>
            <a:r>
              <a:rPr lang="en-US" sz="1600" dirty="0"/>
              <a:t>Integration with other security systems: Another future scope for the Motion Detector Alarm Circuit is to integrate it with other security systems, such as CCTV cameras, door locks, and smart home systems. This could enable the user to create a more comprehensive and sophisticated security system that is capable of detecting, alerting, and responding to potential intrusions.</a:t>
            </a:r>
          </a:p>
          <a:p>
            <a:pPr marL="342900" indent="-342900" algn="just">
              <a:buFont typeface="+mj-lt"/>
              <a:buAutoNum type="arabicPeriod"/>
            </a:pPr>
            <a:endParaRPr lang="en-US" sz="1600" dirty="0"/>
          </a:p>
          <a:p>
            <a:pPr marL="342900" indent="-342900" algn="just">
              <a:buFont typeface="+mj-lt"/>
              <a:buAutoNum type="arabicPeriod"/>
            </a:pPr>
            <a:r>
              <a:rPr lang="en-US" sz="1600" dirty="0"/>
              <a:t>Machine learning and AI: The integration of machine learning and artificial intelligence (AI) could be a future scope for the Motion Detector Alarm Circuit. By analyzing data from the motion sensor and other sensors, an AI system could learn to identify patterns of behavior and predict potential intrusions before they occur. This could greatly enhance the effectiveness and efficiency of the security system.</a:t>
            </a:r>
          </a:p>
          <a:p>
            <a:pPr marL="342900" indent="-342900" algn="just">
              <a:buFont typeface="+mj-lt"/>
              <a:buAutoNum type="arabicPeriod"/>
            </a:pPr>
            <a:endParaRPr lang="en-US" sz="1600" dirty="0"/>
          </a:p>
          <a:p>
            <a:pPr marL="342900" indent="-342900" algn="just">
              <a:buFont typeface="+mj-lt"/>
              <a:buAutoNum type="arabicPeriod"/>
            </a:pPr>
            <a:r>
              <a:rPr lang="en-US" sz="1600" dirty="0"/>
              <a:t>Energy efficiency: A future scope for the Motion Detector Alarm Circuit is to improve its energy efficiency by using low-power components and optimizing the circuit design. This would extend the battery life of the circuit, reducing the need for frequent battery replacements.</a:t>
            </a:r>
          </a:p>
          <a:p>
            <a:pPr marL="342900" indent="-342900" algn="just">
              <a:buFont typeface="+mj-lt"/>
              <a:buAutoNum type="arabicPeriod"/>
            </a:pPr>
            <a:endParaRPr lang="en-US" sz="1600" dirty="0"/>
          </a:p>
          <a:p>
            <a:pPr marL="342900" indent="-342900" algn="just">
              <a:buFont typeface="+mj-lt"/>
              <a:buAutoNum type="arabicPeriod"/>
            </a:pPr>
            <a:r>
              <a:rPr lang="en-US" sz="1600" dirty="0"/>
              <a:t>Overall, the future scope of the Motion Detector Alarm Circuit includes integrating it with other security systems, incorporating wireless connectivity, using machine learning and AI, and improving energy efficiency. These advancements could make the system more effective, efficient, and convenient for users.</a:t>
            </a:r>
          </a:p>
        </p:txBody>
      </p:sp>
    </p:spTree>
    <p:extLst>
      <p:ext uri="{BB962C8B-B14F-4D97-AF65-F5344CB8AC3E}">
        <p14:creationId xmlns:p14="http://schemas.microsoft.com/office/powerpoint/2010/main" val="173450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Oval 3" descr="Parchment"/>
          <p:cNvSpPr>
            <a:spLocks noChangeArrowheads="1"/>
          </p:cNvSpPr>
          <p:nvPr/>
        </p:nvSpPr>
        <p:spPr bwMode="auto">
          <a:xfrm>
            <a:off x="-835186" y="-85726"/>
            <a:ext cx="14196060" cy="1590675"/>
          </a:xfrm>
          <a:prstGeom prst="ellipse">
            <a:avLst/>
          </a:prstGeom>
        </p:spPr>
        <p:txBody>
          <a:bodyPr vert="horz" lIns="91440" tIns="45720" rIns="91440" bIns="45720" rtlCol="0"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90000"/>
              </a:lnSpc>
              <a:spcBef>
                <a:spcPct val="0"/>
              </a:spcBef>
              <a:spcAft>
                <a:spcPts val="600"/>
              </a:spcAft>
            </a:pPr>
            <a:r>
              <a:rPr lang="en-US" altLang="en-US" sz="4400" b="1" kern="1200" dirty="0">
                <a:solidFill>
                  <a:schemeClr val="tx1"/>
                </a:solidFill>
                <a:latin typeface="+mj-lt"/>
                <a:ea typeface="+mj-ea"/>
                <a:cs typeface="+mj-cs"/>
              </a:rPr>
              <a:t>Conclusions</a:t>
            </a:r>
          </a:p>
        </p:txBody>
      </p:sp>
      <p:sp>
        <p:nvSpPr>
          <p:cNvPr id="5" name="TextBox 4">
            <a:extLst>
              <a:ext uri="{FF2B5EF4-FFF2-40B4-BE49-F238E27FC236}">
                <a16:creationId xmlns:a16="http://schemas.microsoft.com/office/drawing/2014/main" id="{F2663AFF-46C0-635D-70A5-1B45FAD69104}"/>
              </a:ext>
            </a:extLst>
          </p:cNvPr>
          <p:cNvSpPr txBox="1"/>
          <p:nvPr/>
        </p:nvSpPr>
        <p:spPr>
          <a:xfrm>
            <a:off x="735980" y="1059366"/>
            <a:ext cx="15422137" cy="7170233"/>
          </a:xfrm>
          <a:prstGeom prst="rect">
            <a:avLst/>
          </a:prstGeom>
        </p:spPr>
        <p:txBody>
          <a:bodyPr vert="horz" lIns="91440" tIns="45720" rIns="91440" bIns="45720" rtlCol="0">
            <a:noAutofit/>
          </a:bodyPr>
          <a:lstStyle/>
          <a:p>
            <a:endParaRPr lang="en-US" dirty="0"/>
          </a:p>
        </p:txBody>
      </p:sp>
      <p:sp>
        <p:nvSpPr>
          <p:cNvPr id="3" name="Slide Number Placeholder 2"/>
          <p:cNvSpPr>
            <a:spLocks noGrp="1"/>
          </p:cNvSpPr>
          <p:nvPr>
            <p:ph type="sldNum" sz="quarter" idx="12"/>
          </p:nvPr>
        </p:nvSpPr>
        <p:spPr>
          <a:xfrm>
            <a:off x="11624310" y="7627620"/>
            <a:ext cx="3703320" cy="438150"/>
          </a:xfrm>
        </p:spPr>
        <p:txBody>
          <a:bodyPr vert="horz" lIns="91440" tIns="45720" rIns="91440" bIns="45720" rtlCol="0" anchor="ctr">
            <a:normAutofit/>
          </a:bodyPr>
          <a:lstStyle/>
          <a:p>
            <a:pPr defTabSz="914400">
              <a:spcAft>
                <a:spcPts val="600"/>
              </a:spcAft>
            </a:pPr>
            <a:fld id="{48F63A3B-78C7-47BE-AE5E-E10140E04643}" type="slidenum">
              <a:rPr lang="en-US" sz="1200" smtClean="0">
                <a:solidFill>
                  <a:schemeClr val="tx1">
                    <a:tint val="75000"/>
                  </a:schemeClr>
                </a:solidFill>
              </a:rPr>
              <a:pPr defTabSz="914400">
                <a:spcAft>
                  <a:spcPts val="600"/>
                </a:spcAft>
              </a:pPr>
              <a:t>13</a:t>
            </a:fld>
            <a:endParaRPr lang="en-US" sz="1200">
              <a:solidFill>
                <a:schemeClr val="tx1">
                  <a:tint val="75000"/>
                </a:schemeClr>
              </a:solidFill>
            </a:endParaRPr>
          </a:p>
        </p:txBody>
      </p:sp>
      <p:sp>
        <p:nvSpPr>
          <p:cNvPr id="2" name="Rectangle 1">
            <a:extLst>
              <a:ext uri="{FF2B5EF4-FFF2-40B4-BE49-F238E27FC236}">
                <a16:creationId xmlns:a16="http://schemas.microsoft.com/office/drawing/2014/main" id="{83FE990F-6556-4747-B935-D98FDA7AFDC1}"/>
              </a:ext>
            </a:extLst>
          </p:cNvPr>
          <p:cNvSpPr/>
          <p:nvPr/>
        </p:nvSpPr>
        <p:spPr>
          <a:xfrm>
            <a:off x="301083" y="1504949"/>
            <a:ext cx="8229600" cy="5078313"/>
          </a:xfrm>
          <a:prstGeom prst="rect">
            <a:avLst/>
          </a:prstGeom>
        </p:spPr>
        <p:txBody>
          <a:bodyPr>
            <a:spAutoFit/>
          </a:bodyPr>
          <a:lstStyle/>
          <a:p>
            <a:r>
              <a:rPr lang="en-US" dirty="0"/>
              <a:t>In conclusion, the Motion Detector Alarm Circuit is a simple yet effective electronic security system that uses a motion sensor to detect motion and trigger an alarm to alert the user of potential intruders. The circuit includes components such as a power supply, motion sensor, amplifier, timer, speaker, and reset switch.</a:t>
            </a:r>
          </a:p>
          <a:p>
            <a:endParaRPr lang="en-US" dirty="0"/>
          </a:p>
          <a:p>
            <a:r>
              <a:rPr lang="en-US" dirty="0"/>
              <a:t>The motion detector alarm circuit is easy to build and install, making it a popular choice for home security systems. It can detect motion in its range and produce a loud alarm sound to alert the user. The circuit can be reset using the reset switch once the alarm has been triggered.</a:t>
            </a:r>
          </a:p>
          <a:p>
            <a:endParaRPr lang="en-US" dirty="0"/>
          </a:p>
          <a:p>
            <a:r>
              <a:rPr lang="en-US" dirty="0"/>
              <a:t>The future scope of the Motion Detector Alarm Circuit includes incorporating wireless connectivity, integrating with other security systems, using machine learning and AI, and improving energy efficiency. These advancements could greatly enhance the effectiveness and convenience of the system, making it an even more valuable tool for ensuring the safety and security of homes and other premises.</a:t>
            </a:r>
          </a:p>
          <a:p>
            <a:endParaRPr lang="en-US" dirty="0"/>
          </a:p>
          <a:p>
            <a:r>
              <a:rPr lang="en-US" dirty="0"/>
              <a:t>Overall, the Motion Detector Alarm Circuit is a useful and effective security system that can help deter potential intruders and provide peace of mind for users.</a:t>
            </a:r>
          </a:p>
        </p:txBody>
      </p:sp>
    </p:spTree>
    <p:extLst>
      <p:ext uri="{BB962C8B-B14F-4D97-AF65-F5344CB8AC3E}">
        <p14:creationId xmlns:p14="http://schemas.microsoft.com/office/powerpoint/2010/main" val="507593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White paper ships being led by a yellow ship">
            <a:extLst>
              <a:ext uri="{FF2B5EF4-FFF2-40B4-BE49-F238E27FC236}">
                <a16:creationId xmlns:a16="http://schemas.microsoft.com/office/drawing/2014/main" id="{C299DABC-94E8-FFD2-1296-0C67D498DE11}"/>
              </a:ext>
            </a:extLst>
          </p:cNvPr>
          <p:cNvPicPr>
            <a:picLocks noChangeAspect="1"/>
          </p:cNvPicPr>
          <p:nvPr/>
        </p:nvPicPr>
        <p:blipFill rotWithShape="1">
          <a:blip r:embed="rId2"/>
          <a:srcRect l="2136" r="2944" b="-1"/>
          <a:stretch/>
        </p:blipFill>
        <p:spPr>
          <a:xfrm>
            <a:off x="4756708" y="-163820"/>
            <a:ext cx="11702492" cy="8229590"/>
          </a:xfrm>
          <a:prstGeom prst="rect">
            <a:avLst/>
          </a:prstGeom>
        </p:spPr>
      </p:pic>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03013" y="1357468"/>
            <a:ext cx="5431536" cy="3844961"/>
          </a:xfrm>
        </p:spPr>
        <p:txBody>
          <a:bodyPr vert="horz" lIns="91440" tIns="45720" rIns="91440" bIns="45720" rtlCol="0" anchor="b">
            <a:normAutofit/>
          </a:bodyPr>
          <a:lstStyle/>
          <a:p>
            <a:pPr defTabSz="914400"/>
            <a:r>
              <a:rPr lang="en-US" sz="6100" b="1" dirty="0"/>
              <a:t>Thanks for listening our presentation</a:t>
            </a:r>
          </a:p>
        </p:txBody>
      </p:sp>
      <p:sp>
        <p:nvSpPr>
          <p:cNvPr id="9" name="Slide Number Placeholder 8"/>
          <p:cNvSpPr>
            <a:spLocks noGrp="1"/>
          </p:cNvSpPr>
          <p:nvPr>
            <p:ph type="sldNum" sz="quarter" idx="12"/>
          </p:nvPr>
        </p:nvSpPr>
        <p:spPr>
          <a:xfrm>
            <a:off x="12110605" y="7627620"/>
            <a:ext cx="3703320" cy="438150"/>
          </a:xfrm>
        </p:spPr>
        <p:txBody>
          <a:bodyPr vert="horz" lIns="91440" tIns="45720" rIns="91440" bIns="45720" rtlCol="0" anchor="ctr">
            <a:normAutofit/>
          </a:bodyPr>
          <a:lstStyle/>
          <a:p>
            <a:pPr defTabSz="914400">
              <a:spcAft>
                <a:spcPts val="600"/>
              </a:spcAft>
              <a:defRPr/>
            </a:pPr>
            <a:fld id="{48F63A3B-78C7-47BE-AE5E-E10140E04643}" type="slidenum">
              <a:rPr lang="en-US" sz="1500">
                <a:solidFill>
                  <a:schemeClr val="tx1"/>
                </a:solidFill>
                <a:latin typeface="Calibri" panose="020F0502020204030204"/>
              </a:rPr>
              <a:pPr defTabSz="914400">
                <a:spcAft>
                  <a:spcPts val="600"/>
                </a:spcAft>
                <a:defRPr/>
              </a:pPr>
              <a:t>14</a:t>
            </a:fld>
            <a:endParaRPr lang="en-US" sz="1500">
              <a:solidFill>
                <a:schemeClr val="tx1"/>
              </a:solidFill>
              <a:latin typeface="Calibri" panose="020F0502020204030204"/>
            </a:endParaRPr>
          </a:p>
        </p:txBody>
      </p:sp>
    </p:spTree>
    <p:extLst>
      <p:ext uri="{BB962C8B-B14F-4D97-AF65-F5344CB8AC3E}">
        <p14:creationId xmlns:p14="http://schemas.microsoft.com/office/powerpoint/2010/main" val="4787532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7"/>
          <p:cNvSpPr>
            <a:spLocks noGrp="1"/>
          </p:cNvSpPr>
          <p:nvPr>
            <p:ph idx="1"/>
          </p:nvPr>
        </p:nvSpPr>
        <p:spPr>
          <a:xfrm>
            <a:off x="555498" y="3220914"/>
            <a:ext cx="6078858" cy="4191441"/>
          </a:xfrm>
        </p:spPr>
        <p:txBody>
          <a:bodyPr>
            <a:normAutofit/>
          </a:bodyPr>
          <a:lstStyle/>
          <a:p>
            <a:pPr>
              <a:spcBef>
                <a:spcPct val="20000"/>
              </a:spcBef>
              <a:buFontTx/>
              <a:buChar char="•"/>
            </a:pPr>
            <a:r>
              <a:rPr lang="en-US" altLang="en-US" sz="2300" b="1" dirty="0"/>
              <a:t>Objectives </a:t>
            </a:r>
          </a:p>
          <a:p>
            <a:pPr>
              <a:spcBef>
                <a:spcPct val="20000"/>
              </a:spcBef>
              <a:buFontTx/>
              <a:buChar char="•"/>
            </a:pPr>
            <a:r>
              <a:rPr lang="en-US" altLang="en-US" sz="2300" b="1" dirty="0"/>
              <a:t>Introduction </a:t>
            </a:r>
          </a:p>
          <a:p>
            <a:pPr>
              <a:spcBef>
                <a:spcPct val="20000"/>
              </a:spcBef>
              <a:buFontTx/>
              <a:buChar char="•"/>
            </a:pPr>
            <a:r>
              <a:rPr lang="en-US" altLang="en-US" sz="2300" b="1" dirty="0"/>
              <a:t>Research/Working Method</a:t>
            </a:r>
          </a:p>
          <a:p>
            <a:pPr>
              <a:spcBef>
                <a:spcPct val="20000"/>
              </a:spcBef>
              <a:buFontTx/>
              <a:buChar char="•"/>
            </a:pPr>
            <a:r>
              <a:rPr lang="en-US" altLang="en-US" sz="2300" b="1" dirty="0"/>
              <a:t>Description of the Work </a:t>
            </a:r>
          </a:p>
          <a:p>
            <a:pPr>
              <a:spcBef>
                <a:spcPct val="20000"/>
              </a:spcBef>
              <a:buFontTx/>
              <a:buChar char="•"/>
            </a:pPr>
            <a:r>
              <a:rPr lang="en-US" altLang="en-US" sz="2300" b="1" dirty="0"/>
              <a:t>Results and Discussions</a:t>
            </a:r>
          </a:p>
          <a:p>
            <a:pPr>
              <a:spcBef>
                <a:spcPct val="20000"/>
              </a:spcBef>
              <a:buFontTx/>
              <a:buChar char="•"/>
            </a:pPr>
            <a:r>
              <a:rPr lang="en-US" altLang="en-US" sz="2300" b="1" dirty="0"/>
              <a:t>Conclusions</a:t>
            </a:r>
          </a:p>
          <a:p>
            <a:pPr>
              <a:spcBef>
                <a:spcPct val="20000"/>
              </a:spcBef>
              <a:buFontTx/>
              <a:buChar char="•"/>
            </a:pPr>
            <a:r>
              <a:rPr lang="en-US" altLang="en-US" sz="2300" b="1" dirty="0"/>
              <a:t>Future Works</a:t>
            </a:r>
          </a:p>
        </p:txBody>
      </p:sp>
      <p:sp>
        <p:nvSpPr>
          <p:cNvPr id="7" name="Slide Number Placeholder 6"/>
          <p:cNvSpPr>
            <a:spLocks noGrp="1"/>
          </p:cNvSpPr>
          <p:nvPr>
            <p:ph type="sldNum" sz="quarter" idx="12"/>
          </p:nvPr>
        </p:nvSpPr>
        <p:spPr>
          <a:xfrm>
            <a:off x="12200382" y="7628332"/>
            <a:ext cx="3703320" cy="438150"/>
          </a:xfrm>
        </p:spPr>
        <p:txBody>
          <a:bodyPr>
            <a:normAutofit/>
          </a:bodyPr>
          <a:lstStyle/>
          <a:p>
            <a:pPr>
              <a:spcAft>
                <a:spcPts val="600"/>
              </a:spcAft>
            </a:pPr>
            <a:fld id="{48F63A3B-78C7-47BE-AE5E-E10140E04643}" type="slidenum">
              <a:rPr lang="en-US">
                <a:solidFill>
                  <a:schemeClr val="bg1"/>
                </a:solidFill>
              </a:rPr>
              <a:pPr>
                <a:spcAft>
                  <a:spcPts val="600"/>
                </a:spcAft>
              </a:pPr>
              <a:t>2</a:t>
            </a:fld>
            <a:endParaRPr lang="en-US">
              <a:solidFill>
                <a:schemeClr val="bg1"/>
              </a:solidFill>
            </a:endParaRPr>
          </a:p>
        </p:txBody>
      </p:sp>
      <p:pic>
        <p:nvPicPr>
          <p:cNvPr id="19" name="Picture 18" descr="Abstract blurred public library with bookshelves">
            <a:extLst>
              <a:ext uri="{FF2B5EF4-FFF2-40B4-BE49-F238E27FC236}">
                <a16:creationId xmlns:a16="http://schemas.microsoft.com/office/drawing/2014/main" id="{3D66C1D1-F4B4-40CA-F859-01D18B3F96B2}"/>
              </a:ext>
            </a:extLst>
          </p:cNvPr>
          <p:cNvPicPr>
            <a:picLocks noChangeAspect="1"/>
          </p:cNvPicPr>
          <p:nvPr/>
        </p:nvPicPr>
        <p:blipFill rotWithShape="1">
          <a:blip r:embed="rId2"/>
          <a:srcRect l="1567" r="23906" b="-2"/>
          <a:stretch/>
        </p:blipFill>
        <p:spPr>
          <a:xfrm>
            <a:off x="7270851" y="-2"/>
            <a:ext cx="9188349" cy="8229600"/>
          </a:xfrm>
          <a:prstGeom prst="rect">
            <a:avLst/>
          </a:prstGeom>
        </p:spPr>
      </p:pic>
      <p:sp>
        <p:nvSpPr>
          <p:cNvPr id="17" name="Oval 4" descr="Parchment"/>
          <p:cNvSpPr>
            <a:spLocks noChangeArrowheads="1"/>
          </p:cNvSpPr>
          <p:nvPr/>
        </p:nvSpPr>
        <p:spPr bwMode="auto">
          <a:xfrm>
            <a:off x="2333431" y="394903"/>
            <a:ext cx="11202477" cy="878513"/>
          </a:xfrm>
          <a:prstGeom prst="ellipse">
            <a:avLst/>
          </a:prstGeom>
          <a:blipFill dpi="0" rotWithShape="1">
            <a:blip r:embed="rId3"/>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Aft>
                <a:spcPts val="600"/>
              </a:spcAft>
            </a:pPr>
            <a:r>
              <a:rPr lang="en-US" altLang="en-US" sz="3200" b="1" dirty="0">
                <a:solidFill>
                  <a:srgbClr val="0070C0"/>
                </a:solidFill>
                <a:latin typeface="Comic Sans MS" panose="030F0702030302020204" pitchFamily="66" charset="0"/>
              </a:rPr>
              <a:t>Outline of the Presentation</a:t>
            </a:r>
            <a:endParaRPr lang="en-US" altLang="en-US" sz="3200" b="1">
              <a:solidFill>
                <a:srgbClr val="0070C0"/>
              </a:solidFill>
              <a:latin typeface="Comic Sans MS" panose="030F0702030302020204" pitchFamily="66" charset="0"/>
            </a:endParaRPr>
          </a:p>
        </p:txBody>
      </p:sp>
    </p:spTree>
    <p:extLst>
      <p:ext uri="{BB962C8B-B14F-4D97-AF65-F5344CB8AC3E}">
        <p14:creationId xmlns:p14="http://schemas.microsoft.com/office/powerpoint/2010/main" val="44891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Oval 4" descr="Parchment"/>
          <p:cNvSpPr>
            <a:spLocks noChangeArrowheads="1"/>
          </p:cNvSpPr>
          <p:nvPr/>
        </p:nvSpPr>
        <p:spPr bwMode="auto">
          <a:xfrm>
            <a:off x="1851658" y="353445"/>
            <a:ext cx="13359534" cy="1240403"/>
          </a:xfrm>
          <a:prstGeom prst="ellipse">
            <a:avLst/>
          </a:prstGeom>
        </p:spPr>
        <p:txBody>
          <a:bodyPr vert="horz" lIns="91440" tIns="45720" rIns="91440" bIns="45720" rtlCol="0"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90000"/>
              </a:lnSpc>
              <a:spcBef>
                <a:spcPct val="0"/>
              </a:spcBef>
              <a:spcAft>
                <a:spcPts val="600"/>
              </a:spcAft>
            </a:pPr>
            <a:r>
              <a:rPr lang="en-US" altLang="en-US" sz="5100" b="1" kern="1200" dirty="0">
                <a:solidFill>
                  <a:srgbClr val="FFFFFF"/>
                </a:solidFill>
                <a:latin typeface="+mj-lt"/>
                <a:ea typeface="+mj-ea"/>
                <a:cs typeface="+mj-cs"/>
              </a:rPr>
              <a:t>Objectives of the Work</a:t>
            </a:r>
          </a:p>
        </p:txBody>
      </p:sp>
      <p:sp>
        <p:nvSpPr>
          <p:cNvPr id="16387" name="Rectangle 3"/>
          <p:cNvSpPr>
            <a:spLocks noChangeArrowheads="1"/>
          </p:cNvSpPr>
          <p:nvPr/>
        </p:nvSpPr>
        <p:spPr bwMode="auto">
          <a:xfrm>
            <a:off x="1134263" y="706430"/>
            <a:ext cx="13553442" cy="605736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114300" indent="0" defTabSz="914400" eaLnBrk="1" hangingPunct="1">
              <a:lnSpc>
                <a:spcPct val="90000"/>
              </a:lnSpc>
              <a:spcAft>
                <a:spcPts val="600"/>
              </a:spcAft>
            </a:pPr>
            <a:endParaRPr lang="en-US" sz="2200" b="0" i="0" dirty="0">
              <a:effectLst/>
              <a:latin typeface="+mn-lt"/>
              <a:cs typeface="+mn-cs"/>
            </a:endParaRPr>
          </a:p>
        </p:txBody>
      </p:sp>
      <p:sp>
        <p:nvSpPr>
          <p:cNvPr id="3" name="Slide Number Placeholder 2"/>
          <p:cNvSpPr>
            <a:spLocks noGrp="1"/>
          </p:cNvSpPr>
          <p:nvPr>
            <p:ph type="sldNum" sz="quarter" idx="12"/>
          </p:nvPr>
        </p:nvSpPr>
        <p:spPr>
          <a:xfrm>
            <a:off x="15800832" y="7746517"/>
            <a:ext cx="601982" cy="438150"/>
          </a:xfrm>
        </p:spPr>
        <p:txBody>
          <a:bodyPr vert="horz" lIns="91440" tIns="45720" rIns="91440" bIns="45720" rtlCol="0" anchor="ctr">
            <a:normAutofit/>
          </a:bodyPr>
          <a:lstStyle/>
          <a:p>
            <a:pPr defTabSz="914400">
              <a:spcAft>
                <a:spcPts val="600"/>
              </a:spcAft>
            </a:pPr>
            <a:fld id="{48F63A3B-78C7-47BE-AE5E-E10140E04643}" type="slidenum">
              <a:rPr lang="en-US" sz="1400">
                <a:solidFill>
                  <a:schemeClr val="tx1">
                    <a:lumMod val="50000"/>
                    <a:lumOff val="50000"/>
                  </a:schemeClr>
                </a:solidFill>
              </a:rPr>
              <a:pPr defTabSz="914400">
                <a:spcAft>
                  <a:spcPts val="600"/>
                </a:spcAft>
              </a:pPr>
              <a:t>3</a:t>
            </a:fld>
            <a:endParaRPr lang="en-US" sz="1400">
              <a:solidFill>
                <a:schemeClr val="tx1">
                  <a:lumMod val="50000"/>
                  <a:lumOff val="50000"/>
                </a:schemeClr>
              </a:solidFill>
            </a:endParaRPr>
          </a:p>
        </p:txBody>
      </p:sp>
      <p:sp>
        <p:nvSpPr>
          <p:cNvPr id="2" name="Rectangle 1">
            <a:extLst>
              <a:ext uri="{FF2B5EF4-FFF2-40B4-BE49-F238E27FC236}">
                <a16:creationId xmlns:a16="http://schemas.microsoft.com/office/drawing/2014/main" id="{00C2057C-9F96-45C7-9161-7358FEAADF2D}"/>
              </a:ext>
            </a:extLst>
          </p:cNvPr>
          <p:cNvSpPr/>
          <p:nvPr/>
        </p:nvSpPr>
        <p:spPr>
          <a:xfrm>
            <a:off x="301825" y="1295685"/>
            <a:ext cx="7927775" cy="6370975"/>
          </a:xfrm>
          <a:prstGeom prst="rect">
            <a:avLst/>
          </a:prstGeom>
        </p:spPr>
        <p:txBody>
          <a:bodyPr wrap="square">
            <a:spAutoFit/>
          </a:bodyPr>
          <a:lstStyle/>
          <a:p>
            <a:pPr marL="342900" indent="-342900">
              <a:buFont typeface="+mj-lt"/>
              <a:buAutoNum type="arabicPeriod"/>
            </a:pPr>
            <a:r>
              <a:rPr lang="en-US" sz="2400" dirty="0"/>
              <a:t>Demonstrating how the circuit can be easily built and installed, providing a DIY solution for home security.</a:t>
            </a:r>
          </a:p>
          <a:p>
            <a:pPr marL="342900" indent="-342900">
              <a:buFont typeface="+mj-lt"/>
              <a:buAutoNum type="arabicPeriod"/>
            </a:pPr>
            <a:endParaRPr lang="en-US" sz="2400" dirty="0"/>
          </a:p>
          <a:p>
            <a:pPr marL="342900" indent="-342900">
              <a:buFont typeface="+mj-lt"/>
              <a:buAutoNum type="arabicPeriod"/>
            </a:pPr>
            <a:r>
              <a:rPr lang="en-US" sz="2400" dirty="0"/>
              <a:t>Explaining the importance of incorporating such a security system as a part of a comprehensive security plan.</a:t>
            </a:r>
          </a:p>
          <a:p>
            <a:pPr marL="342900" indent="-342900">
              <a:buFont typeface="+mj-lt"/>
              <a:buAutoNum type="arabicPeriod"/>
            </a:pPr>
            <a:endParaRPr lang="en-US" sz="2400" dirty="0"/>
          </a:p>
          <a:p>
            <a:pPr marL="342900" indent="-342900">
              <a:buFont typeface="+mj-lt"/>
              <a:buAutoNum type="arabicPeriod"/>
            </a:pPr>
            <a:r>
              <a:rPr lang="en-US" sz="2400" dirty="0"/>
              <a:t>Showcasing the potential future scope of the technology, such as incorporating wireless connectivity, integrating with other security systems, using machine learning and AI, and improving energy efficiency.</a:t>
            </a:r>
          </a:p>
          <a:p>
            <a:pPr marL="342900" indent="-342900">
              <a:buFont typeface="+mj-lt"/>
              <a:buAutoNum type="arabicPeriod"/>
            </a:pPr>
            <a:endParaRPr lang="en-US" sz="2400" dirty="0"/>
          </a:p>
          <a:p>
            <a:pPr marL="342900" indent="-342900">
              <a:buFont typeface="+mj-lt"/>
              <a:buAutoNum type="arabicPeriod"/>
            </a:pPr>
            <a:r>
              <a:rPr lang="en-US" sz="2400" dirty="0"/>
              <a:t>Addressing common concerns or questions that people may have about the circuit, such as its effectiveness, range, and battery life.</a:t>
            </a:r>
          </a:p>
          <a:p>
            <a:pPr marL="342900" indent="-342900">
              <a:buFont typeface="+mj-lt"/>
              <a:buAutoNum type="arabicPeriod"/>
            </a:pPr>
            <a:endParaRPr lang="en-US" sz="2400" dirty="0"/>
          </a:p>
          <a:p>
            <a:pPr marL="342900" indent="-342900">
              <a:buFont typeface="+mj-lt"/>
              <a:buAutoNum type="arabicPeriod"/>
            </a:pPr>
            <a:r>
              <a:rPr lang="en-US" sz="2400" dirty="0"/>
              <a:t>Providing tips and recommendations on how to optimize the circuit's performance and ensure its longevity.</a:t>
            </a:r>
          </a:p>
        </p:txBody>
      </p:sp>
      <p:sp>
        <p:nvSpPr>
          <p:cNvPr id="6" name="Oval 3" descr="Parchment">
            <a:extLst>
              <a:ext uri="{FF2B5EF4-FFF2-40B4-BE49-F238E27FC236}">
                <a16:creationId xmlns:a16="http://schemas.microsoft.com/office/drawing/2014/main" id="{B110C19D-6985-4F14-808A-D0CEBA4C27F9}"/>
              </a:ext>
            </a:extLst>
          </p:cNvPr>
          <p:cNvSpPr>
            <a:spLocks noChangeArrowheads="1"/>
          </p:cNvSpPr>
          <p:nvPr/>
        </p:nvSpPr>
        <p:spPr bwMode="auto">
          <a:xfrm>
            <a:off x="0" y="-13906"/>
            <a:ext cx="4806340" cy="1479712"/>
          </a:xfrm>
          <a:prstGeom prst="ellipse">
            <a:avLst/>
          </a:prstGeom>
        </p:spPr>
        <p:txBody>
          <a:bodyPr vert="horz" lIns="91440" tIns="45720" rIns="91440" bIns="45720" rtlCol="0"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90000"/>
              </a:lnSpc>
              <a:spcBef>
                <a:spcPct val="0"/>
              </a:spcBef>
              <a:spcAft>
                <a:spcPts val="600"/>
              </a:spcAft>
            </a:pPr>
            <a:r>
              <a:rPr lang="en-US" altLang="en-US" sz="4100" b="1" kern="1200" dirty="0">
                <a:solidFill>
                  <a:schemeClr val="tx1"/>
                </a:solidFill>
                <a:latin typeface="+mj-lt"/>
                <a:ea typeface="+mj-ea"/>
                <a:cs typeface="+mj-cs"/>
              </a:rPr>
              <a:t>Objective</a:t>
            </a:r>
          </a:p>
        </p:txBody>
      </p:sp>
    </p:spTree>
    <p:extLst>
      <p:ext uri="{BB962C8B-B14F-4D97-AF65-F5344CB8AC3E}">
        <p14:creationId xmlns:p14="http://schemas.microsoft.com/office/powerpoint/2010/main" val="123192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13107" y="704186"/>
            <a:ext cx="4806340" cy="1975104"/>
          </a:xfrm>
          <a:prstGeom prst="ellipse">
            <a:avLst/>
          </a:prstGeom>
        </p:spPr>
        <p:txBody>
          <a:bodyPr vert="horz" lIns="91440" tIns="45720" rIns="91440" bIns="45720" rtlCol="0"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90000"/>
              </a:lnSpc>
              <a:spcBef>
                <a:spcPct val="0"/>
              </a:spcBef>
              <a:spcAft>
                <a:spcPts val="600"/>
              </a:spcAft>
            </a:pPr>
            <a:r>
              <a:rPr lang="en-US" altLang="en-US" sz="4100" b="1" kern="1200" dirty="0">
                <a:solidFill>
                  <a:schemeClr val="tx1"/>
                </a:solidFill>
                <a:latin typeface="+mj-lt"/>
                <a:ea typeface="+mj-ea"/>
                <a:cs typeface="+mj-cs"/>
              </a:rPr>
              <a:t>Introduction</a:t>
            </a:r>
          </a:p>
        </p:txBody>
      </p:sp>
      <p:sp>
        <p:nvSpPr>
          <p:cNvPr id="17411" name="Rectangle 2"/>
          <p:cNvSpPr>
            <a:spLocks noChangeArrowheads="1"/>
          </p:cNvSpPr>
          <p:nvPr/>
        </p:nvSpPr>
        <p:spPr bwMode="auto">
          <a:xfrm>
            <a:off x="432261" y="2286000"/>
            <a:ext cx="15677803"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FontTx/>
              <a:buChar char="•"/>
            </a:pPr>
            <a:endParaRPr lang="en-US" altLang="en-US" sz="3600" dirty="0">
              <a:solidFill>
                <a:srgbClr val="FF0000"/>
              </a:solidFill>
            </a:endParaRPr>
          </a:p>
        </p:txBody>
      </p:sp>
      <p:sp>
        <p:nvSpPr>
          <p:cNvPr id="3" name="Slide Number Placeholder 2"/>
          <p:cNvSpPr>
            <a:spLocks noGrp="1"/>
          </p:cNvSpPr>
          <p:nvPr>
            <p:ph type="sldNum" sz="quarter" idx="12"/>
          </p:nvPr>
        </p:nvSpPr>
        <p:spPr>
          <a:xfrm>
            <a:off x="12779435" y="7264775"/>
            <a:ext cx="892831" cy="196729"/>
          </a:xfrm>
        </p:spPr>
        <p:txBody>
          <a:bodyPr/>
          <a:lstStyle/>
          <a:p>
            <a:pPr defTabSz="306324">
              <a:spcAft>
                <a:spcPts val="600"/>
              </a:spcAft>
            </a:pPr>
            <a:fld id="{48F63A3B-78C7-47BE-AE5E-E10140E04643}" type="slidenum">
              <a:rPr lang="en-US" sz="1206" kern="1200">
                <a:solidFill>
                  <a:srgbClr val="0070C0"/>
                </a:solidFill>
                <a:latin typeface="+mn-lt"/>
                <a:ea typeface="+mn-ea"/>
                <a:cs typeface="+mn-cs"/>
              </a:rPr>
              <a:pPr defTabSz="306324">
                <a:spcAft>
                  <a:spcPts val="600"/>
                </a:spcAft>
              </a:pPr>
              <a:t>4</a:t>
            </a:fld>
            <a:endParaRPr lang="en-US"/>
          </a:p>
        </p:txBody>
      </p:sp>
      <p:sp>
        <p:nvSpPr>
          <p:cNvPr id="2" name="TextBox 1">
            <a:extLst>
              <a:ext uri="{FF2B5EF4-FFF2-40B4-BE49-F238E27FC236}">
                <a16:creationId xmlns:a16="http://schemas.microsoft.com/office/drawing/2014/main" id="{D6878AB8-BA16-BB42-FA12-92D4E0EF0A41}"/>
              </a:ext>
            </a:extLst>
          </p:cNvPr>
          <p:cNvSpPr txBox="1"/>
          <p:nvPr/>
        </p:nvSpPr>
        <p:spPr>
          <a:xfrm>
            <a:off x="2404456" y="2502042"/>
            <a:ext cx="10529379" cy="463525"/>
          </a:xfrm>
          <a:prstGeom prst="rect">
            <a:avLst/>
          </a:prstGeom>
          <a:noFill/>
        </p:spPr>
        <p:txBody>
          <a:bodyPr wrap="square" rtlCol="0">
            <a:spAutoFit/>
          </a:bodyPr>
          <a:lstStyle/>
          <a:p>
            <a:pPr defTabSz="306324">
              <a:spcAft>
                <a:spcPts val="600"/>
              </a:spcAft>
            </a:pPr>
            <a:r>
              <a:rPr lang="en-US" sz="2412" b="1" u="sng" kern="1200" dirty="0">
                <a:solidFill>
                  <a:srgbClr val="0070C0"/>
                </a:solidFill>
                <a:latin typeface="+mn-lt"/>
                <a:ea typeface="+mn-ea"/>
                <a:cs typeface="+mn-cs"/>
              </a:rPr>
              <a:t>BACKGROUND STUDY:</a:t>
            </a:r>
            <a:endParaRPr lang="en-US" sz="3600" b="1" u="sng" dirty="0">
              <a:solidFill>
                <a:srgbClr val="0070C0"/>
              </a:solidFill>
            </a:endParaRPr>
          </a:p>
        </p:txBody>
      </p:sp>
      <p:sp>
        <p:nvSpPr>
          <p:cNvPr id="5" name="Rectangle 4">
            <a:extLst>
              <a:ext uri="{FF2B5EF4-FFF2-40B4-BE49-F238E27FC236}">
                <a16:creationId xmlns:a16="http://schemas.microsoft.com/office/drawing/2014/main" id="{BBD283B5-45C8-473F-8210-B0F5526E97C8}"/>
              </a:ext>
            </a:extLst>
          </p:cNvPr>
          <p:cNvSpPr/>
          <p:nvPr/>
        </p:nvSpPr>
        <p:spPr>
          <a:xfrm>
            <a:off x="2104647" y="3195859"/>
            <a:ext cx="8229600" cy="3785652"/>
          </a:xfrm>
          <a:prstGeom prst="rect">
            <a:avLst/>
          </a:prstGeom>
        </p:spPr>
        <p:txBody>
          <a:bodyPr>
            <a:spAutoFit/>
          </a:bodyPr>
          <a:lstStyle/>
          <a:p>
            <a:pPr marL="285750" indent="-285750">
              <a:buFont typeface="Arial" panose="020B0604020202020204" pitchFamily="34" charset="0"/>
              <a:buChar char="•"/>
            </a:pPr>
            <a:r>
              <a:rPr lang="en-US" sz="2400" dirty="0"/>
              <a:t>Researching the current state of home security systems and the range of available options, from traditional alarm systems to DIY solutions.</a:t>
            </a:r>
          </a:p>
          <a:p>
            <a:pPr marL="285750" indent="-285750">
              <a:buFont typeface="Arial" panose="020B0604020202020204" pitchFamily="34" charset="0"/>
              <a:buChar char="•"/>
            </a:pPr>
            <a:r>
              <a:rPr lang="en-US" sz="2400" dirty="0"/>
              <a:t>Examining statistics on the prevalence of burglaries and break-ins, and the resulting property damage, injuries, or fatalities.</a:t>
            </a:r>
          </a:p>
          <a:p>
            <a:pPr marL="285750" indent="-285750">
              <a:buFont typeface="Arial" panose="020B0604020202020204" pitchFamily="34" charset="0"/>
              <a:buChar char="•"/>
            </a:pPr>
            <a:r>
              <a:rPr lang="en-US" sz="2400" dirty="0"/>
              <a:t>Exploring the emotional toll on victims of home invasions, as well as the financial cost of property loss.</a:t>
            </a:r>
          </a:p>
          <a:p>
            <a:pPr marL="285750" indent="-285750">
              <a:buFont typeface="Arial" panose="020B0604020202020204" pitchFamily="34" charset="0"/>
              <a:buChar char="•"/>
            </a:pPr>
            <a:r>
              <a:rPr lang="en-US" sz="2400" dirty="0"/>
              <a:t>Investigating common concerns and misconceptions about home security systems, such as their cost, complexity, and effectiveness.</a:t>
            </a:r>
          </a:p>
        </p:txBody>
      </p:sp>
    </p:spTree>
    <p:extLst>
      <p:ext uri="{BB962C8B-B14F-4D97-AF65-F5344CB8AC3E}">
        <p14:creationId xmlns:p14="http://schemas.microsoft.com/office/powerpoint/2010/main" val="22972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13107" y="446946"/>
            <a:ext cx="4806340" cy="1975104"/>
          </a:xfrm>
          <a:prstGeom prst="ellipse">
            <a:avLst/>
          </a:prstGeom>
        </p:spPr>
        <p:txBody>
          <a:bodyPr vert="horz" lIns="91440" tIns="45720" rIns="91440" bIns="45720" rtlCol="0"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90000"/>
              </a:lnSpc>
              <a:spcBef>
                <a:spcPct val="0"/>
              </a:spcBef>
              <a:spcAft>
                <a:spcPts val="600"/>
              </a:spcAft>
            </a:pPr>
            <a:r>
              <a:rPr lang="en-US" altLang="en-US" sz="4100" b="1" kern="1200" dirty="0">
                <a:solidFill>
                  <a:schemeClr val="tx1"/>
                </a:solidFill>
                <a:latin typeface="+mj-lt"/>
                <a:ea typeface="+mj-ea"/>
                <a:cs typeface="+mj-cs"/>
              </a:rPr>
              <a:t>Introduction</a:t>
            </a:r>
          </a:p>
        </p:txBody>
      </p:sp>
      <p:sp>
        <p:nvSpPr>
          <p:cNvPr id="17411" name="Rectangle 2"/>
          <p:cNvSpPr>
            <a:spLocks noChangeArrowheads="1"/>
          </p:cNvSpPr>
          <p:nvPr/>
        </p:nvSpPr>
        <p:spPr bwMode="auto">
          <a:xfrm>
            <a:off x="432261" y="2286000"/>
            <a:ext cx="15677803"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FontTx/>
              <a:buChar char="•"/>
            </a:pPr>
            <a:endParaRPr lang="en-US" altLang="en-US" sz="3600" dirty="0">
              <a:solidFill>
                <a:srgbClr val="FF0000"/>
              </a:solidFill>
            </a:endParaRPr>
          </a:p>
        </p:txBody>
      </p:sp>
      <p:sp>
        <p:nvSpPr>
          <p:cNvPr id="3" name="Slide Number Placeholder 2"/>
          <p:cNvSpPr>
            <a:spLocks noGrp="1"/>
          </p:cNvSpPr>
          <p:nvPr>
            <p:ph type="sldNum" sz="quarter" idx="12"/>
          </p:nvPr>
        </p:nvSpPr>
        <p:spPr>
          <a:xfrm>
            <a:off x="12779435" y="7264775"/>
            <a:ext cx="892831" cy="196729"/>
          </a:xfrm>
        </p:spPr>
        <p:txBody>
          <a:bodyPr/>
          <a:lstStyle/>
          <a:p>
            <a:pPr defTabSz="306324">
              <a:spcAft>
                <a:spcPts val="600"/>
              </a:spcAft>
            </a:pPr>
            <a:fld id="{48F63A3B-78C7-47BE-AE5E-E10140E04643}" type="slidenum">
              <a:rPr lang="en-US" sz="1206" kern="1200">
                <a:solidFill>
                  <a:srgbClr val="0070C0"/>
                </a:solidFill>
                <a:latin typeface="+mn-lt"/>
                <a:ea typeface="+mn-ea"/>
                <a:cs typeface="+mn-cs"/>
              </a:rPr>
              <a:pPr defTabSz="306324">
                <a:spcAft>
                  <a:spcPts val="600"/>
                </a:spcAft>
              </a:pPr>
              <a:t>5</a:t>
            </a:fld>
            <a:endParaRPr lang="en-US"/>
          </a:p>
        </p:txBody>
      </p:sp>
      <p:sp>
        <p:nvSpPr>
          <p:cNvPr id="2" name="TextBox 1">
            <a:extLst>
              <a:ext uri="{FF2B5EF4-FFF2-40B4-BE49-F238E27FC236}">
                <a16:creationId xmlns:a16="http://schemas.microsoft.com/office/drawing/2014/main" id="{D6878AB8-BA16-BB42-FA12-92D4E0EF0A41}"/>
              </a:ext>
            </a:extLst>
          </p:cNvPr>
          <p:cNvSpPr txBox="1"/>
          <p:nvPr/>
        </p:nvSpPr>
        <p:spPr>
          <a:xfrm>
            <a:off x="2250056" y="2154756"/>
            <a:ext cx="10529379" cy="463525"/>
          </a:xfrm>
          <a:prstGeom prst="rect">
            <a:avLst/>
          </a:prstGeom>
          <a:noFill/>
        </p:spPr>
        <p:txBody>
          <a:bodyPr wrap="square" rtlCol="0">
            <a:spAutoFit/>
          </a:bodyPr>
          <a:lstStyle/>
          <a:p>
            <a:pPr defTabSz="306324">
              <a:spcAft>
                <a:spcPts val="600"/>
              </a:spcAft>
            </a:pPr>
            <a:r>
              <a:rPr lang="en-US" sz="2412" b="1" u="sng" kern="1200" dirty="0">
                <a:solidFill>
                  <a:srgbClr val="0070C0"/>
                </a:solidFill>
                <a:latin typeface="+mn-lt"/>
                <a:ea typeface="+mn-ea"/>
                <a:cs typeface="+mn-cs"/>
              </a:rPr>
              <a:t>Motivation:</a:t>
            </a:r>
            <a:endParaRPr lang="en-US" sz="3600" b="1" u="sng" dirty="0">
              <a:solidFill>
                <a:srgbClr val="0070C0"/>
              </a:solidFill>
            </a:endParaRPr>
          </a:p>
        </p:txBody>
      </p:sp>
      <p:sp>
        <p:nvSpPr>
          <p:cNvPr id="4" name="TextBox 3">
            <a:extLst>
              <a:ext uri="{FF2B5EF4-FFF2-40B4-BE49-F238E27FC236}">
                <a16:creationId xmlns:a16="http://schemas.microsoft.com/office/drawing/2014/main" id="{0B8BA1D1-5A72-8D2B-3F67-C8ADECB0CA1A}"/>
              </a:ext>
            </a:extLst>
          </p:cNvPr>
          <p:cNvSpPr txBox="1"/>
          <p:nvPr/>
        </p:nvSpPr>
        <p:spPr>
          <a:xfrm>
            <a:off x="1946789" y="2749525"/>
            <a:ext cx="10529379" cy="4832092"/>
          </a:xfrm>
          <a:prstGeom prst="rect">
            <a:avLst/>
          </a:prstGeom>
          <a:noFill/>
        </p:spPr>
        <p:txBody>
          <a:bodyPr wrap="square" rtlCol="0">
            <a:spAutoFit/>
          </a:bodyPr>
          <a:lstStyle/>
          <a:p>
            <a:pPr marL="191453" indent="-191453" defTabSz="306324">
              <a:spcAft>
                <a:spcPts val="600"/>
              </a:spcAft>
              <a:buFont typeface="Arial" panose="020B0604020202020204" pitchFamily="34" charset="0"/>
              <a:buChar char="•"/>
            </a:pPr>
            <a:r>
              <a:rPr lang="en-US" sz="2400" dirty="0"/>
              <a:t>Raising awareness of the importance of home security systems and the potential risks of not having a reliable system in place.</a:t>
            </a:r>
          </a:p>
          <a:p>
            <a:pPr marL="191453" indent="-191453" defTabSz="306324">
              <a:spcAft>
                <a:spcPts val="600"/>
              </a:spcAft>
              <a:buFont typeface="Arial" panose="020B0604020202020204" pitchFamily="34" charset="0"/>
              <a:buChar char="•"/>
            </a:pPr>
            <a:r>
              <a:rPr lang="en-US" sz="2400" dirty="0"/>
              <a:t>Offering an affordable and accessible solution for homeowners who may be hesitant to invest in a more complex or expensive security system.</a:t>
            </a:r>
          </a:p>
          <a:p>
            <a:pPr marL="191453" indent="-191453" defTabSz="306324">
              <a:spcAft>
                <a:spcPts val="600"/>
              </a:spcAft>
              <a:buFont typeface="Arial" panose="020B0604020202020204" pitchFamily="34" charset="0"/>
              <a:buChar char="•"/>
            </a:pPr>
            <a:r>
              <a:rPr lang="en-US" sz="2400" dirty="0"/>
              <a:t>Providing peace of mind to homeowners who may feel vulnerable to potential break-ins or theft.</a:t>
            </a:r>
          </a:p>
          <a:p>
            <a:pPr marL="191453" indent="-191453" defTabSz="306324">
              <a:spcAft>
                <a:spcPts val="600"/>
              </a:spcAft>
              <a:buFont typeface="Arial" panose="020B0604020202020204" pitchFamily="34" charset="0"/>
              <a:buChar char="•"/>
            </a:pPr>
            <a:r>
              <a:rPr lang="en-US" sz="2400" dirty="0"/>
              <a:t>Addressing common concerns and misconceptions about home security systems and showing how the Motion Detector Alarm Circuit can offer a simple, effective, and affordable solution.</a:t>
            </a:r>
          </a:p>
          <a:p>
            <a:pPr marL="191453" indent="-191453" defTabSz="306324">
              <a:spcAft>
                <a:spcPts val="600"/>
              </a:spcAft>
              <a:buFont typeface="Arial" panose="020B0604020202020204" pitchFamily="34" charset="0"/>
              <a:buChar char="•"/>
            </a:pPr>
            <a:r>
              <a:rPr lang="en-US" sz="2400" dirty="0"/>
              <a:t>Highlighting the potential for future advancements in the technology and its integration with other security systems, making it an even more powerful tool for home security.</a:t>
            </a:r>
          </a:p>
        </p:txBody>
      </p:sp>
    </p:spTree>
    <p:extLst>
      <p:ext uri="{BB962C8B-B14F-4D97-AF65-F5344CB8AC3E}">
        <p14:creationId xmlns:p14="http://schemas.microsoft.com/office/powerpoint/2010/main" val="337507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Oval 3" descr="Parchment"/>
          <p:cNvSpPr>
            <a:spLocks noChangeArrowheads="1"/>
          </p:cNvSpPr>
          <p:nvPr/>
        </p:nvSpPr>
        <p:spPr bwMode="auto">
          <a:xfrm>
            <a:off x="322163" y="230954"/>
            <a:ext cx="5897612" cy="2348210"/>
          </a:xfrm>
          <a:prstGeom prst="ellipse">
            <a:avLst/>
          </a:prstGeom>
        </p:spPr>
        <p:txBody>
          <a:bodyPr vert="horz" lIns="91440" tIns="45720" rIns="91440" bIns="45720" rtlCol="0" anchor="b">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90000"/>
              </a:lnSpc>
              <a:spcBef>
                <a:spcPct val="0"/>
              </a:spcBef>
              <a:spcAft>
                <a:spcPts val="600"/>
              </a:spcAft>
            </a:pPr>
            <a:r>
              <a:rPr lang="en-US" altLang="en-US" sz="5300" b="1" dirty="0">
                <a:latin typeface="+mj-lt"/>
                <a:ea typeface="+mj-ea"/>
                <a:cs typeface="+mj-cs"/>
              </a:rPr>
              <a:t>Working Method</a:t>
            </a:r>
          </a:p>
        </p:txBody>
      </p:sp>
      <p:sp>
        <p:nvSpPr>
          <p:cNvPr id="18435" name="Rectangle 2"/>
          <p:cNvSpPr>
            <a:spLocks noChangeArrowheads="1"/>
          </p:cNvSpPr>
          <p:nvPr/>
        </p:nvSpPr>
        <p:spPr bwMode="auto">
          <a:xfrm>
            <a:off x="406547" y="3137512"/>
            <a:ext cx="5728845" cy="39848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228600" defTabSz="914400" eaLnBrk="1" hangingPunct="1">
              <a:lnSpc>
                <a:spcPct val="90000"/>
              </a:lnSpc>
              <a:spcBef>
                <a:spcPct val="20000"/>
              </a:spcBef>
              <a:buFont typeface="Arial" panose="020B0604020202020204" pitchFamily="34" charset="0"/>
              <a:buChar char="•"/>
            </a:pPr>
            <a:endParaRPr lang="en-US" altLang="en-US" sz="2600" dirty="0">
              <a:latin typeface="+mn-lt"/>
              <a:cs typeface="+mn-cs"/>
            </a:endParaRPr>
          </a:p>
        </p:txBody>
      </p:sp>
      <p:sp>
        <p:nvSpPr>
          <p:cNvPr id="3" name="Slide Number Placeholder 2"/>
          <p:cNvSpPr>
            <a:spLocks noGrp="1"/>
          </p:cNvSpPr>
          <p:nvPr>
            <p:ph type="sldNum" sz="quarter" idx="12"/>
          </p:nvPr>
        </p:nvSpPr>
        <p:spPr>
          <a:xfrm>
            <a:off x="14093190" y="7627620"/>
            <a:ext cx="1234440" cy="438150"/>
          </a:xfrm>
        </p:spPr>
        <p:txBody>
          <a:bodyPr vert="horz" lIns="91440" tIns="45720" rIns="91440" bIns="45720" rtlCol="0" anchor="ctr">
            <a:normAutofit/>
          </a:bodyPr>
          <a:lstStyle/>
          <a:p>
            <a:pPr defTabSz="914400">
              <a:spcAft>
                <a:spcPts val="600"/>
              </a:spcAft>
              <a:defRPr/>
            </a:pPr>
            <a:fld id="{48F63A3B-78C7-47BE-AE5E-E10140E04643}" type="slidenum">
              <a:rPr lang="en-US" sz="1200" smtClean="0">
                <a:solidFill>
                  <a:srgbClr val="FFFFFF"/>
                </a:solidFill>
                <a:latin typeface="Calibri" panose="020F0502020204030204"/>
              </a:rPr>
              <a:pPr defTabSz="914400">
                <a:spcAft>
                  <a:spcPts val="600"/>
                </a:spcAft>
                <a:defRPr/>
              </a:pPr>
              <a:t>6</a:t>
            </a:fld>
            <a:endParaRPr lang="en-US" sz="1200">
              <a:solidFill>
                <a:srgbClr val="FFFFFF"/>
              </a:solidFill>
              <a:latin typeface="Calibri" panose="020F0502020204030204"/>
            </a:endParaRPr>
          </a:p>
        </p:txBody>
      </p:sp>
      <p:sp>
        <p:nvSpPr>
          <p:cNvPr id="5" name="Rectangle 4">
            <a:extLst>
              <a:ext uri="{FF2B5EF4-FFF2-40B4-BE49-F238E27FC236}">
                <a16:creationId xmlns:a16="http://schemas.microsoft.com/office/drawing/2014/main" id="{7251AD9F-154C-4AC9-BCD0-259BBF8CBA50}"/>
              </a:ext>
            </a:extLst>
          </p:cNvPr>
          <p:cNvSpPr/>
          <p:nvPr/>
        </p:nvSpPr>
        <p:spPr>
          <a:xfrm>
            <a:off x="189571" y="2272308"/>
            <a:ext cx="8229600" cy="5078313"/>
          </a:xfrm>
          <a:prstGeom prst="rect">
            <a:avLst/>
          </a:prstGeom>
        </p:spPr>
        <p:txBody>
          <a:bodyPr>
            <a:spAutoFit/>
          </a:bodyPr>
          <a:lstStyle/>
          <a:p>
            <a:pPr algn="just"/>
            <a:r>
              <a:rPr lang="en-US" dirty="0">
                <a:latin typeface="Söhne"/>
              </a:rPr>
              <a:t>A motion detector alarm circuit is a type of security system that uses a motion sensor to detect movement and trigger an alarm. Here's a general overview of how it works:</a:t>
            </a:r>
          </a:p>
          <a:p>
            <a:pPr algn="just">
              <a:buFont typeface="+mj-lt"/>
              <a:buAutoNum type="arabicPeriod"/>
            </a:pPr>
            <a:r>
              <a:rPr lang="en-US" dirty="0">
                <a:latin typeface="Söhne"/>
              </a:rPr>
              <a:t>Motion sensor: The motion sensor is typically a passive infrared (PIR) sensor that detects changes in the infrared radiation levels in its field of view. When a moving object enters the sensor's field of view, the infrared radiation levels change, and the sensor detects this change.</a:t>
            </a:r>
          </a:p>
          <a:p>
            <a:pPr algn="just">
              <a:buFont typeface="+mj-lt"/>
              <a:buAutoNum type="arabicPeriod"/>
            </a:pPr>
            <a:r>
              <a:rPr lang="en-US" dirty="0">
                <a:latin typeface="Söhne"/>
              </a:rPr>
              <a:t>Sensor output: When the motion sensor detects movement, it sends a signal to the alarm circuit.</a:t>
            </a:r>
          </a:p>
          <a:p>
            <a:pPr algn="just">
              <a:buFont typeface="+mj-lt"/>
              <a:buAutoNum type="arabicPeriod"/>
            </a:pPr>
            <a:r>
              <a:rPr lang="en-US" dirty="0">
                <a:latin typeface="Söhne"/>
              </a:rPr>
              <a:t>Alarm circuit: The alarm circuit is a simple electronic circuit that consists of a few components, including a power source, a timer, an amplifier, and a speaker. When the motion sensor sends a signal to the alarm circuit, the timer starts counting down.</a:t>
            </a:r>
          </a:p>
          <a:p>
            <a:pPr algn="just">
              <a:buFont typeface="+mj-lt"/>
              <a:buAutoNum type="arabicPeriod"/>
            </a:pPr>
            <a:r>
              <a:rPr lang="en-US" dirty="0">
                <a:latin typeface="Söhne"/>
              </a:rPr>
              <a:t>Amplifier: The output from the timer is then amplified by an amplifier circuit to drive a speaker, which produces a loud sound.</a:t>
            </a:r>
          </a:p>
          <a:p>
            <a:pPr algn="just">
              <a:buFont typeface="+mj-lt"/>
              <a:buAutoNum type="arabicPeriod"/>
            </a:pPr>
            <a:r>
              <a:rPr lang="en-US" dirty="0">
                <a:latin typeface="Söhne"/>
              </a:rPr>
              <a:t>Reset: After the alarm has been triggered, the circuit needs to be reset before it can detect motion again.</a:t>
            </a:r>
          </a:p>
          <a:p>
            <a:pPr algn="just"/>
            <a:r>
              <a:rPr lang="en-US" dirty="0">
                <a:latin typeface="Söhne"/>
              </a:rPr>
              <a:t>In summary, a motion detector alarm circuit works by using a motion sensor to detect movement, which triggers a simple electronic circuit to produce a loud alarm sound. The circuit is reset using a switch before it can detect motion again.</a:t>
            </a:r>
          </a:p>
        </p:txBody>
      </p:sp>
      <p:pic>
        <p:nvPicPr>
          <p:cNvPr id="7" name="Picture 6" descr="Diagram&#10;&#10;Description automatically generated">
            <a:extLst>
              <a:ext uri="{FF2B5EF4-FFF2-40B4-BE49-F238E27FC236}">
                <a16:creationId xmlns:a16="http://schemas.microsoft.com/office/drawing/2014/main" id="{E46B5325-AC24-D3AD-C789-785B4A34B199}"/>
              </a:ext>
            </a:extLst>
          </p:cNvPr>
          <p:cNvPicPr>
            <a:picLocks noChangeAspect="1"/>
          </p:cNvPicPr>
          <p:nvPr/>
        </p:nvPicPr>
        <p:blipFill rotWithShape="1">
          <a:blip r:embed="rId2">
            <a:extLst>
              <a:ext uri="{28A0092B-C50C-407E-A947-70E740481C1C}">
                <a14:useLocalDpi xmlns:a14="http://schemas.microsoft.com/office/drawing/2010/main" val="0"/>
              </a:ext>
            </a:extLst>
          </a:blip>
          <a:srcRect b="31659"/>
          <a:stretch/>
        </p:blipFill>
        <p:spPr>
          <a:xfrm>
            <a:off x="8419170" y="1386154"/>
            <a:ext cx="8040029" cy="5624246"/>
          </a:xfrm>
          <a:prstGeom prst="rect">
            <a:avLst/>
          </a:prstGeom>
        </p:spPr>
      </p:pic>
    </p:spTree>
    <p:extLst>
      <p:ext uri="{BB962C8B-B14F-4D97-AF65-F5344CB8AC3E}">
        <p14:creationId xmlns:p14="http://schemas.microsoft.com/office/powerpoint/2010/main" val="420860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9" name="Oval 3" descr="Parchment"/>
          <p:cNvSpPr>
            <a:spLocks noChangeArrowheads="1"/>
          </p:cNvSpPr>
          <p:nvPr/>
        </p:nvSpPr>
        <p:spPr bwMode="auto">
          <a:xfrm>
            <a:off x="7865166" y="21907"/>
            <a:ext cx="7369432" cy="1590676"/>
          </a:xfrm>
          <a:prstGeom prst="ellipse">
            <a:avLst/>
          </a:prstGeom>
        </p:spPr>
        <p:txBody>
          <a:bodyPr vert="horz" lIns="91440" tIns="45720" rIns="91440" bIns="45720" rtlCol="0"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90000"/>
              </a:lnSpc>
              <a:spcBef>
                <a:spcPct val="0"/>
              </a:spcBef>
              <a:spcAft>
                <a:spcPts val="600"/>
              </a:spcAft>
            </a:pPr>
            <a:r>
              <a:rPr lang="en-US" altLang="en-US" sz="4100" b="1" kern="1200" dirty="0">
                <a:solidFill>
                  <a:schemeClr val="tx1"/>
                </a:solidFill>
                <a:latin typeface="+mj-lt"/>
                <a:ea typeface="+mj-ea"/>
                <a:cs typeface="+mj-cs"/>
              </a:rPr>
              <a:t>Equipment's</a:t>
            </a:r>
          </a:p>
        </p:txBody>
      </p:sp>
      <p:sp>
        <p:nvSpPr>
          <p:cNvPr id="7" name="TextBox 6">
            <a:extLst>
              <a:ext uri="{FF2B5EF4-FFF2-40B4-BE49-F238E27FC236}">
                <a16:creationId xmlns:a16="http://schemas.microsoft.com/office/drawing/2014/main" id="{2991507D-C22E-B435-C11A-787DDDB749E3}"/>
              </a:ext>
            </a:extLst>
          </p:cNvPr>
          <p:cNvSpPr txBox="1"/>
          <p:nvPr/>
        </p:nvSpPr>
        <p:spPr>
          <a:xfrm>
            <a:off x="7958197" y="1874520"/>
            <a:ext cx="8168493" cy="5537835"/>
          </a:xfrm>
          <a:prstGeom prst="rect">
            <a:avLst/>
          </a:prstGeom>
        </p:spPr>
        <p:txBody>
          <a:bodyPr vert="horz" lIns="91440" tIns="45720" rIns="91440" bIns="45720" rtlCol="0">
            <a:noAutofit/>
          </a:bodyPr>
          <a:lstStyle/>
          <a:p>
            <a:pPr indent="-228600" defTabSz="914400">
              <a:lnSpc>
                <a:spcPct val="90000"/>
              </a:lnSpc>
              <a:spcAft>
                <a:spcPts val="600"/>
              </a:spcAft>
              <a:buFont typeface="Arial" panose="020B0604020202020204" pitchFamily="34" charset="0"/>
              <a:buChar char="•"/>
            </a:pPr>
            <a:endParaRPr lang="en-US" sz="2000" dirty="0"/>
          </a:p>
        </p:txBody>
      </p:sp>
      <p:sp>
        <p:nvSpPr>
          <p:cNvPr id="3" name="Slide Number Placeholder 2"/>
          <p:cNvSpPr>
            <a:spLocks noGrp="1"/>
          </p:cNvSpPr>
          <p:nvPr>
            <p:ph type="sldNum" sz="quarter" idx="12"/>
          </p:nvPr>
        </p:nvSpPr>
        <p:spPr>
          <a:xfrm>
            <a:off x="11624310" y="7627620"/>
            <a:ext cx="3703320" cy="438150"/>
          </a:xfrm>
        </p:spPr>
        <p:txBody>
          <a:bodyPr vert="horz" lIns="91440" tIns="45720" rIns="91440" bIns="45720" rtlCol="0" anchor="ctr">
            <a:normAutofit/>
          </a:bodyPr>
          <a:lstStyle/>
          <a:p>
            <a:pPr defTabSz="914400">
              <a:spcAft>
                <a:spcPts val="600"/>
              </a:spcAft>
            </a:pPr>
            <a:fld id="{48F63A3B-78C7-47BE-AE5E-E10140E04643}" type="slidenum">
              <a:rPr lang="en-US" sz="1200" smtClean="0">
                <a:solidFill>
                  <a:schemeClr val="tx1">
                    <a:tint val="75000"/>
                  </a:schemeClr>
                </a:solidFill>
              </a:rPr>
              <a:pPr defTabSz="914400">
                <a:spcAft>
                  <a:spcPts val="600"/>
                </a:spcAft>
              </a:pPr>
              <a:t>7</a:t>
            </a:fld>
            <a:endParaRPr lang="en-US" sz="1200">
              <a:solidFill>
                <a:schemeClr val="tx1">
                  <a:tint val="75000"/>
                </a:schemeClr>
              </a:solidFill>
            </a:endParaRPr>
          </a:p>
        </p:txBody>
      </p:sp>
      <p:sp>
        <p:nvSpPr>
          <p:cNvPr id="19458" name="Rectangle 2"/>
          <p:cNvSpPr>
            <a:spLocks noChangeArrowheads="1"/>
          </p:cNvSpPr>
          <p:nvPr/>
        </p:nvSpPr>
        <p:spPr bwMode="auto">
          <a:xfrm>
            <a:off x="332509" y="2004060"/>
            <a:ext cx="15810807" cy="549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720"/>
              </a:spcBef>
            </a:pPr>
            <a:endParaRPr lang="en-US" altLang="en-US" sz="3600" dirty="0">
              <a:solidFill>
                <a:srgbClr val="FF0000"/>
              </a:solidFill>
            </a:endParaRPr>
          </a:p>
        </p:txBody>
      </p:sp>
      <p:pic>
        <p:nvPicPr>
          <p:cNvPr id="4" name="Picture 3" descr="Diagram&#10;&#10;Description automatically generated">
            <a:extLst>
              <a:ext uri="{FF2B5EF4-FFF2-40B4-BE49-F238E27FC236}">
                <a16:creationId xmlns:a16="http://schemas.microsoft.com/office/drawing/2014/main" id="{3697EB16-BF3D-0281-72AC-58C244CD6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84" y="414730"/>
            <a:ext cx="5946694" cy="4476575"/>
          </a:xfrm>
          <a:prstGeom prst="rect">
            <a:avLst/>
          </a:prstGeom>
        </p:spPr>
      </p:pic>
      <p:pic>
        <p:nvPicPr>
          <p:cNvPr id="9" name="Picture 8" descr="A picture containing text, electronics&#10;&#10;Description automatically generated">
            <a:extLst>
              <a:ext uri="{FF2B5EF4-FFF2-40B4-BE49-F238E27FC236}">
                <a16:creationId xmlns:a16="http://schemas.microsoft.com/office/drawing/2014/main" id="{FA52FCDA-31DB-DA79-0ED1-9E69EBD14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174" y="4595827"/>
            <a:ext cx="3189324" cy="2816528"/>
          </a:xfrm>
          <a:prstGeom prst="rect">
            <a:avLst/>
          </a:prstGeom>
        </p:spPr>
      </p:pic>
      <p:graphicFrame>
        <p:nvGraphicFramePr>
          <p:cNvPr id="10" name="Table 10">
            <a:extLst>
              <a:ext uri="{FF2B5EF4-FFF2-40B4-BE49-F238E27FC236}">
                <a16:creationId xmlns:a16="http://schemas.microsoft.com/office/drawing/2014/main" id="{A72F7054-7952-0321-B106-15765F1F9ADD}"/>
              </a:ext>
            </a:extLst>
          </p:cNvPr>
          <p:cNvGraphicFramePr>
            <a:graphicFrameLocks noGrp="1"/>
          </p:cNvGraphicFramePr>
          <p:nvPr>
            <p:extLst>
              <p:ext uri="{D42A27DB-BD31-4B8C-83A1-F6EECF244321}">
                <p14:modId xmlns:p14="http://schemas.microsoft.com/office/powerpoint/2010/main" val="3351494299"/>
              </p:ext>
            </p:extLst>
          </p:nvPr>
        </p:nvGraphicFramePr>
        <p:xfrm>
          <a:off x="9197163" y="1213816"/>
          <a:ext cx="5876825" cy="6284264"/>
        </p:xfrm>
        <a:graphic>
          <a:graphicData uri="http://schemas.openxmlformats.org/drawingml/2006/table">
            <a:tbl>
              <a:tblPr firstRow="1" bandRow="1">
                <a:tableStyleId>{21E4AEA4-8DFA-4A89-87EB-49C32662AFE0}</a:tableStyleId>
              </a:tblPr>
              <a:tblGrid>
                <a:gridCol w="988505">
                  <a:extLst>
                    <a:ext uri="{9D8B030D-6E8A-4147-A177-3AD203B41FA5}">
                      <a16:colId xmlns:a16="http://schemas.microsoft.com/office/drawing/2014/main" val="2049662681"/>
                    </a:ext>
                  </a:extLst>
                </a:gridCol>
                <a:gridCol w="1936349">
                  <a:extLst>
                    <a:ext uri="{9D8B030D-6E8A-4147-A177-3AD203B41FA5}">
                      <a16:colId xmlns:a16="http://schemas.microsoft.com/office/drawing/2014/main" val="2976211814"/>
                    </a:ext>
                  </a:extLst>
                </a:gridCol>
                <a:gridCol w="1322531">
                  <a:extLst>
                    <a:ext uri="{9D8B030D-6E8A-4147-A177-3AD203B41FA5}">
                      <a16:colId xmlns:a16="http://schemas.microsoft.com/office/drawing/2014/main" val="2698229106"/>
                    </a:ext>
                  </a:extLst>
                </a:gridCol>
                <a:gridCol w="1629440">
                  <a:extLst>
                    <a:ext uri="{9D8B030D-6E8A-4147-A177-3AD203B41FA5}">
                      <a16:colId xmlns:a16="http://schemas.microsoft.com/office/drawing/2014/main" val="1104875087"/>
                    </a:ext>
                  </a:extLst>
                </a:gridCol>
              </a:tblGrid>
              <a:tr h="598081">
                <a:tc>
                  <a:txBody>
                    <a:bodyPr/>
                    <a:lstStyle/>
                    <a:p>
                      <a:r>
                        <a:rPr lang="en-US" dirty="0"/>
                        <a:t>SL NO.</a:t>
                      </a:r>
                    </a:p>
                  </a:txBody>
                  <a:tcPr/>
                </a:tc>
                <a:tc>
                  <a:txBody>
                    <a:bodyPr/>
                    <a:lstStyle/>
                    <a:p>
                      <a:r>
                        <a:rPr lang="en-US" dirty="0"/>
                        <a:t>Components</a:t>
                      </a:r>
                    </a:p>
                  </a:txBody>
                  <a:tcPr/>
                </a:tc>
                <a:tc>
                  <a:txBody>
                    <a:bodyPr/>
                    <a:lstStyle/>
                    <a:p>
                      <a:r>
                        <a:rPr lang="en-US" dirty="0"/>
                        <a:t>Models</a:t>
                      </a:r>
                    </a:p>
                  </a:txBody>
                  <a:tcPr/>
                </a:tc>
                <a:tc>
                  <a:txBody>
                    <a:bodyPr/>
                    <a:lstStyle/>
                    <a:p>
                      <a:r>
                        <a:rPr lang="en-US" dirty="0"/>
                        <a:t>Quantity</a:t>
                      </a:r>
                    </a:p>
                  </a:txBody>
                  <a:tcPr/>
                </a:tc>
                <a:extLst>
                  <a:ext uri="{0D108BD9-81ED-4DB2-BD59-A6C34878D82A}">
                    <a16:rowId xmlns:a16="http://schemas.microsoft.com/office/drawing/2014/main" val="1021164516"/>
                  </a:ext>
                </a:extLst>
              </a:tr>
              <a:tr h="598081">
                <a:tc>
                  <a:txBody>
                    <a:bodyPr/>
                    <a:lstStyle/>
                    <a:p>
                      <a:pPr algn="ctr"/>
                      <a:r>
                        <a:rPr lang="en-US" dirty="0"/>
                        <a:t>1</a:t>
                      </a:r>
                    </a:p>
                  </a:txBody>
                  <a:tcPr/>
                </a:tc>
                <a:tc>
                  <a:txBody>
                    <a:bodyPr/>
                    <a:lstStyle/>
                    <a:p>
                      <a:pPr algn="ctr"/>
                      <a:r>
                        <a:rPr lang="en-US" dirty="0"/>
                        <a:t>Transistor</a:t>
                      </a:r>
                    </a:p>
                  </a:txBody>
                  <a:tcPr/>
                </a:tc>
                <a:tc>
                  <a:txBody>
                    <a:bodyPr/>
                    <a:lstStyle/>
                    <a:p>
                      <a:pPr algn="ctr"/>
                      <a:r>
                        <a:rPr lang="en-US" dirty="0"/>
                        <a:t>Bc547</a:t>
                      </a:r>
                    </a:p>
                  </a:txBody>
                  <a:tcPr/>
                </a:tc>
                <a:tc>
                  <a:txBody>
                    <a:bodyPr/>
                    <a:lstStyle/>
                    <a:p>
                      <a:pPr algn="ctr"/>
                      <a:r>
                        <a:rPr lang="en-US" dirty="0"/>
                        <a:t>1</a:t>
                      </a:r>
                    </a:p>
                  </a:txBody>
                  <a:tcPr/>
                </a:tc>
                <a:extLst>
                  <a:ext uri="{0D108BD9-81ED-4DB2-BD59-A6C34878D82A}">
                    <a16:rowId xmlns:a16="http://schemas.microsoft.com/office/drawing/2014/main" val="1733822060"/>
                  </a:ext>
                </a:extLst>
              </a:tr>
              <a:tr h="598081">
                <a:tc>
                  <a:txBody>
                    <a:bodyPr/>
                    <a:lstStyle/>
                    <a:p>
                      <a:pPr algn="ctr"/>
                      <a:r>
                        <a:rPr lang="en-US" dirty="0"/>
                        <a:t>2</a:t>
                      </a:r>
                    </a:p>
                  </a:txBody>
                  <a:tcPr/>
                </a:tc>
                <a:tc>
                  <a:txBody>
                    <a:bodyPr/>
                    <a:lstStyle/>
                    <a:p>
                      <a:pPr algn="ctr"/>
                      <a:r>
                        <a:rPr lang="en-US" dirty="0"/>
                        <a:t>Passive infrared sensor</a:t>
                      </a:r>
                    </a:p>
                  </a:txBody>
                  <a:tcPr/>
                </a:tc>
                <a:tc>
                  <a:txBody>
                    <a:bodyPr/>
                    <a:lstStyle/>
                    <a:p>
                      <a:pPr algn="ctr"/>
                      <a:r>
                        <a:rPr lang="en-US" dirty="0"/>
                        <a:t>Motion</a:t>
                      </a:r>
                    </a:p>
                    <a:p>
                      <a:pPr algn="ctr"/>
                      <a:r>
                        <a:rPr lang="en-US" dirty="0"/>
                        <a:t>sensor</a:t>
                      </a:r>
                    </a:p>
                  </a:txBody>
                  <a:tcPr/>
                </a:tc>
                <a:tc>
                  <a:txBody>
                    <a:bodyPr/>
                    <a:lstStyle/>
                    <a:p>
                      <a:pPr algn="ctr"/>
                      <a:r>
                        <a:rPr lang="en-US" dirty="0"/>
                        <a:t>1</a:t>
                      </a:r>
                    </a:p>
                  </a:txBody>
                  <a:tcPr/>
                </a:tc>
                <a:extLst>
                  <a:ext uri="{0D108BD9-81ED-4DB2-BD59-A6C34878D82A}">
                    <a16:rowId xmlns:a16="http://schemas.microsoft.com/office/drawing/2014/main" val="46542162"/>
                  </a:ext>
                </a:extLst>
              </a:tr>
              <a:tr h="598081">
                <a:tc>
                  <a:txBody>
                    <a:bodyPr/>
                    <a:lstStyle/>
                    <a:p>
                      <a:pPr algn="ctr"/>
                      <a:r>
                        <a:rPr lang="en-US" dirty="0"/>
                        <a:t>3</a:t>
                      </a:r>
                    </a:p>
                  </a:txBody>
                  <a:tcPr/>
                </a:tc>
                <a:tc>
                  <a:txBody>
                    <a:bodyPr/>
                    <a:lstStyle/>
                    <a:p>
                      <a:pPr algn="ctr"/>
                      <a:r>
                        <a:rPr lang="en-US" dirty="0"/>
                        <a:t>Battery 9V</a:t>
                      </a:r>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1762058379"/>
                  </a:ext>
                </a:extLst>
              </a:tr>
              <a:tr h="598081">
                <a:tc>
                  <a:txBody>
                    <a:bodyPr/>
                    <a:lstStyle/>
                    <a:p>
                      <a:pPr algn="ctr"/>
                      <a:r>
                        <a:rPr lang="en-US" dirty="0"/>
                        <a:t>4</a:t>
                      </a:r>
                    </a:p>
                  </a:txBody>
                  <a:tcPr/>
                </a:tc>
                <a:tc>
                  <a:txBody>
                    <a:bodyPr/>
                    <a:lstStyle/>
                    <a:p>
                      <a:pPr algn="ctr"/>
                      <a:r>
                        <a:rPr lang="en-US" dirty="0"/>
                        <a:t>Active Buzzer</a:t>
                      </a:r>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1821490902"/>
                  </a:ext>
                </a:extLst>
              </a:tr>
              <a:tr h="598081">
                <a:tc>
                  <a:txBody>
                    <a:bodyPr/>
                    <a:lstStyle/>
                    <a:p>
                      <a:pPr algn="ctr"/>
                      <a:r>
                        <a:rPr lang="en-US" dirty="0"/>
                        <a:t>5</a:t>
                      </a:r>
                    </a:p>
                  </a:txBody>
                  <a:tcPr/>
                </a:tc>
                <a:tc>
                  <a:txBody>
                    <a:bodyPr/>
                    <a:lstStyle/>
                    <a:p>
                      <a:pPr algn="ctr"/>
                      <a:r>
                        <a:rPr lang="en-US" dirty="0"/>
                        <a:t>Resistor</a:t>
                      </a:r>
                    </a:p>
                  </a:txBody>
                  <a:tcPr/>
                </a:tc>
                <a:tc>
                  <a:txBody>
                    <a:bodyPr/>
                    <a:lstStyle/>
                    <a:p>
                      <a:pPr algn="ctr"/>
                      <a:r>
                        <a:rPr lang="en-US" dirty="0"/>
                        <a:t>1k ohm</a:t>
                      </a:r>
                    </a:p>
                  </a:txBody>
                  <a:tcPr/>
                </a:tc>
                <a:tc>
                  <a:txBody>
                    <a:bodyPr/>
                    <a:lstStyle/>
                    <a:p>
                      <a:pPr algn="ctr"/>
                      <a:r>
                        <a:rPr lang="en-US" dirty="0"/>
                        <a:t>1</a:t>
                      </a:r>
                    </a:p>
                  </a:txBody>
                  <a:tcPr/>
                </a:tc>
                <a:extLst>
                  <a:ext uri="{0D108BD9-81ED-4DB2-BD59-A6C34878D82A}">
                    <a16:rowId xmlns:a16="http://schemas.microsoft.com/office/drawing/2014/main" val="861152330"/>
                  </a:ext>
                </a:extLst>
              </a:tr>
              <a:tr h="598081">
                <a:tc>
                  <a:txBody>
                    <a:bodyPr/>
                    <a:lstStyle/>
                    <a:p>
                      <a:pPr algn="ctr"/>
                      <a:r>
                        <a:rPr lang="en-US" dirty="0"/>
                        <a:t>6</a:t>
                      </a:r>
                    </a:p>
                  </a:txBody>
                  <a:tcPr/>
                </a:tc>
                <a:tc>
                  <a:txBody>
                    <a:bodyPr/>
                    <a:lstStyle/>
                    <a:p>
                      <a:pPr algn="ctr"/>
                      <a:r>
                        <a:rPr lang="en-US" dirty="0"/>
                        <a:t>Breadboard</a:t>
                      </a:r>
                    </a:p>
                  </a:txBody>
                  <a:tcPr/>
                </a:tc>
                <a:tc>
                  <a:txBody>
                    <a:bodyPr/>
                    <a:lstStyle/>
                    <a:p>
                      <a:pPr algn="ctr"/>
                      <a:r>
                        <a:rPr lang="en-US" dirty="0"/>
                        <a:t>400 Point</a:t>
                      </a:r>
                    </a:p>
                  </a:txBody>
                  <a:tcPr/>
                </a:tc>
                <a:tc>
                  <a:txBody>
                    <a:bodyPr/>
                    <a:lstStyle/>
                    <a:p>
                      <a:pPr algn="ctr"/>
                      <a:r>
                        <a:rPr lang="en-US" dirty="0"/>
                        <a:t>1</a:t>
                      </a:r>
                    </a:p>
                  </a:txBody>
                  <a:tcPr/>
                </a:tc>
                <a:extLst>
                  <a:ext uri="{0D108BD9-81ED-4DB2-BD59-A6C34878D82A}">
                    <a16:rowId xmlns:a16="http://schemas.microsoft.com/office/drawing/2014/main" val="209749650"/>
                  </a:ext>
                </a:extLst>
              </a:tr>
              <a:tr h="598081">
                <a:tc>
                  <a:txBody>
                    <a:bodyPr/>
                    <a:lstStyle/>
                    <a:p>
                      <a:pPr algn="ctr"/>
                      <a:r>
                        <a:rPr lang="en-US" dirty="0"/>
                        <a:t>7</a:t>
                      </a:r>
                    </a:p>
                  </a:txBody>
                  <a:tcPr/>
                </a:tc>
                <a:tc>
                  <a:txBody>
                    <a:bodyPr/>
                    <a:lstStyle/>
                    <a:p>
                      <a:pPr algn="ctr"/>
                      <a:r>
                        <a:rPr lang="en-US" dirty="0"/>
                        <a:t>Diode</a:t>
                      </a:r>
                    </a:p>
                  </a:txBody>
                  <a:tcPr/>
                </a:tc>
                <a:tc>
                  <a:txBody>
                    <a:bodyPr/>
                    <a:lstStyle/>
                    <a:p>
                      <a:pPr algn="ctr"/>
                      <a:r>
                        <a:rPr lang="en-US" dirty="0"/>
                        <a:t>1n4007</a:t>
                      </a:r>
                    </a:p>
                  </a:txBody>
                  <a:tcPr/>
                </a:tc>
                <a:tc>
                  <a:txBody>
                    <a:bodyPr/>
                    <a:lstStyle/>
                    <a:p>
                      <a:pPr algn="ctr"/>
                      <a:r>
                        <a:rPr lang="en-US" dirty="0"/>
                        <a:t>1</a:t>
                      </a:r>
                    </a:p>
                  </a:txBody>
                  <a:tcPr/>
                </a:tc>
                <a:extLst>
                  <a:ext uri="{0D108BD9-81ED-4DB2-BD59-A6C34878D82A}">
                    <a16:rowId xmlns:a16="http://schemas.microsoft.com/office/drawing/2014/main" val="2226813229"/>
                  </a:ext>
                </a:extLst>
              </a:tr>
              <a:tr h="598081">
                <a:tc>
                  <a:txBody>
                    <a:bodyPr/>
                    <a:lstStyle/>
                    <a:p>
                      <a:pPr algn="ctr"/>
                      <a:r>
                        <a:rPr lang="en-US" dirty="0"/>
                        <a:t>8</a:t>
                      </a:r>
                    </a:p>
                  </a:txBody>
                  <a:tcPr/>
                </a:tc>
                <a:tc>
                  <a:txBody>
                    <a:bodyPr/>
                    <a:lstStyle/>
                    <a:p>
                      <a:pPr algn="ctr"/>
                      <a:r>
                        <a:rPr lang="en-US" dirty="0"/>
                        <a:t>Some weirs</a:t>
                      </a:r>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4137554033"/>
                  </a:ext>
                </a:extLst>
              </a:tr>
              <a:tr h="598081">
                <a:tc>
                  <a:txBody>
                    <a:bodyPr/>
                    <a:lstStyle/>
                    <a:p>
                      <a:pPr algn="ctr"/>
                      <a:r>
                        <a:rPr lang="en-US" dirty="0"/>
                        <a:t>9</a:t>
                      </a:r>
                    </a:p>
                  </a:txBody>
                  <a:tcPr/>
                </a:tc>
                <a:tc>
                  <a:txBody>
                    <a:bodyPr/>
                    <a:lstStyle/>
                    <a:p>
                      <a:pPr algn="ctr"/>
                      <a:r>
                        <a:rPr lang="en-US" dirty="0"/>
                        <a:t>9V Battery Connector</a:t>
                      </a:r>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270825663"/>
                  </a:ext>
                </a:extLst>
              </a:tr>
            </a:tbl>
          </a:graphicData>
        </a:graphic>
      </p:graphicFrame>
    </p:spTree>
    <p:extLst>
      <p:ext uri="{BB962C8B-B14F-4D97-AF65-F5344CB8AC3E}">
        <p14:creationId xmlns:p14="http://schemas.microsoft.com/office/powerpoint/2010/main" val="2732775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3" name="Rectangle 20502">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80960"/>
            <a:ext cx="164592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05" name="Rectangle 20504">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01179"/>
            <a:ext cx="16459201" cy="79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507" name="Straight Connector 20506">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11268" y="2085414"/>
            <a:ext cx="1345539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509" name="Rectangle 20508">
            <a:extLst>
              <a:ext uri="{FF2B5EF4-FFF2-40B4-BE49-F238E27FC236}">
                <a16:creationId xmlns:a16="http://schemas.microsoft.com/office/drawing/2014/main" id="{7EE378F3-9642-471B-8215-AA3288422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451525" cy="82296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511" name="Rectangle 20510">
            <a:extLst>
              <a:ext uri="{FF2B5EF4-FFF2-40B4-BE49-F238E27FC236}">
                <a16:creationId xmlns:a16="http://schemas.microsoft.com/office/drawing/2014/main" id="{26405F82-F7FB-4124-AE2B-3D69A007C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0" y="0"/>
            <a:ext cx="10189636"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83" name="Oval 3" descr="Parchment"/>
          <p:cNvSpPr>
            <a:spLocks noChangeArrowheads="1"/>
          </p:cNvSpPr>
          <p:nvPr/>
        </p:nvSpPr>
        <p:spPr bwMode="auto">
          <a:xfrm>
            <a:off x="-312339" y="-114783"/>
            <a:ext cx="10381372" cy="1999801"/>
          </a:xfrm>
          <a:prstGeom prst="ellipse">
            <a:avLst/>
          </a:prstGeom>
        </p:spPr>
        <p:txBody>
          <a:bodyPr vert="horz" lIns="91440" tIns="45720" rIns="91440" bIns="45720" rtlCol="0" anchor="b">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85000"/>
              </a:lnSpc>
              <a:spcBef>
                <a:spcPct val="0"/>
              </a:spcBef>
              <a:spcAft>
                <a:spcPts val="600"/>
              </a:spcAft>
            </a:pPr>
            <a:r>
              <a:rPr lang="en-US" altLang="en-US" sz="4700" b="1" spc="-50" dirty="0">
                <a:solidFill>
                  <a:srgbClr val="FFFFFF"/>
                </a:solidFill>
                <a:latin typeface="+mj-lt"/>
                <a:ea typeface="+mj-ea"/>
                <a:cs typeface="+mj-cs"/>
              </a:rPr>
              <a:t>Description/Methodology of the Work</a:t>
            </a:r>
          </a:p>
        </p:txBody>
      </p:sp>
      <p:sp>
        <p:nvSpPr>
          <p:cNvPr id="9" name="TextBox 8">
            <a:extLst>
              <a:ext uri="{FF2B5EF4-FFF2-40B4-BE49-F238E27FC236}">
                <a16:creationId xmlns:a16="http://schemas.microsoft.com/office/drawing/2014/main" id="{061F1540-D4EE-4872-942E-0A296EE6C376}"/>
              </a:ext>
            </a:extLst>
          </p:cNvPr>
          <p:cNvSpPr txBox="1"/>
          <p:nvPr/>
        </p:nvSpPr>
        <p:spPr>
          <a:xfrm>
            <a:off x="566042" y="2427818"/>
            <a:ext cx="8070216" cy="4383201"/>
          </a:xfrm>
          <a:prstGeom prst="rect">
            <a:avLst/>
          </a:prstGeom>
        </p:spPr>
        <p:txBody>
          <a:bodyPr vert="horz" lIns="0" tIns="45720" rIns="0" bIns="45720" rtlCol="0">
            <a:normAutofit/>
          </a:bodyPr>
          <a:lstStyle/>
          <a:p>
            <a:pPr marL="342900" indent="-342900" algn="just" defTabSz="914400">
              <a:lnSpc>
                <a:spcPct val="90000"/>
              </a:lnSpc>
              <a:spcAft>
                <a:spcPts val="600"/>
              </a:spcAft>
              <a:buClr>
                <a:schemeClr val="accent1"/>
              </a:buClr>
              <a:buFont typeface="Arial" panose="020B0604020202020204" pitchFamily="34" charset="0"/>
              <a:buChar char="•"/>
            </a:pPr>
            <a:r>
              <a:rPr lang="en-US" sz="1600" dirty="0">
                <a:solidFill>
                  <a:srgbClr val="FFFFFF"/>
                </a:solidFill>
              </a:rPr>
              <a:t>The BC547 transistor is a general-purpose NPN transistor used for amplification and switching in electronic circuits.</a:t>
            </a:r>
          </a:p>
          <a:p>
            <a:pPr marL="342900" indent="-342900" algn="just" defTabSz="914400">
              <a:lnSpc>
                <a:spcPct val="90000"/>
              </a:lnSpc>
              <a:spcAft>
                <a:spcPts val="600"/>
              </a:spcAft>
              <a:buClr>
                <a:schemeClr val="accent1"/>
              </a:buClr>
              <a:buFont typeface="Arial" panose="020B0604020202020204" pitchFamily="34" charset="0"/>
              <a:buChar char="•"/>
            </a:pPr>
            <a:r>
              <a:rPr lang="en-US" sz="1600" dirty="0">
                <a:solidFill>
                  <a:srgbClr val="FFFFFF"/>
                </a:solidFill>
              </a:rPr>
              <a:t>It consists of three pins: the base, collector, and emitter.</a:t>
            </a:r>
          </a:p>
          <a:p>
            <a:pPr marL="342900" indent="-342900" algn="just" defTabSz="914400">
              <a:lnSpc>
                <a:spcPct val="90000"/>
              </a:lnSpc>
              <a:spcAft>
                <a:spcPts val="600"/>
              </a:spcAft>
              <a:buClr>
                <a:schemeClr val="accent1"/>
              </a:buClr>
              <a:buFont typeface="Arial" panose="020B0604020202020204" pitchFamily="34" charset="0"/>
              <a:buChar char="•"/>
            </a:pPr>
            <a:r>
              <a:rPr lang="en-US" sz="1600" dirty="0">
                <a:solidFill>
                  <a:srgbClr val="FFFFFF"/>
                </a:solidFill>
              </a:rPr>
              <a:t>When a voltage is applied to the base pin, it allows current to flow through the collector and emitter pins.</a:t>
            </a:r>
          </a:p>
          <a:p>
            <a:pPr marL="342900" indent="-342900" algn="just" defTabSz="914400">
              <a:lnSpc>
                <a:spcPct val="90000"/>
              </a:lnSpc>
              <a:spcAft>
                <a:spcPts val="600"/>
              </a:spcAft>
              <a:buClr>
                <a:schemeClr val="accent1"/>
              </a:buClr>
              <a:buFont typeface="Arial" panose="020B0604020202020204" pitchFamily="34" charset="0"/>
              <a:buChar char="•"/>
            </a:pPr>
            <a:r>
              <a:rPr lang="en-US" sz="1600" dirty="0">
                <a:solidFill>
                  <a:srgbClr val="FFFFFF"/>
                </a:solidFill>
              </a:rPr>
              <a:t>The amount of current flowing through the collector and emitter pins is controlled by the voltage applied to the base pin.</a:t>
            </a:r>
          </a:p>
          <a:p>
            <a:pPr marL="342900" indent="-342900" algn="just" defTabSz="914400">
              <a:lnSpc>
                <a:spcPct val="90000"/>
              </a:lnSpc>
              <a:spcAft>
                <a:spcPts val="600"/>
              </a:spcAft>
              <a:buClr>
                <a:schemeClr val="accent1"/>
              </a:buClr>
              <a:buFont typeface="Arial" panose="020B0604020202020204" pitchFamily="34" charset="0"/>
              <a:buChar char="•"/>
            </a:pPr>
            <a:r>
              <a:rPr lang="en-US" sz="1600" dirty="0">
                <a:solidFill>
                  <a:srgbClr val="FFFFFF"/>
                </a:solidFill>
              </a:rPr>
              <a:t>This voltage can be used to amplify a signal or to turn the transistor on and off rapidly for switching purposes.</a:t>
            </a:r>
          </a:p>
          <a:p>
            <a:pPr marL="342900" indent="-342900" algn="just" defTabSz="914400">
              <a:lnSpc>
                <a:spcPct val="90000"/>
              </a:lnSpc>
              <a:spcAft>
                <a:spcPts val="600"/>
              </a:spcAft>
              <a:buClr>
                <a:schemeClr val="accent1"/>
              </a:buClr>
              <a:buFont typeface="Arial" panose="020B0604020202020204" pitchFamily="34" charset="0"/>
              <a:buChar char="•"/>
            </a:pPr>
            <a:r>
              <a:rPr lang="en-US" sz="1600" dirty="0">
                <a:solidFill>
                  <a:srgbClr val="FFFFFF"/>
                </a:solidFill>
              </a:rPr>
              <a:t>The BC547 transistor is commonly used in audio amplifiers, signal processing circuits, and other applications where low-power amplification or switching is needed.</a:t>
            </a:r>
          </a:p>
          <a:p>
            <a:pPr marL="342900" indent="-342900" algn="just" defTabSz="914400">
              <a:lnSpc>
                <a:spcPct val="90000"/>
              </a:lnSpc>
              <a:spcAft>
                <a:spcPts val="600"/>
              </a:spcAft>
              <a:buClr>
                <a:schemeClr val="accent1"/>
              </a:buClr>
              <a:buFont typeface="Arial" panose="020B0604020202020204" pitchFamily="34" charset="0"/>
              <a:buChar char="•"/>
            </a:pPr>
            <a:r>
              <a:rPr lang="en-US" sz="1600" dirty="0">
                <a:solidFill>
                  <a:srgbClr val="FFFFFF"/>
                </a:solidFill>
              </a:rPr>
              <a:t>It is a versatile and widely used component in electronics and is an essential part of any circuit designer's toolkit.</a:t>
            </a:r>
          </a:p>
        </p:txBody>
      </p:sp>
      <p:sp>
        <p:nvSpPr>
          <p:cNvPr id="20513" name="Rectangle 20512">
            <a:extLst>
              <a:ext uri="{FF2B5EF4-FFF2-40B4-BE49-F238E27FC236}">
                <a16:creationId xmlns:a16="http://schemas.microsoft.com/office/drawing/2014/main" id="{AAAE29FD-C3A6-46E4-BF94-132A4C4EE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89656" y="0"/>
            <a:ext cx="86411" cy="822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descr="Diagram&#10;&#10;Description automatically generated">
            <a:extLst>
              <a:ext uri="{FF2B5EF4-FFF2-40B4-BE49-F238E27FC236}">
                <a16:creationId xmlns:a16="http://schemas.microsoft.com/office/drawing/2014/main" id="{1F43A3A2-FCC2-90F0-66B4-A7BB06552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0175" y="2427818"/>
            <a:ext cx="4447242" cy="3347812"/>
          </a:xfrm>
          <a:prstGeom prst="rect">
            <a:avLst/>
          </a:prstGeom>
        </p:spPr>
      </p:pic>
      <p:sp>
        <p:nvSpPr>
          <p:cNvPr id="3" name="Slide Number Placeholder 2"/>
          <p:cNvSpPr>
            <a:spLocks noGrp="1"/>
          </p:cNvSpPr>
          <p:nvPr>
            <p:ph type="sldNum" sz="quarter" idx="12"/>
          </p:nvPr>
        </p:nvSpPr>
        <p:spPr>
          <a:xfrm>
            <a:off x="13365618" y="7751742"/>
            <a:ext cx="1771234" cy="438150"/>
          </a:xfrm>
        </p:spPr>
        <p:txBody>
          <a:bodyPr vert="horz" lIns="91440" tIns="45720" rIns="91440" bIns="45720" rtlCol="0" anchor="ctr">
            <a:normAutofit/>
          </a:bodyPr>
          <a:lstStyle/>
          <a:p>
            <a:pPr defTabSz="914400">
              <a:spcAft>
                <a:spcPts val="600"/>
              </a:spcAft>
            </a:pPr>
            <a:fld id="{48F63A3B-78C7-47BE-AE5E-E10140E04643}" type="slidenum">
              <a:rPr lang="en-US" sz="1050">
                <a:solidFill>
                  <a:schemeClr val="tx2"/>
                </a:solidFill>
              </a:rPr>
              <a:pPr defTabSz="914400">
                <a:spcAft>
                  <a:spcPts val="600"/>
                </a:spcAft>
              </a:pPr>
              <a:t>8</a:t>
            </a:fld>
            <a:endParaRPr lang="en-US" sz="1050">
              <a:solidFill>
                <a:schemeClr val="tx2"/>
              </a:solidFill>
            </a:endParaRPr>
          </a:p>
        </p:txBody>
      </p:sp>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720"/>
              </a:spcBef>
            </a:pPr>
            <a:endParaRPr lang="en-US" altLang="en-US" sz="3600" dirty="0">
              <a:solidFill>
                <a:srgbClr val="FF0000"/>
              </a:solidFill>
            </a:endParaRPr>
          </a:p>
        </p:txBody>
      </p:sp>
      <p:sp>
        <p:nvSpPr>
          <p:cNvPr id="4" name="TextBox 3">
            <a:extLst>
              <a:ext uri="{FF2B5EF4-FFF2-40B4-BE49-F238E27FC236}">
                <a16:creationId xmlns:a16="http://schemas.microsoft.com/office/drawing/2014/main" id="{0C93D1A6-A2F5-3901-12E6-D7DF21D10C83}"/>
              </a:ext>
            </a:extLst>
          </p:cNvPr>
          <p:cNvSpPr txBox="1"/>
          <p:nvPr/>
        </p:nvSpPr>
        <p:spPr>
          <a:xfrm>
            <a:off x="1481326" y="1701209"/>
            <a:ext cx="2633474" cy="461665"/>
          </a:xfrm>
          <a:prstGeom prst="rect">
            <a:avLst/>
          </a:prstGeom>
          <a:noFill/>
        </p:spPr>
        <p:txBody>
          <a:bodyPr wrap="square" rtlCol="0">
            <a:spAutoFit/>
          </a:bodyPr>
          <a:lstStyle/>
          <a:p>
            <a:r>
              <a:rPr lang="en-US" sz="2400" b="1" u="sng" dirty="0">
                <a:solidFill>
                  <a:schemeClr val="bg1"/>
                </a:solidFill>
              </a:rPr>
              <a:t>BC-547 Transistor:</a:t>
            </a:r>
          </a:p>
        </p:txBody>
      </p:sp>
      <p:sp>
        <p:nvSpPr>
          <p:cNvPr id="5" name="TextBox 4">
            <a:extLst>
              <a:ext uri="{FF2B5EF4-FFF2-40B4-BE49-F238E27FC236}">
                <a16:creationId xmlns:a16="http://schemas.microsoft.com/office/drawing/2014/main" id="{166B2209-D7A3-AA96-74AF-FBA458D69C4A}"/>
              </a:ext>
            </a:extLst>
          </p:cNvPr>
          <p:cNvSpPr txBox="1"/>
          <p:nvPr/>
        </p:nvSpPr>
        <p:spPr>
          <a:xfrm>
            <a:off x="694943" y="6007988"/>
            <a:ext cx="7812414" cy="1754326"/>
          </a:xfrm>
          <a:prstGeom prst="rect">
            <a:avLst/>
          </a:prstGeom>
          <a:noFill/>
        </p:spPr>
        <p:txBody>
          <a:bodyPr wrap="square" rtlCol="0">
            <a:spAutoFit/>
          </a:bodyPr>
          <a:lstStyle/>
          <a:p>
            <a:pPr algn="just"/>
            <a:r>
              <a:rPr lang="en-US" dirty="0">
                <a:solidFill>
                  <a:schemeClr val="bg1"/>
                </a:solidFill>
              </a:rPr>
              <a:t>The BC547 transistor is used in this project to amplify the signal from the motion sensor and to switch on and off the speaker-based detection of motion. The 1KΩ resistor connected to the base pin of the transistor ensures that the voltage to the base remains within safe limits, preventing damage to the transistor. This simple project the use of the BC547 transistor in motion sensing applications. demonstrates</a:t>
            </a:r>
          </a:p>
        </p:txBody>
      </p:sp>
    </p:spTree>
    <p:extLst>
      <p:ext uri="{BB962C8B-B14F-4D97-AF65-F5344CB8AC3E}">
        <p14:creationId xmlns:p14="http://schemas.microsoft.com/office/powerpoint/2010/main" val="163065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8" name="Rectangle 20487">
            <a:extLst>
              <a:ext uri="{FF2B5EF4-FFF2-40B4-BE49-F238E27FC236}">
                <a16:creationId xmlns:a16="http://schemas.microsoft.com/office/drawing/2014/main" id="{7C2DC10F-CD76-43DC-9E0B-CB291F740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80960"/>
            <a:ext cx="164592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90" name="Rectangle 20489">
            <a:extLst>
              <a:ext uri="{FF2B5EF4-FFF2-40B4-BE49-F238E27FC236}">
                <a16:creationId xmlns:a16="http://schemas.microsoft.com/office/drawing/2014/main" id="{1C18170A-08B7-4230-A012-B24C20E3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01179"/>
            <a:ext cx="16459201" cy="79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492" name="Straight Connector 20491">
            <a:extLst>
              <a:ext uri="{FF2B5EF4-FFF2-40B4-BE49-F238E27FC236}">
                <a16:creationId xmlns:a16="http://schemas.microsoft.com/office/drawing/2014/main" id="{52188B95-E375-4977-9E9C-E28CE956F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11268" y="2085414"/>
            <a:ext cx="1345539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501" name="Rectangle 20493">
            <a:extLst>
              <a:ext uri="{FF2B5EF4-FFF2-40B4-BE49-F238E27FC236}">
                <a16:creationId xmlns:a16="http://schemas.microsoft.com/office/drawing/2014/main" id="{4CFCD50F-4BF3-4733-BD42-5567080A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459201" cy="7601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3" name="Oval 3" descr="Parchment"/>
          <p:cNvSpPr>
            <a:spLocks noChangeArrowheads="1"/>
          </p:cNvSpPr>
          <p:nvPr/>
        </p:nvSpPr>
        <p:spPr bwMode="auto">
          <a:xfrm>
            <a:off x="8229598" y="722227"/>
            <a:ext cx="7544112" cy="1740908"/>
          </a:xfrm>
          <a:prstGeom prst="ellipse">
            <a:avLst/>
          </a:prstGeom>
        </p:spPr>
        <p:txBody>
          <a:bodyPr vert="horz" lIns="91440" tIns="45720" rIns="91440" bIns="45720" rtlCol="0" anchor="b">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85000"/>
              </a:lnSpc>
              <a:spcBef>
                <a:spcPct val="0"/>
              </a:spcBef>
              <a:spcAft>
                <a:spcPts val="600"/>
              </a:spcAft>
            </a:pPr>
            <a:r>
              <a:rPr lang="en-US" altLang="en-US" sz="4100" b="1" spc="-50" dirty="0">
                <a:solidFill>
                  <a:schemeClr val="tx1">
                    <a:lumMod val="75000"/>
                    <a:lumOff val="25000"/>
                  </a:schemeClr>
                </a:solidFill>
                <a:latin typeface="+mj-lt"/>
                <a:ea typeface="+mj-ea"/>
                <a:cs typeface="+mj-cs"/>
              </a:rPr>
              <a:t>Description/Methodology of the Work</a:t>
            </a:r>
          </a:p>
        </p:txBody>
      </p:sp>
      <p:sp>
        <p:nvSpPr>
          <p:cNvPr id="20503" name="Rectangle 20495">
            <a:extLst>
              <a:ext uri="{FF2B5EF4-FFF2-40B4-BE49-F238E27FC236}">
                <a16:creationId xmlns:a16="http://schemas.microsoft.com/office/drawing/2014/main" id="{97C2466A-2320-4205-BDC2-056CD8BC2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339" y="386079"/>
            <a:ext cx="4128173" cy="408988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12554B5C-1233-2E41-7A18-BA1195CB6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53" y="842699"/>
            <a:ext cx="3759345" cy="3176646"/>
          </a:xfrm>
          <a:prstGeom prst="rect">
            <a:avLst/>
          </a:prstGeom>
        </p:spPr>
      </p:pic>
      <p:sp>
        <p:nvSpPr>
          <p:cNvPr id="20505" name="Rectangle 20497">
            <a:extLst>
              <a:ext uri="{FF2B5EF4-FFF2-40B4-BE49-F238E27FC236}">
                <a16:creationId xmlns:a16="http://schemas.microsoft.com/office/drawing/2014/main" id="{C24F77B6-3AFC-4981-A39A-15994073E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1282" y="386079"/>
            <a:ext cx="3488318" cy="2346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00" name="Straight Connector 20499">
            <a:extLst>
              <a:ext uri="{FF2B5EF4-FFF2-40B4-BE49-F238E27FC236}">
                <a16:creationId xmlns:a16="http://schemas.microsoft.com/office/drawing/2014/main" id="{E622A300-A12E-4C3D-A574-71AFFA8F2B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234129" y="2502843"/>
            <a:ext cx="555498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0502" name="Rectangle 20501">
            <a:extLst>
              <a:ext uri="{FF2B5EF4-FFF2-40B4-BE49-F238E27FC236}">
                <a16:creationId xmlns:a16="http://schemas.microsoft.com/office/drawing/2014/main" id="{B7D21A87-2874-4438-84BA-E02F7C632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339" y="4655000"/>
            <a:ext cx="4128173" cy="25626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4" name="Rectangle 20503">
            <a:extLst>
              <a:ext uri="{FF2B5EF4-FFF2-40B4-BE49-F238E27FC236}">
                <a16:creationId xmlns:a16="http://schemas.microsoft.com/office/drawing/2014/main" id="{0B0A69F5-520C-404C-9614-071AAE13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3593" y="2941216"/>
            <a:ext cx="3466005" cy="423931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electronics&#10;&#10;Description automatically generated">
            <a:extLst>
              <a:ext uri="{FF2B5EF4-FFF2-40B4-BE49-F238E27FC236}">
                <a16:creationId xmlns:a16="http://schemas.microsoft.com/office/drawing/2014/main" id="{A04EB548-9DEF-E275-FCB1-A293B7472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7415" y="3321702"/>
            <a:ext cx="3098360" cy="3478347"/>
          </a:xfrm>
          <a:prstGeom prst="rect">
            <a:avLst/>
          </a:prstGeom>
        </p:spPr>
      </p:pic>
      <p:sp>
        <p:nvSpPr>
          <p:cNvPr id="9" name="TextBox 8">
            <a:extLst>
              <a:ext uri="{FF2B5EF4-FFF2-40B4-BE49-F238E27FC236}">
                <a16:creationId xmlns:a16="http://schemas.microsoft.com/office/drawing/2014/main" id="{061F1540-D4EE-4872-942E-0A296EE6C376}"/>
              </a:ext>
            </a:extLst>
          </p:cNvPr>
          <p:cNvSpPr txBox="1"/>
          <p:nvPr/>
        </p:nvSpPr>
        <p:spPr>
          <a:xfrm>
            <a:off x="9083419" y="2638696"/>
            <a:ext cx="6508732" cy="4404216"/>
          </a:xfrm>
          <a:prstGeom prst="rect">
            <a:avLst/>
          </a:prstGeom>
        </p:spPr>
        <p:txBody>
          <a:bodyPr vert="horz" lIns="0" tIns="45720" rIns="0" bIns="45720" rtlCol="0">
            <a:normAutofit fontScale="92500" lnSpcReduction="20000"/>
          </a:bodyPr>
          <a:lstStyle/>
          <a:p>
            <a:pPr marL="342900" indent="-342900" defTabSz="914400">
              <a:lnSpc>
                <a:spcPct val="90000"/>
              </a:lnSpc>
              <a:spcAft>
                <a:spcPts val="600"/>
              </a:spcAft>
              <a:buClr>
                <a:schemeClr val="accent1"/>
              </a:buClr>
              <a:buFont typeface="Arial" panose="020B0604020202020204" pitchFamily="34" charset="0"/>
              <a:buChar char="•"/>
            </a:pPr>
            <a:endParaRPr lang="en-US" dirty="0">
              <a:solidFill>
                <a:schemeClr val="tx1">
                  <a:lumMod val="75000"/>
                  <a:lumOff val="25000"/>
                </a:schemeClr>
              </a:solidFill>
            </a:endParaRPr>
          </a:p>
          <a:p>
            <a:pPr marL="342900" indent="-34290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PIR stands for Passive Infrared Sensor. It is a type of motion sensor that detects the infrared radiation emitted by living beings and objects.</a:t>
            </a:r>
          </a:p>
          <a:p>
            <a:pPr marL="342900" indent="-34290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They consist of a pyroelectric sensor that detects changes in the infrared radiation in its field of view.</a:t>
            </a:r>
          </a:p>
          <a:p>
            <a:pPr marL="342900" indent="-34290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The pyroelectric sensor generates a voltage when there is a change in the infrared radiation, which is then amplified and processed by the sensor's electronic circuitry.</a:t>
            </a:r>
          </a:p>
          <a:p>
            <a:pPr marL="342900" indent="-34290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PIR sensors have a limited range and are most effective in detecting motion within a range of a few meters.</a:t>
            </a:r>
          </a:p>
          <a:p>
            <a:pPr marL="342900" indent="-34290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They are passive, meaning they do not emit any energy to detect motion, making them energy-efficient and safe to use.</a:t>
            </a:r>
          </a:p>
          <a:p>
            <a:pPr marL="342900" indent="-34290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PIR sensors have two sensing elements that are sensitive to changes in the infrared radiation. The two elements are used to detect the movement of a warm object and to eliminate false alarms caused by changes in ambient temperature or light.</a:t>
            </a:r>
          </a:p>
          <a:p>
            <a:pPr marL="342900" indent="-34290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PIR sensors have a time delay feature that ensures the sensor is not triggered by false alarms caused by brief movements or changes in temperature or light.</a:t>
            </a:r>
          </a:p>
        </p:txBody>
      </p:sp>
      <p:sp>
        <p:nvSpPr>
          <p:cNvPr id="20506" name="Rectangle 20505">
            <a:extLst>
              <a:ext uri="{FF2B5EF4-FFF2-40B4-BE49-F238E27FC236}">
                <a16:creationId xmlns:a16="http://schemas.microsoft.com/office/drawing/2014/main" id="{54D683B1-E7B7-4AF5-8BF1-00757F13F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 y="7601179"/>
            <a:ext cx="16459180" cy="797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08" name="Rectangle 20507">
            <a:extLst>
              <a:ext uri="{FF2B5EF4-FFF2-40B4-BE49-F238E27FC236}">
                <a16:creationId xmlns:a16="http://schemas.microsoft.com/office/drawing/2014/main" id="{7B07ECB0-AC96-4F4F-AB0C-44EA1353C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80960"/>
            <a:ext cx="164592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p:cNvSpPr>
            <a:spLocks noGrp="1"/>
          </p:cNvSpPr>
          <p:nvPr>
            <p:ph type="sldNum" sz="quarter" idx="12"/>
          </p:nvPr>
        </p:nvSpPr>
        <p:spPr>
          <a:xfrm>
            <a:off x="13365618" y="7751742"/>
            <a:ext cx="1771234" cy="438150"/>
          </a:xfrm>
        </p:spPr>
        <p:txBody>
          <a:bodyPr vert="horz" lIns="91440" tIns="45720" rIns="91440" bIns="45720" rtlCol="0" anchor="ctr">
            <a:normAutofit/>
          </a:bodyPr>
          <a:lstStyle/>
          <a:p>
            <a:pPr>
              <a:spcAft>
                <a:spcPts val="600"/>
              </a:spcAft>
            </a:pPr>
            <a:fld id="{48F63A3B-78C7-47BE-AE5E-E10140E04643}" type="slidenum">
              <a:rPr lang="en-US" sz="1050" smtClean="0"/>
              <a:pPr>
                <a:spcAft>
                  <a:spcPts val="600"/>
                </a:spcAft>
              </a:pPr>
              <a:t>9</a:t>
            </a:fld>
            <a:endParaRPr lang="en-US" sz="1050"/>
          </a:p>
        </p:txBody>
      </p:sp>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720"/>
              </a:spcBef>
            </a:pPr>
            <a:endParaRPr lang="en-US" altLang="en-US" sz="3600" dirty="0">
              <a:solidFill>
                <a:srgbClr val="FF0000"/>
              </a:solidFill>
            </a:endParaRPr>
          </a:p>
        </p:txBody>
      </p:sp>
    </p:spTree>
    <p:extLst>
      <p:ext uri="{BB962C8B-B14F-4D97-AF65-F5344CB8AC3E}">
        <p14:creationId xmlns:p14="http://schemas.microsoft.com/office/powerpoint/2010/main" val="314411120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501D9BA603434CADA74EAB3A49F7EB" ma:contentTypeVersion="2" ma:contentTypeDescription="Create a new document." ma:contentTypeScope="" ma:versionID="311c2b8d3c2d0c79a9240ba40b03ca15">
  <xsd:schema xmlns:xsd="http://www.w3.org/2001/XMLSchema" xmlns:xs="http://www.w3.org/2001/XMLSchema" xmlns:p="http://schemas.microsoft.com/office/2006/metadata/properties" xmlns:ns2="474f63a6-4944-4275-bc0c-58fed01c8c2e" targetNamespace="http://schemas.microsoft.com/office/2006/metadata/properties" ma:root="true" ma:fieldsID="767d216ee2c68aa8915243c3cb74fb98" ns2:_="">
    <xsd:import namespace="474f63a6-4944-4275-bc0c-58fed01c8c2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4f63a6-4944-4275-bc0c-58fed01c8c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58E20A-3CCF-4936-A030-6C75490658A6}">
  <ds:schemaRefs>
    <ds:schemaRef ds:uri="http://purl.org/dc/dcmitype/"/>
    <ds:schemaRef ds:uri="b8d4537a-75fc-4c95-93ca-a321653b0576"/>
    <ds:schemaRef ds:uri="http://schemas.microsoft.com/office/2006/documentManagement/type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96A4027F-3D24-4D53-BFC9-3C8233FBA003}">
  <ds:schemaRefs>
    <ds:schemaRef ds:uri="http://schemas.microsoft.com/sharepoint/v3/contenttype/forms"/>
  </ds:schemaRefs>
</ds:datastoreItem>
</file>

<file path=customXml/itemProps3.xml><?xml version="1.0" encoding="utf-8"?>
<ds:datastoreItem xmlns:ds="http://schemas.openxmlformats.org/officeDocument/2006/customXml" ds:itemID="{E9230FDB-C5B0-4036-8858-766C6C8BDD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4f63a6-4944-4275-bc0c-58fed01c8c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8592</TotalTime>
  <Words>1959</Words>
  <Application>Microsoft Office PowerPoint</Application>
  <PresentationFormat>Custom</PresentationFormat>
  <Paragraphs>178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Calibri Light</vt:lpstr>
      <vt:lpstr>Comic Sans MS</vt:lpstr>
      <vt:lpstr>Söhne</vt:lpstr>
      <vt:lpstr>Trebuchet MS</vt:lpstr>
      <vt:lpstr>Retrospect</vt:lpstr>
      <vt:lpstr>Secure Your Home with the Motion Detector Alarm 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 our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Ishtiak billah</cp:lastModifiedBy>
  <cp:revision>466</cp:revision>
  <dcterms:created xsi:type="dcterms:W3CDTF">2017-01-20T15:00:05Z</dcterms:created>
  <dcterms:modified xsi:type="dcterms:W3CDTF">2023-04-29T19:51:16Z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