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7" r:id="rId12"/>
    <p:sldId id="268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Google Shape;204;p37">
            <a:extLst>
              <a:ext uri="{FF2B5EF4-FFF2-40B4-BE49-F238E27FC236}">
                <a16:creationId xmlns:a16="http://schemas.microsoft.com/office/drawing/2014/main" id="{04375393-A822-B0EF-A688-5E76B1214290}"/>
              </a:ext>
            </a:extLst>
          </p:cNvPr>
          <p:cNvSpPr txBox="1">
            <a:spLocks/>
          </p:cNvSpPr>
          <p:nvPr/>
        </p:nvSpPr>
        <p:spPr>
          <a:xfrm>
            <a:off x="1824182" y="789426"/>
            <a:ext cx="8267700" cy="7698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68575" tIns="34275" rIns="68575" bIns="34275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 Rounded"/>
              <a:buNone/>
            </a:pPr>
            <a:r>
              <a:rPr lang="en-US" sz="2100" b="1" dirty="0">
                <a:latin typeface="Arial Rounded"/>
                <a:ea typeface="Arial Rounded"/>
                <a:cs typeface="Arial Rounded"/>
                <a:sym typeface="Arial Rounded"/>
              </a:rPr>
              <a:t>Face Recognition using Graph Auto Encoder</a:t>
            </a:r>
            <a:endParaRPr lang="en-US" dirty="0"/>
          </a:p>
        </p:txBody>
      </p:sp>
      <p:pic>
        <p:nvPicPr>
          <p:cNvPr id="7" name="Google Shape;206;p37">
            <a:extLst>
              <a:ext uri="{FF2B5EF4-FFF2-40B4-BE49-F238E27FC236}">
                <a16:creationId xmlns:a16="http://schemas.microsoft.com/office/drawing/2014/main" id="{609ECA4E-444A-BA3D-821C-697AD7F0D9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2106" y="2478766"/>
            <a:ext cx="1053703" cy="9989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7;p37">
            <a:extLst>
              <a:ext uri="{FF2B5EF4-FFF2-40B4-BE49-F238E27FC236}">
                <a16:creationId xmlns:a16="http://schemas.microsoft.com/office/drawing/2014/main" id="{6BBFAB99-0F66-E3C3-2F64-99C829775CDE}"/>
              </a:ext>
            </a:extLst>
          </p:cNvPr>
          <p:cNvSpPr txBox="1"/>
          <p:nvPr/>
        </p:nvSpPr>
        <p:spPr>
          <a:xfrm>
            <a:off x="1824182" y="3883486"/>
            <a:ext cx="7424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Applications, Sikkim University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Gangtok-737102, India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8;p37">
            <a:extLst>
              <a:ext uri="{FF2B5EF4-FFF2-40B4-BE49-F238E27FC236}">
                <a16:creationId xmlns:a16="http://schemas.microsoft.com/office/drawing/2014/main" id="{82417AB7-AE22-60BF-C9BD-6B7D1D4E5847}"/>
              </a:ext>
            </a:extLst>
          </p:cNvPr>
          <p:cNvSpPr txBox="1"/>
          <p:nvPr/>
        </p:nvSpPr>
        <p:spPr>
          <a:xfrm>
            <a:off x="2169808" y="3516479"/>
            <a:ext cx="67983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08th May, 2023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9;p37">
            <a:extLst>
              <a:ext uri="{FF2B5EF4-FFF2-40B4-BE49-F238E27FC236}">
                <a16:creationId xmlns:a16="http://schemas.microsoft.com/office/drawing/2014/main" id="{F09B9E4D-DAB9-351D-0E19-16B7C8B33DE4}"/>
              </a:ext>
            </a:extLst>
          </p:cNvPr>
          <p:cNvSpPr txBox="1"/>
          <p:nvPr/>
        </p:nvSpPr>
        <p:spPr>
          <a:xfrm>
            <a:off x="7863844" y="4880292"/>
            <a:ext cx="4059926" cy="108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Krishanu Bhattacharjee	20MCA006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Babu Ray		20MCA013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Rashmi Keot		20MCA014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5;p37">
            <a:extLst>
              <a:ext uri="{FF2B5EF4-FFF2-40B4-BE49-F238E27FC236}">
                <a16:creationId xmlns:a16="http://schemas.microsoft.com/office/drawing/2014/main" id="{2A28768B-E1C0-CBEF-A518-FB251D8A0A9C}"/>
              </a:ext>
            </a:extLst>
          </p:cNvPr>
          <p:cNvSpPr txBox="1"/>
          <p:nvPr/>
        </p:nvSpPr>
        <p:spPr>
          <a:xfrm>
            <a:off x="1732409" y="1435267"/>
            <a:ext cx="7673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Major Project Progress Presentation</a:t>
            </a: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</a:t>
            </a: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Swarup Roy</a:t>
            </a: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Professor</a:t>
            </a: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FC09-D14A-30C1-56F3-458ABE0F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IN" b="1" dirty="0"/>
              <a:t>Joint Feature Matrix</a:t>
            </a:r>
            <a:br>
              <a:rPr lang="en-IN" b="1" dirty="0"/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CC3E5-5807-D0E5-363C-8952D7907B72}"/>
              </a:ext>
            </a:extLst>
          </p:cNvPr>
          <p:cNvSpPr txBox="1"/>
          <p:nvPr/>
        </p:nvSpPr>
        <p:spPr>
          <a:xfrm>
            <a:off x="762000" y="1828800"/>
            <a:ext cx="10492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concatenated the node feature matrix and edge feature matrix to create a joint feature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 of node feature matrix: 468 X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 of edge feature matrix: 2556 X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 of joint feature matrix: 468 X 9</a:t>
            </a:r>
          </a:p>
          <a:p>
            <a:r>
              <a:rPr lang="en-US" dirty="0"/>
              <a:t>	Joint Feature1 : Node feature 1 + average( Neighbor Edge feature )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B53CF2-11BA-7480-E157-49B1A1363C92}"/>
              </a:ext>
            </a:extLst>
          </p:cNvPr>
          <p:cNvGrpSpPr/>
          <p:nvPr/>
        </p:nvGrpSpPr>
        <p:grpSpPr>
          <a:xfrm>
            <a:off x="5993443" y="3106294"/>
            <a:ext cx="5329553" cy="3049550"/>
            <a:chOff x="5993443" y="3106294"/>
            <a:chExt cx="5329553" cy="30495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7EB7B3-416C-5FD7-4951-8531616B6201}"/>
                </a:ext>
              </a:extLst>
            </p:cNvPr>
            <p:cNvGrpSpPr/>
            <p:nvPr/>
          </p:nvGrpSpPr>
          <p:grpSpPr>
            <a:xfrm>
              <a:off x="5993443" y="3106294"/>
              <a:ext cx="5329553" cy="3049550"/>
              <a:chOff x="5238739" y="1829490"/>
              <a:chExt cx="5366468" cy="347601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063FE7-D826-0047-408C-C651A235A1FE}"/>
                  </a:ext>
                </a:extLst>
              </p:cNvPr>
              <p:cNvSpPr txBox="1"/>
              <p:nvPr/>
            </p:nvSpPr>
            <p:spPr>
              <a:xfrm>
                <a:off x="6795652" y="5028509"/>
                <a:ext cx="107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D(x4, y4, z4)</a:t>
                </a:r>
                <a:endParaRPr lang="en-IN" sz="1200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EC45BC4-B786-928D-A0AD-293648963718}"/>
                  </a:ext>
                </a:extLst>
              </p:cNvPr>
              <p:cNvGrpSpPr/>
              <p:nvPr/>
            </p:nvGrpSpPr>
            <p:grpSpPr>
              <a:xfrm>
                <a:off x="5238739" y="1829490"/>
                <a:ext cx="5366468" cy="3199019"/>
                <a:chOff x="3631320" y="1837944"/>
                <a:chExt cx="5366468" cy="3199019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2FBC22D-137B-979C-ABC6-1741BA7AF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86208" y="2374911"/>
                  <a:ext cx="4245" cy="13271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4A83336-D6BD-3B04-E073-2B758E9863BB}"/>
                    </a:ext>
                  </a:extLst>
                </p:cNvPr>
                <p:cNvGrpSpPr/>
                <p:nvPr/>
              </p:nvGrpSpPr>
              <p:grpSpPr>
                <a:xfrm>
                  <a:off x="3631320" y="1837944"/>
                  <a:ext cx="5366468" cy="3199019"/>
                  <a:chOff x="3631320" y="1837944"/>
                  <a:chExt cx="5366468" cy="3199019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CBE0F46C-C5A9-7866-DB3C-E3A919B37D5D}"/>
                      </a:ext>
                    </a:extLst>
                  </p:cNvPr>
                  <p:cNvGrpSpPr/>
                  <p:nvPr/>
                </p:nvGrpSpPr>
                <p:grpSpPr>
                  <a:xfrm>
                    <a:off x="6258228" y="3702042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13996302-F148-E684-A103-EE1998580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EEF7764B-4615-F415-08E9-C5256B4A15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3D117573-FBE9-B064-2AF2-9E6CB0F00EA0}"/>
                      </a:ext>
                    </a:extLst>
                  </p:cNvPr>
                  <p:cNvGrpSpPr/>
                  <p:nvPr/>
                </p:nvGrpSpPr>
                <p:grpSpPr>
                  <a:xfrm>
                    <a:off x="6262473" y="2123328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CE5D5C7-8036-6C12-6340-6F661AB93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65389A17-EF4D-1657-B970-181AC8E32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939EFC67-8DE6-1DB9-1B8D-9257B4C96E92}"/>
                      </a:ext>
                    </a:extLst>
                  </p:cNvPr>
                  <p:cNvGrpSpPr/>
                  <p:nvPr/>
                </p:nvGrpSpPr>
                <p:grpSpPr>
                  <a:xfrm>
                    <a:off x="4035958" y="3702042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6BD35795-8A86-0DCA-3293-EA37BD3D4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A75CC312-A52C-7B65-A061-578EB7860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090BED1B-14EF-B98F-1B33-BB716421C1EC}"/>
                      </a:ext>
                    </a:extLst>
                  </p:cNvPr>
                  <p:cNvGrpSpPr/>
                  <p:nvPr/>
                </p:nvGrpSpPr>
                <p:grpSpPr>
                  <a:xfrm>
                    <a:off x="8024223" y="3013330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D3219862-C850-B6CF-0801-737474EE0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C9BC457B-E733-FA6E-9638-3B3C22F31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8A8C2FBF-1B7E-9201-0F3C-C6A52CA27DE4}"/>
                      </a:ext>
                    </a:extLst>
                  </p:cNvPr>
                  <p:cNvGrpSpPr/>
                  <p:nvPr/>
                </p:nvGrpSpPr>
                <p:grpSpPr>
                  <a:xfrm>
                    <a:off x="5470181" y="4785381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62403967-2DE2-694E-C2C6-F58B8966C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99B8EFAA-8B0A-490D-908C-D8C06AE5A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4E5A881-75DE-23D6-FD6C-12D92AF7270A}"/>
                      </a:ext>
                    </a:extLst>
                  </p:cNvPr>
                  <p:cNvCxnSpPr>
                    <a:stCxn id="31" idx="6"/>
                    <a:endCxn id="35" idx="2"/>
                  </p:cNvCxnSpPr>
                  <p:nvPr/>
                </p:nvCxnSpPr>
                <p:spPr>
                  <a:xfrm>
                    <a:off x="4291918" y="3827833"/>
                    <a:ext cx="196631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9DC0951-B398-64E4-6251-06A213D34000}"/>
                      </a:ext>
                    </a:extLst>
                  </p:cNvPr>
                  <p:cNvCxnSpPr>
                    <a:cxnSpLocks/>
                    <a:stCxn id="35" idx="6"/>
                    <a:endCxn id="29" idx="2"/>
                  </p:cNvCxnSpPr>
                  <p:nvPr/>
                </p:nvCxnSpPr>
                <p:spPr>
                  <a:xfrm flipV="1">
                    <a:off x="6514188" y="3139121"/>
                    <a:ext cx="1510035" cy="6887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74D791C-F255-29D9-0CCB-A71CFEE1DBDE}"/>
                      </a:ext>
                    </a:extLst>
                  </p:cNvPr>
                  <p:cNvCxnSpPr>
                    <a:cxnSpLocks/>
                    <a:stCxn id="35" idx="4"/>
                    <a:endCxn id="27" idx="0"/>
                  </p:cNvCxnSpPr>
                  <p:nvPr/>
                </p:nvCxnSpPr>
                <p:spPr>
                  <a:xfrm flipH="1">
                    <a:off x="5598161" y="3953624"/>
                    <a:ext cx="788047" cy="8317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58D7525-859C-D3E6-7404-D6B6DC4FA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342434" y="3885366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A(x1, y1, z1)</a:t>
                    </a:r>
                    <a:endParaRPr lang="en-IN" sz="1200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81C8B59-74B0-ABAC-00E1-E67688454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074" y="1837944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B(x2, y2, z2)</a:t>
                    </a:r>
                    <a:endParaRPr lang="en-IN" sz="1200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E53DF4B-E9D7-8302-2C9D-176A6ECD57F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1320" y="3404832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C(x3, y3, z3)</a:t>
                    </a:r>
                    <a:endParaRPr lang="en-IN" sz="1200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68B45C3-F3F3-C222-F8BF-13654EBACC69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973" y="3351472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E(x5, y5, z5)</a:t>
                    </a:r>
                    <a:endParaRPr lang="en-IN" sz="1200" dirty="0"/>
                  </a:p>
                </p:txBody>
              </p:sp>
            </p:grp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6B8CD1-0075-E548-5CBF-7E38B0B5469F}"/>
                </a:ext>
              </a:extLst>
            </p:cNvPr>
            <p:cNvSpPr txBox="1"/>
            <p:nvPr/>
          </p:nvSpPr>
          <p:spPr>
            <a:xfrm>
              <a:off x="8685907" y="3898511"/>
              <a:ext cx="718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Edge 1</a:t>
              </a:r>
              <a:endParaRPr lang="en-IN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1FF1E9-01BB-8F11-5E51-BED41B6154D7}"/>
                </a:ext>
              </a:extLst>
            </p:cNvPr>
            <p:cNvSpPr txBox="1"/>
            <p:nvPr/>
          </p:nvSpPr>
          <p:spPr>
            <a:xfrm>
              <a:off x="7359438" y="4582675"/>
              <a:ext cx="865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Edge 2</a:t>
              </a:r>
              <a:endParaRPr lang="en-IN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0AD756-3A66-3B54-AE84-DC9EA0E5CE0F}"/>
                </a:ext>
              </a:extLst>
            </p:cNvPr>
            <p:cNvSpPr txBox="1"/>
            <p:nvPr/>
          </p:nvSpPr>
          <p:spPr>
            <a:xfrm>
              <a:off x="7598916" y="5192046"/>
              <a:ext cx="782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Edge 3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648A7-F83A-EFD0-682E-4612C2215EB3}"/>
                </a:ext>
              </a:extLst>
            </p:cNvPr>
            <p:cNvSpPr txBox="1"/>
            <p:nvPr/>
          </p:nvSpPr>
          <p:spPr>
            <a:xfrm>
              <a:off x="9409055" y="4505867"/>
              <a:ext cx="7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Edge 4</a:t>
              </a:r>
              <a:endParaRPr lang="en-IN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EEBC74-1BB1-61DC-2C31-1FE11A7273CB}"/>
                </a:ext>
              </a:extLst>
            </p:cNvPr>
            <p:cNvSpPr txBox="1"/>
            <p:nvPr/>
          </p:nvSpPr>
          <p:spPr>
            <a:xfrm>
              <a:off x="8635037" y="5075957"/>
              <a:ext cx="1213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 feature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81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7F3-8489-0EB6-C55C-CA44FAD1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 </a:t>
            </a:r>
            <a:r>
              <a:rPr lang="en-IN" b="1" dirty="0"/>
              <a:t>Result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10E12-3133-5DB2-2D80-79C7E3258778}"/>
              </a:ext>
            </a:extLst>
          </p:cNvPr>
          <p:cNvSpPr txBox="1"/>
          <p:nvPr/>
        </p:nvSpPr>
        <p:spPr>
          <a:xfrm>
            <a:off x="661481" y="1589318"/>
            <a:ext cx="1044750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Yale 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Images of 15 persons, 11 images for each person in different postures, lighting conditions and expressions.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Signature Generation: </a:t>
            </a:r>
            <a:r>
              <a:rPr lang="en-US" sz="1600" dirty="0"/>
              <a:t>1 image of each person is  used for generating signature, total 15 images for 15 persons.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Testing images: </a:t>
            </a:r>
            <a:r>
              <a:rPr lang="en-US" sz="1600" dirty="0"/>
              <a:t> all images are `used for testing except the image we used for generating signature.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15(number of persons) X 11(number of images for each person) -15(used for generating signature) =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Accuracy: </a:t>
            </a:r>
            <a:r>
              <a:rPr lang="en-US" sz="1600" dirty="0"/>
              <a:t>76%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Accuracy of other models:</a:t>
            </a:r>
          </a:p>
          <a:p>
            <a:r>
              <a:rPr lang="en-US" sz="1600" dirty="0"/>
              <a:t>	 CNN: 97%</a:t>
            </a:r>
          </a:p>
          <a:p>
            <a:r>
              <a:rPr lang="en-US" sz="1600" dirty="0"/>
              <a:t>	</a:t>
            </a:r>
            <a:r>
              <a:rPr lang="en-IN" sz="16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IN" sz="1600" b="0" i="0" dirty="0">
                <a:effectLst/>
              </a:rPr>
              <a:t>Eigenfaces</a:t>
            </a:r>
            <a:r>
              <a:rPr lang="en-US" sz="1600" b="0" i="0" dirty="0">
                <a:effectLst/>
              </a:rPr>
              <a:t>: 91%</a:t>
            </a:r>
          </a:p>
          <a:p>
            <a:r>
              <a:rPr lang="en-US" sz="1600" dirty="0"/>
              <a:t>	</a:t>
            </a:r>
            <a:r>
              <a:rPr lang="en-IN" sz="16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IN" sz="1600" b="0" i="0" dirty="0" err="1">
                <a:effectLst/>
              </a:rPr>
              <a:t>Fisherfaces</a:t>
            </a:r>
            <a:r>
              <a:rPr lang="en-US" sz="1600" dirty="0"/>
              <a:t>: 96.5%</a:t>
            </a:r>
          </a:p>
          <a:p>
            <a:r>
              <a:rPr lang="en-US" sz="1600" dirty="0"/>
              <a:t>	</a:t>
            </a:r>
            <a:r>
              <a:rPr lang="en-IN" sz="1600" b="0" i="0" dirty="0">
                <a:effectLst/>
              </a:rPr>
              <a:t> HOG</a:t>
            </a:r>
            <a:r>
              <a:rPr lang="en-US" sz="1600" b="0" i="0" dirty="0">
                <a:effectLst/>
              </a:rPr>
              <a:t>: 96.3%</a:t>
            </a:r>
          </a:p>
          <a:p>
            <a:r>
              <a:rPr lang="en-US" sz="1600" dirty="0"/>
              <a:t>	</a:t>
            </a:r>
            <a:r>
              <a:rPr lang="en-IN" sz="1600" b="0" i="0" dirty="0">
                <a:effectLst/>
              </a:rPr>
              <a:t> </a:t>
            </a:r>
            <a:r>
              <a:rPr lang="en-IN" sz="1600" b="0" i="0" dirty="0" err="1">
                <a:effectLst/>
              </a:rPr>
              <a:t>DeepFace</a:t>
            </a:r>
            <a:r>
              <a:rPr lang="en-US" sz="1600" dirty="0"/>
              <a:t>: 97.35</a:t>
            </a:r>
          </a:p>
        </p:txBody>
      </p:sp>
    </p:spTree>
    <p:extLst>
      <p:ext uri="{BB962C8B-B14F-4D97-AF65-F5344CB8AC3E}">
        <p14:creationId xmlns:p14="http://schemas.microsoft.com/office/powerpoint/2010/main" val="3579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80A9AF-EF33-D2E5-5A9E-82209069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 </a:t>
            </a:r>
            <a:r>
              <a:rPr lang="en-IN" b="1" dirty="0"/>
              <a:t>Result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81299-A40B-172A-A739-1FD7378E929F}"/>
              </a:ext>
            </a:extLst>
          </p:cNvPr>
          <p:cNvSpPr txBox="1"/>
          <p:nvPr/>
        </p:nvSpPr>
        <p:spPr>
          <a:xfrm>
            <a:off x="661481" y="1589318"/>
            <a:ext cx="1044750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Orl</a:t>
            </a:r>
            <a:r>
              <a:rPr lang="en-US" b="1" dirty="0"/>
              <a:t> 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Images of 10 persons, 10 images for each person in different postures, lighting conditions and expressions.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Signature Generation: </a:t>
            </a:r>
            <a:r>
              <a:rPr lang="en-US" sz="1600" dirty="0"/>
              <a:t>1 image of each person is  used for generating signature, total 10 images for 10 persons.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Testing images: </a:t>
            </a:r>
            <a:r>
              <a:rPr lang="en-US" sz="1600" dirty="0"/>
              <a:t> all images are used for testing except the image we used for generating signature.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10(number of persons) X 10(number of images for each person) -10(used for generating signature) = 90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Accuracy: </a:t>
            </a:r>
            <a:r>
              <a:rPr lang="en-US" sz="1600" dirty="0"/>
              <a:t>68%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Accuracy of other models:</a:t>
            </a:r>
          </a:p>
          <a:p>
            <a:r>
              <a:rPr lang="en-US" sz="1600" dirty="0"/>
              <a:t>	 CNN: 97%</a:t>
            </a:r>
          </a:p>
          <a:p>
            <a:r>
              <a:rPr lang="en-US" sz="1600" dirty="0"/>
              <a:t>	</a:t>
            </a:r>
            <a:r>
              <a:rPr lang="en-IN" sz="16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IN" sz="1600" b="0" i="0" dirty="0">
                <a:effectLst/>
              </a:rPr>
              <a:t>Eigenfaces</a:t>
            </a:r>
            <a:r>
              <a:rPr lang="en-US" sz="1600" b="0" i="0" dirty="0">
                <a:effectLst/>
              </a:rPr>
              <a:t>: 92%</a:t>
            </a:r>
          </a:p>
          <a:p>
            <a:r>
              <a:rPr lang="en-US" sz="1600" dirty="0"/>
              <a:t>	</a:t>
            </a:r>
            <a:r>
              <a:rPr lang="en-IN" sz="16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IN" sz="1600" b="0" i="0" dirty="0" err="1">
                <a:effectLst/>
              </a:rPr>
              <a:t>Fisherfaces</a:t>
            </a:r>
            <a:r>
              <a:rPr lang="en-US" sz="1600" dirty="0"/>
              <a:t>: 95%</a:t>
            </a:r>
          </a:p>
          <a:p>
            <a:r>
              <a:rPr lang="en-IN" sz="1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en-IN" sz="1600" b="0" i="0" dirty="0">
                <a:effectLst/>
                <a:latin typeface="Söhne"/>
              </a:rPr>
              <a:t> LBP</a:t>
            </a:r>
            <a:r>
              <a:rPr lang="en-US" sz="1600" b="0" i="0" dirty="0">
                <a:effectLst/>
                <a:latin typeface="Söhne"/>
              </a:rPr>
              <a:t>: 88.75%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IN" sz="1600" b="0" i="0" dirty="0">
                <a:effectLst/>
              </a:rPr>
              <a:t> HOG</a:t>
            </a:r>
            <a:r>
              <a:rPr lang="en-US" sz="1600" b="0" i="0" dirty="0">
                <a:effectLst/>
              </a:rPr>
              <a:t>: 93.25%</a:t>
            </a:r>
          </a:p>
          <a:p>
            <a:r>
              <a:rPr lang="en-US" sz="1600" dirty="0"/>
              <a:t>	</a:t>
            </a:r>
            <a:r>
              <a:rPr lang="en-IN" sz="1600" b="0" i="0" dirty="0">
                <a:effectLst/>
              </a:rPr>
              <a:t> </a:t>
            </a:r>
            <a:r>
              <a:rPr lang="en-IN" sz="1600" b="0" i="0" dirty="0" err="1">
                <a:effectLst/>
              </a:rPr>
              <a:t>DeepFace</a:t>
            </a:r>
            <a:r>
              <a:rPr lang="en-US" sz="1600" dirty="0"/>
              <a:t>: 97.35%</a:t>
            </a:r>
          </a:p>
        </p:txBody>
      </p:sp>
    </p:spTree>
    <p:extLst>
      <p:ext uri="{BB962C8B-B14F-4D97-AF65-F5344CB8AC3E}">
        <p14:creationId xmlns:p14="http://schemas.microsoft.com/office/powerpoint/2010/main" val="24362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6BC0-93B7-9750-F3B1-BEA8C84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ECDE-6980-F2BD-CEEE-947FACEA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0124"/>
            <a:ext cx="11029615" cy="36344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Node features      </a:t>
            </a:r>
          </a:p>
          <a:p>
            <a:pPr marL="0" indent="0">
              <a:buNone/>
            </a:pPr>
            <a:r>
              <a:rPr lang="en-IN" dirty="0"/>
              <a:t>	1.1  local angle features </a:t>
            </a:r>
          </a:p>
          <a:p>
            <a:pPr marL="0" indent="0">
              <a:buNone/>
            </a:pPr>
            <a:r>
              <a:rPr lang="en-IN" dirty="0"/>
              <a:t>	1.2  co-ordinates of the landmarks</a:t>
            </a:r>
          </a:p>
          <a:p>
            <a:pPr marL="0" indent="0">
              <a:buNone/>
            </a:pPr>
            <a:r>
              <a:rPr lang="en-IN" dirty="0"/>
              <a:t>	1.3 distances between nodes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2. </a:t>
            </a:r>
            <a:r>
              <a:rPr lang="en-IN" dirty="0"/>
              <a:t>	</a:t>
            </a:r>
            <a:r>
              <a:rPr lang="en-IN" b="1" dirty="0"/>
              <a:t>Edge features </a:t>
            </a:r>
          </a:p>
          <a:p>
            <a:pPr marL="0" indent="0">
              <a:buNone/>
            </a:pPr>
            <a:r>
              <a:rPr lang="en-IN" dirty="0"/>
              <a:t>	2.1 Euclidian distance</a:t>
            </a:r>
          </a:p>
          <a:p>
            <a:pPr marL="0" indent="0">
              <a:buNone/>
            </a:pPr>
            <a:r>
              <a:rPr lang="en-IN" dirty="0"/>
              <a:t>	2.2 angle between landmarks </a:t>
            </a:r>
          </a:p>
          <a:p>
            <a:pPr marL="0" indent="0">
              <a:buNone/>
            </a:pPr>
            <a:r>
              <a:rPr lang="en-IN" dirty="0"/>
              <a:t>	2.3 local curvature</a:t>
            </a:r>
          </a:p>
          <a:p>
            <a:pPr marL="0" indent="0">
              <a:buNone/>
            </a:pPr>
            <a:r>
              <a:rPr lang="en-IN" dirty="0"/>
              <a:t>	2.4 edge orientation</a:t>
            </a:r>
          </a:p>
          <a:p>
            <a:pPr marL="342900" indent="-342900">
              <a:buAutoNum type="arabicPeriod" startAt="3"/>
            </a:pPr>
            <a:r>
              <a:rPr lang="en-IN" b="1" dirty="0"/>
              <a:t>Joint Feature Matrix</a:t>
            </a:r>
          </a:p>
          <a:p>
            <a:pPr marL="342900" indent="-342900">
              <a:buAutoNum type="arabicPeriod" startAt="3"/>
            </a:pPr>
            <a:r>
              <a:rPr lang="en-IN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08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 </a:t>
            </a:r>
            <a:r>
              <a:rPr lang="en-US" dirty="0"/>
              <a:t>Node Features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B6D105-1832-4FC2-5B07-941821A10878}"/>
              </a:ext>
            </a:extLst>
          </p:cNvPr>
          <p:cNvSpPr txBox="1"/>
          <p:nvPr/>
        </p:nvSpPr>
        <p:spPr>
          <a:xfrm>
            <a:off x="760965" y="1577100"/>
            <a:ext cx="33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1.1 local angle features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24F0E24-DACA-1F3C-0ED8-500DFC3390AC}"/>
              </a:ext>
            </a:extLst>
          </p:cNvPr>
          <p:cNvGrpSpPr/>
          <p:nvPr/>
        </p:nvGrpSpPr>
        <p:grpSpPr>
          <a:xfrm>
            <a:off x="5993443" y="3106294"/>
            <a:ext cx="5329553" cy="3049550"/>
            <a:chOff x="5886439" y="1620456"/>
            <a:chExt cx="5271556" cy="354655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AD5FA75-4AB5-1993-382C-528098C1BC1C}"/>
                </a:ext>
              </a:extLst>
            </p:cNvPr>
            <p:cNvGrpSpPr/>
            <p:nvPr/>
          </p:nvGrpSpPr>
          <p:grpSpPr>
            <a:xfrm>
              <a:off x="5886439" y="1620456"/>
              <a:ext cx="5271556" cy="3546553"/>
              <a:chOff x="5238739" y="1829490"/>
              <a:chExt cx="5366468" cy="3476018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E2B547-5114-BD2F-EE73-36E2910F628A}"/>
                  </a:ext>
                </a:extLst>
              </p:cNvPr>
              <p:cNvSpPr txBox="1"/>
              <p:nvPr/>
            </p:nvSpPr>
            <p:spPr>
              <a:xfrm>
                <a:off x="6795652" y="5028509"/>
                <a:ext cx="107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D(x4, y4, z4)</a:t>
                </a:r>
                <a:endParaRPr lang="en-IN" sz="1200" dirty="0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307FFD5-A702-6043-B3A6-E831288B8C93}"/>
                  </a:ext>
                </a:extLst>
              </p:cNvPr>
              <p:cNvGrpSpPr/>
              <p:nvPr/>
            </p:nvGrpSpPr>
            <p:grpSpPr>
              <a:xfrm>
                <a:off x="5238739" y="1829490"/>
                <a:ext cx="5366468" cy="3199019"/>
                <a:chOff x="3631320" y="1837944"/>
                <a:chExt cx="5366468" cy="3199019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3A43C77-090E-3DBC-6AE6-F0EF904BE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86208" y="2374911"/>
                  <a:ext cx="4245" cy="13271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281C48FE-9588-3E30-E09A-81442C2E622D}"/>
                    </a:ext>
                  </a:extLst>
                </p:cNvPr>
                <p:cNvGrpSpPr/>
                <p:nvPr/>
              </p:nvGrpSpPr>
              <p:grpSpPr>
                <a:xfrm>
                  <a:off x="3631320" y="1837944"/>
                  <a:ext cx="5366468" cy="3199019"/>
                  <a:chOff x="3631320" y="1837944"/>
                  <a:chExt cx="5366468" cy="3199019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BBE3D72C-6851-5E22-C879-4612D8577EA6}"/>
                      </a:ext>
                    </a:extLst>
                  </p:cNvPr>
                  <p:cNvGrpSpPr/>
                  <p:nvPr/>
                </p:nvGrpSpPr>
                <p:grpSpPr>
                  <a:xfrm>
                    <a:off x="6258228" y="3702042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86A2ACD5-4416-B903-F47D-CDF90FE7D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15A8ABCD-6144-B8F2-AE7C-A00B8C2A6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F3ED779E-C820-34A6-7A56-89C8E6ABCE55}"/>
                      </a:ext>
                    </a:extLst>
                  </p:cNvPr>
                  <p:cNvGrpSpPr/>
                  <p:nvPr/>
                </p:nvGrpSpPr>
                <p:grpSpPr>
                  <a:xfrm>
                    <a:off x="6262473" y="2123328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4072920-FEBD-64AD-A66E-EC0C9566D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94837BE5-775F-758E-2EB3-5F5618B78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2A2C91D0-1E59-A80F-79A9-C997A5EA6D61}"/>
                      </a:ext>
                    </a:extLst>
                  </p:cNvPr>
                  <p:cNvGrpSpPr/>
                  <p:nvPr/>
                </p:nvGrpSpPr>
                <p:grpSpPr>
                  <a:xfrm>
                    <a:off x="4035958" y="3702042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9C705760-9A0E-6CB6-2D55-88D8C11E3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B4C03809-33F3-2668-9520-2558E3AED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DAE8C0F7-ADB4-28E7-6CDA-68C4B11B7615}"/>
                      </a:ext>
                    </a:extLst>
                  </p:cNvPr>
                  <p:cNvGrpSpPr/>
                  <p:nvPr/>
                </p:nvGrpSpPr>
                <p:grpSpPr>
                  <a:xfrm>
                    <a:off x="8024223" y="3013330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610F33FA-D44B-4119-B35B-35A53314A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66A64E73-CAF0-3573-92EC-EA9B954A8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4E48034D-2636-7E6D-240F-98394FEAA3DF}"/>
                      </a:ext>
                    </a:extLst>
                  </p:cNvPr>
                  <p:cNvGrpSpPr/>
                  <p:nvPr/>
                </p:nvGrpSpPr>
                <p:grpSpPr>
                  <a:xfrm>
                    <a:off x="5470181" y="4785381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109601CF-285A-DA21-465B-7E63F3E54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257800CD-BC4D-D009-8253-9BB7FF65B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144276E-116D-B8F6-92EB-BD00338617B0}"/>
                      </a:ext>
                    </a:extLst>
                  </p:cNvPr>
                  <p:cNvCxnSpPr>
                    <a:stCxn id="64" idx="6"/>
                    <a:endCxn id="58" idx="2"/>
                  </p:cNvCxnSpPr>
                  <p:nvPr/>
                </p:nvCxnSpPr>
                <p:spPr>
                  <a:xfrm>
                    <a:off x="4291918" y="3827833"/>
                    <a:ext cx="196631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48F6420-FD3F-85CC-45EE-83D8F386C276}"/>
                      </a:ext>
                    </a:extLst>
                  </p:cNvPr>
                  <p:cNvCxnSpPr>
                    <a:cxnSpLocks/>
                    <a:stCxn id="58" idx="6"/>
                    <a:endCxn id="67" idx="2"/>
                  </p:cNvCxnSpPr>
                  <p:nvPr/>
                </p:nvCxnSpPr>
                <p:spPr>
                  <a:xfrm flipV="1">
                    <a:off x="6514188" y="3139121"/>
                    <a:ext cx="1510035" cy="6887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D2BE877B-FE72-896F-FD1B-93975ED21499}"/>
                      </a:ext>
                    </a:extLst>
                  </p:cNvPr>
                  <p:cNvCxnSpPr>
                    <a:cxnSpLocks/>
                    <a:stCxn id="58" idx="4"/>
                    <a:endCxn id="70" idx="0"/>
                  </p:cNvCxnSpPr>
                  <p:nvPr/>
                </p:nvCxnSpPr>
                <p:spPr>
                  <a:xfrm flipH="1">
                    <a:off x="5598161" y="3953624"/>
                    <a:ext cx="788047" cy="8317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0662F335-CCF0-3F68-E654-771DF265EC39}"/>
                      </a:ext>
                    </a:extLst>
                  </p:cNvPr>
                  <p:cNvCxnSpPr>
                    <a:cxnSpLocks/>
                    <a:stCxn id="64" idx="6"/>
                    <a:endCxn id="61" idx="4"/>
                  </p:cNvCxnSpPr>
                  <p:nvPr/>
                </p:nvCxnSpPr>
                <p:spPr>
                  <a:xfrm flipV="1">
                    <a:off x="4291918" y="2374910"/>
                    <a:ext cx="2098535" cy="1452923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2435CBA9-2356-4C8F-7067-B3A705C304CF}"/>
                      </a:ext>
                    </a:extLst>
                  </p:cNvPr>
                  <p:cNvCxnSpPr>
                    <a:cxnSpLocks/>
                    <a:stCxn id="64" idx="6"/>
                    <a:endCxn id="70" idx="0"/>
                  </p:cNvCxnSpPr>
                  <p:nvPr/>
                </p:nvCxnSpPr>
                <p:spPr>
                  <a:xfrm>
                    <a:off x="4291918" y="3827833"/>
                    <a:ext cx="1306243" cy="957548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D050850-9B11-7303-715D-FD1277AC7920}"/>
                      </a:ext>
                    </a:extLst>
                  </p:cNvPr>
                  <p:cNvCxnSpPr>
                    <a:cxnSpLocks/>
                    <a:stCxn id="70" idx="0"/>
                    <a:endCxn id="67" idx="2"/>
                  </p:cNvCxnSpPr>
                  <p:nvPr/>
                </p:nvCxnSpPr>
                <p:spPr>
                  <a:xfrm flipV="1">
                    <a:off x="5598161" y="3139121"/>
                    <a:ext cx="2426062" cy="164626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EDB6EB1-6595-9592-4572-C04533F029D1}"/>
                      </a:ext>
                    </a:extLst>
                  </p:cNvPr>
                  <p:cNvCxnSpPr>
                    <a:cxnSpLocks/>
                    <a:stCxn id="61" idx="4"/>
                    <a:endCxn id="67" idx="2"/>
                  </p:cNvCxnSpPr>
                  <p:nvPr/>
                </p:nvCxnSpPr>
                <p:spPr>
                  <a:xfrm>
                    <a:off x="6390453" y="2374910"/>
                    <a:ext cx="1633770" cy="764211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>
                    <a:extLst>
                      <a:ext uri="{FF2B5EF4-FFF2-40B4-BE49-F238E27FC236}">
                        <a16:creationId xmlns:a16="http://schemas.microsoft.com/office/drawing/2014/main" id="{5808A111-B14A-0A0B-B383-4B4D7633602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6079463" y="2307364"/>
                    <a:ext cx="701039" cy="480906"/>
                  </a:xfrm>
                  <a:prstGeom prst="arc">
                    <a:avLst>
                      <a:gd name="adj1" fmla="val 16863746"/>
                      <a:gd name="adj2" fmla="val 21170663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Arc 79">
                    <a:extLst>
                      <a:ext uri="{FF2B5EF4-FFF2-40B4-BE49-F238E27FC236}">
                        <a16:creationId xmlns:a16="http://schemas.microsoft.com/office/drawing/2014/main" id="{9DBBEC39-F39E-42B6-DB6D-575E5454CBCE}"/>
                      </a:ext>
                    </a:extLst>
                  </p:cNvPr>
                  <p:cNvSpPr/>
                  <p:nvPr/>
                </p:nvSpPr>
                <p:spPr>
                  <a:xfrm>
                    <a:off x="4457654" y="3832819"/>
                    <a:ext cx="209008" cy="191047"/>
                  </a:xfrm>
                  <a:prstGeom prst="arc">
                    <a:avLst>
                      <a:gd name="adj1" fmla="val 17474878"/>
                      <a:gd name="adj2" fmla="val 4908548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Arc 80">
                    <a:extLst>
                      <a:ext uri="{FF2B5EF4-FFF2-40B4-BE49-F238E27FC236}">
                        <a16:creationId xmlns:a16="http://schemas.microsoft.com/office/drawing/2014/main" id="{02D2C4C7-E70A-489F-0079-2145176C4C95}"/>
                      </a:ext>
                    </a:extLst>
                  </p:cNvPr>
                  <p:cNvSpPr/>
                  <p:nvPr/>
                </p:nvSpPr>
                <p:spPr>
                  <a:xfrm rot="17946493">
                    <a:off x="5779242" y="4477205"/>
                    <a:ext cx="209008" cy="191047"/>
                  </a:xfrm>
                  <a:prstGeom prst="arc">
                    <a:avLst>
                      <a:gd name="adj1" fmla="val 20461431"/>
                      <a:gd name="adj2" fmla="val 2111147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2" name="Arc 81">
                    <a:extLst>
                      <a:ext uri="{FF2B5EF4-FFF2-40B4-BE49-F238E27FC236}">
                        <a16:creationId xmlns:a16="http://schemas.microsoft.com/office/drawing/2014/main" id="{178732E4-D83C-0114-60FC-1023E21FA25E}"/>
                      </a:ext>
                    </a:extLst>
                  </p:cNvPr>
                  <p:cNvSpPr/>
                  <p:nvPr/>
                </p:nvSpPr>
                <p:spPr>
                  <a:xfrm flipH="1">
                    <a:off x="7738110" y="3038476"/>
                    <a:ext cx="183863" cy="191047"/>
                  </a:xfrm>
                  <a:prstGeom prst="arc">
                    <a:avLst>
                      <a:gd name="adj1" fmla="val 17474878"/>
                      <a:gd name="adj2" fmla="val 4908548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125BE10-16AA-2B7F-0514-38CC4683519B}"/>
                      </a:ext>
                    </a:extLst>
                  </p:cNvPr>
                  <p:cNvSpPr txBox="1"/>
                  <p:nvPr/>
                </p:nvSpPr>
                <p:spPr>
                  <a:xfrm>
                    <a:off x="6342434" y="3885366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A(x1, y1, z1)</a:t>
                    </a:r>
                    <a:endParaRPr lang="en-IN" sz="1200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57D07A8-F11F-72AF-D4AB-4F23BFFA781A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074" y="1837944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B(x2, y2, z2)</a:t>
                    </a:r>
                    <a:endParaRPr lang="en-IN" sz="1200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8A09901-449C-9CEF-0710-A63CDF85ADA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1320" y="3404832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C(x3, y3, z3)</a:t>
                    </a:r>
                    <a:endParaRPr lang="en-IN" sz="1200" dirty="0"/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48EDE1C1-504C-7E45-C413-01EBE25417B9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973" y="3351472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E(x5, y5, z5)</a:t>
                    </a:r>
                    <a:endParaRPr lang="en-IN" sz="1200" dirty="0"/>
                  </a:p>
                </p:txBody>
              </p:sp>
            </p:grp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78A307-456F-5707-B839-5E2D2E1CEF4C}"/>
                </a:ext>
              </a:extLst>
            </p:cNvPr>
            <p:cNvSpPr txBox="1"/>
            <p:nvPr/>
          </p:nvSpPr>
          <p:spPr>
            <a:xfrm>
              <a:off x="8348808" y="2273349"/>
              <a:ext cx="233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3DD47A-0709-6307-4A1A-2C676B179041}"/>
                </a:ext>
              </a:extLst>
            </p:cNvPr>
            <p:cNvSpPr txBox="1"/>
            <p:nvPr/>
          </p:nvSpPr>
          <p:spPr>
            <a:xfrm>
              <a:off x="6654231" y="3595081"/>
              <a:ext cx="233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E0A13B-E8A6-C69D-90E9-7AF872E2B069}"/>
                </a:ext>
              </a:extLst>
            </p:cNvPr>
            <p:cNvSpPr txBox="1"/>
            <p:nvPr/>
          </p:nvSpPr>
          <p:spPr>
            <a:xfrm>
              <a:off x="7974085" y="4340547"/>
              <a:ext cx="233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IN" sz="12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5646A7-EA88-A0E5-E260-4CD4EEE15651}"/>
                </a:ext>
              </a:extLst>
            </p:cNvPr>
            <p:cNvSpPr txBox="1"/>
            <p:nvPr/>
          </p:nvSpPr>
          <p:spPr>
            <a:xfrm>
              <a:off x="9892063" y="2804016"/>
              <a:ext cx="233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endParaRPr lang="en-IN" sz="1200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CE0D0DD-2DE1-0B13-A999-8466B2BB7EDF}"/>
              </a:ext>
            </a:extLst>
          </p:cNvPr>
          <p:cNvSpPr txBox="1"/>
          <p:nvPr/>
        </p:nvSpPr>
        <p:spPr>
          <a:xfrm>
            <a:off x="1001949" y="2173395"/>
            <a:ext cx="1039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We are calculating</a:t>
            </a:r>
            <a:r>
              <a:rPr lang="en-US" b="0" i="0" dirty="0">
                <a:effectLst/>
                <a:latin typeface="Söhne"/>
              </a:rPr>
              <a:t> angles between the edges connected to node, forming a local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We are taking average of all angles.</a:t>
            </a:r>
            <a:endParaRPr lang="en-US" b="0" i="0" dirty="0">
              <a:effectLst/>
              <a:latin typeface="Söhne"/>
            </a:endParaRPr>
          </a:p>
          <a:p>
            <a:endParaRPr lang="en-IN" dirty="0"/>
          </a:p>
          <a:p>
            <a:r>
              <a:rPr lang="en-IN" dirty="0"/>
              <a:t>((Angle(1) + Angle(2) + Angle(3) + Angle(4) ) / 4</a:t>
            </a:r>
          </a:p>
          <a:p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Shape of </a:t>
            </a:r>
            <a:r>
              <a:rPr lang="en-IN" b="1" dirty="0"/>
              <a:t>local angle features matrix is: </a:t>
            </a:r>
            <a:r>
              <a:rPr lang="en-IN" dirty="0"/>
              <a:t>Number of nodes X 1 = 468 X 1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F4C0B8-4767-EF1B-DE0D-3F3AA1F30021}"/>
              </a:ext>
            </a:extLst>
          </p:cNvPr>
          <p:cNvSpPr txBox="1"/>
          <p:nvPr/>
        </p:nvSpPr>
        <p:spPr>
          <a:xfrm>
            <a:off x="760964" y="1577100"/>
            <a:ext cx="53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1.2 co-ordinates of the landmarks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39FAF-5998-18F8-B7AC-AA988C765F8B}"/>
              </a:ext>
            </a:extLst>
          </p:cNvPr>
          <p:cNvSpPr txBox="1"/>
          <p:nvPr/>
        </p:nvSpPr>
        <p:spPr>
          <a:xfrm>
            <a:off x="1001949" y="2173395"/>
            <a:ext cx="10398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Here we are taking x, y, and z coordinates of node as a feature.</a:t>
            </a:r>
          </a:p>
          <a:p>
            <a:endParaRPr lang="en-US" b="0" i="0" dirty="0">
              <a:effectLst/>
              <a:latin typeface="Söhne"/>
            </a:endParaRPr>
          </a:p>
          <a:p>
            <a:r>
              <a:rPr lang="en-IN" b="1" dirty="0"/>
              <a:t>Feature 1: </a:t>
            </a:r>
            <a:r>
              <a:rPr lang="en-IN" dirty="0"/>
              <a:t>x - coordinate</a:t>
            </a:r>
          </a:p>
          <a:p>
            <a:r>
              <a:rPr lang="en-IN" b="1" dirty="0"/>
              <a:t>Feature 2: </a:t>
            </a:r>
            <a:r>
              <a:rPr lang="en-IN" dirty="0"/>
              <a:t>y - coordinate</a:t>
            </a:r>
          </a:p>
          <a:p>
            <a:r>
              <a:rPr lang="en-IN" b="1" dirty="0"/>
              <a:t>Feature 3</a:t>
            </a:r>
            <a:r>
              <a:rPr lang="en-IN" dirty="0"/>
              <a:t>: z - coordinate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US" dirty="0">
              <a:latin typeface="Söhne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89DE83-354C-4075-32A3-AC72EC3644B1}"/>
              </a:ext>
            </a:extLst>
          </p:cNvPr>
          <p:cNvGrpSpPr/>
          <p:nvPr/>
        </p:nvGrpSpPr>
        <p:grpSpPr>
          <a:xfrm>
            <a:off x="5968900" y="4388521"/>
            <a:ext cx="254199" cy="220716"/>
            <a:chOff x="8602281" y="4741689"/>
            <a:chExt cx="254199" cy="2207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4AE49B-D969-0C8E-4E0B-CD791D198007}"/>
                </a:ext>
              </a:extLst>
            </p:cNvPr>
            <p:cNvSpPr/>
            <p:nvPr/>
          </p:nvSpPr>
          <p:spPr>
            <a:xfrm>
              <a:off x="8602281" y="4741689"/>
              <a:ext cx="254199" cy="22071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7E6C9F-C762-D4D0-6554-6E172864393A}"/>
                </a:ext>
              </a:extLst>
            </p:cNvPr>
            <p:cNvSpPr/>
            <p:nvPr/>
          </p:nvSpPr>
          <p:spPr>
            <a:xfrm>
              <a:off x="8684247" y="4813644"/>
              <a:ext cx="86947" cy="768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8BC1E98-670F-6C5C-4C71-61748B104851}"/>
              </a:ext>
            </a:extLst>
          </p:cNvPr>
          <p:cNvSpPr txBox="1"/>
          <p:nvPr/>
        </p:nvSpPr>
        <p:spPr>
          <a:xfrm>
            <a:off x="5560131" y="4681192"/>
            <a:ext cx="1068415" cy="24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A(x1, y1, z1)</a:t>
            </a:r>
            <a:endParaRPr lang="en-IN" sz="12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C1489657-622C-7456-11AF-6DF5AAA8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 </a:t>
            </a:r>
            <a:r>
              <a:rPr lang="en-US" dirty="0"/>
              <a:t>Node Features</a:t>
            </a:r>
          </a:p>
        </p:txBody>
      </p:sp>
    </p:spTree>
    <p:extLst>
      <p:ext uri="{BB962C8B-B14F-4D97-AF65-F5344CB8AC3E}">
        <p14:creationId xmlns:p14="http://schemas.microsoft.com/office/powerpoint/2010/main" val="31286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ED9E4B-2CDF-7188-82F2-F04D844BD8F0}"/>
              </a:ext>
            </a:extLst>
          </p:cNvPr>
          <p:cNvSpPr txBox="1"/>
          <p:nvPr/>
        </p:nvSpPr>
        <p:spPr>
          <a:xfrm>
            <a:off x="760965" y="1577100"/>
            <a:ext cx="33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1.3 distances between nodes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1790D0-1681-F154-6C61-11573A3DCB20}"/>
              </a:ext>
            </a:extLst>
          </p:cNvPr>
          <p:cNvSpPr txBox="1"/>
          <p:nvPr/>
        </p:nvSpPr>
        <p:spPr>
          <a:xfrm>
            <a:off x="1001949" y="2173395"/>
            <a:ext cx="1039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are calculating Euclidian distance between current node and neighbor nodes, and we are taking there average.</a:t>
            </a:r>
          </a:p>
          <a:p>
            <a:endParaRPr lang="en-US" b="0" i="0" dirty="0">
              <a:effectLst/>
              <a:latin typeface="Söhne"/>
            </a:endParaRPr>
          </a:p>
          <a:p>
            <a:r>
              <a:rPr lang="en-IN" dirty="0"/>
              <a:t>     (d1 + d2 + d3 + d4 ) / 4</a:t>
            </a:r>
          </a:p>
          <a:p>
            <a:endParaRPr lang="en-US" dirty="0">
              <a:latin typeface="Söhne"/>
            </a:endParaRPr>
          </a:p>
          <a:p>
            <a:endParaRPr lang="en-IN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C062B6-E790-8A10-F5DC-3A27B96052E7}"/>
              </a:ext>
            </a:extLst>
          </p:cNvPr>
          <p:cNvGrpSpPr/>
          <p:nvPr/>
        </p:nvGrpSpPr>
        <p:grpSpPr>
          <a:xfrm>
            <a:off x="5993443" y="3106294"/>
            <a:ext cx="5329553" cy="3049550"/>
            <a:chOff x="5993443" y="3106294"/>
            <a:chExt cx="5329553" cy="3049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F968EE-D771-3245-CCAB-0CEE091D5FBE}"/>
                </a:ext>
              </a:extLst>
            </p:cNvPr>
            <p:cNvGrpSpPr/>
            <p:nvPr/>
          </p:nvGrpSpPr>
          <p:grpSpPr>
            <a:xfrm>
              <a:off x="5993443" y="3106294"/>
              <a:ext cx="5329553" cy="3049550"/>
              <a:chOff x="5238739" y="1829490"/>
              <a:chExt cx="5366468" cy="347601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B6731-BF08-51F2-DE7D-0A142FCDED38}"/>
                  </a:ext>
                </a:extLst>
              </p:cNvPr>
              <p:cNvSpPr txBox="1"/>
              <p:nvPr/>
            </p:nvSpPr>
            <p:spPr>
              <a:xfrm>
                <a:off x="6795652" y="5028509"/>
                <a:ext cx="107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D(x4, y4, z4)</a:t>
                </a:r>
                <a:endParaRPr lang="en-IN" sz="12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9638CD3-1B16-F14F-2826-B2ACEDC39A32}"/>
                  </a:ext>
                </a:extLst>
              </p:cNvPr>
              <p:cNvGrpSpPr/>
              <p:nvPr/>
            </p:nvGrpSpPr>
            <p:grpSpPr>
              <a:xfrm>
                <a:off x="5238739" y="1829490"/>
                <a:ext cx="5366468" cy="3199019"/>
                <a:chOff x="3631320" y="1837944"/>
                <a:chExt cx="5366468" cy="3199019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7BCF3D4-D066-1D1F-BB73-12FD97E49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86208" y="2374911"/>
                  <a:ext cx="4245" cy="13271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42F4C8B-E331-9ACF-BCB6-DD1B94071C31}"/>
                    </a:ext>
                  </a:extLst>
                </p:cNvPr>
                <p:cNvGrpSpPr/>
                <p:nvPr/>
              </p:nvGrpSpPr>
              <p:grpSpPr>
                <a:xfrm>
                  <a:off x="3631320" y="1837944"/>
                  <a:ext cx="5366468" cy="3199019"/>
                  <a:chOff x="3631320" y="1837944"/>
                  <a:chExt cx="5366468" cy="319901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1F5013E-E35D-D7F6-2B2F-73F8C16D7F5B}"/>
                      </a:ext>
                    </a:extLst>
                  </p:cNvPr>
                  <p:cNvGrpSpPr/>
                  <p:nvPr/>
                </p:nvGrpSpPr>
                <p:grpSpPr>
                  <a:xfrm>
                    <a:off x="6258228" y="3702042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FAD76988-CA5A-EAF1-22C3-DDEB4AF5C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75B4E2EB-FFB0-BE4C-20E0-03742FA5B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D6DD57C-CE2A-B2A0-B70D-A00337B3BADB}"/>
                      </a:ext>
                    </a:extLst>
                  </p:cNvPr>
                  <p:cNvGrpSpPr/>
                  <p:nvPr/>
                </p:nvGrpSpPr>
                <p:grpSpPr>
                  <a:xfrm>
                    <a:off x="6262473" y="2123328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796355BA-66A8-5A1D-1FD1-51B7FB00A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4E7C9DF7-229E-873F-FB4B-E9031704A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5F29675-5369-5439-1C99-14D956CF53E1}"/>
                      </a:ext>
                    </a:extLst>
                  </p:cNvPr>
                  <p:cNvGrpSpPr/>
                  <p:nvPr/>
                </p:nvGrpSpPr>
                <p:grpSpPr>
                  <a:xfrm>
                    <a:off x="4035958" y="3702042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2DEB1916-4D26-7B3E-EAE0-E30B995DA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A4EDA3CF-32F1-B5CA-6B19-7721245D3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214F0453-2B51-9BAD-18EE-0FACB0E42EF5}"/>
                      </a:ext>
                    </a:extLst>
                  </p:cNvPr>
                  <p:cNvGrpSpPr/>
                  <p:nvPr/>
                </p:nvGrpSpPr>
                <p:grpSpPr>
                  <a:xfrm>
                    <a:off x="8024223" y="3013330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AAD89E5E-4286-8DC9-9CCA-3E6B8F601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8C30B6A7-927A-A4A2-E2D3-17179D54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2FAE923-BCD5-9134-8B46-ED8EC5CD65D1}"/>
                      </a:ext>
                    </a:extLst>
                  </p:cNvPr>
                  <p:cNvGrpSpPr/>
                  <p:nvPr/>
                </p:nvGrpSpPr>
                <p:grpSpPr>
                  <a:xfrm>
                    <a:off x="5470181" y="4785381"/>
                    <a:ext cx="255960" cy="251582"/>
                    <a:chOff x="6258228" y="3702043"/>
                    <a:chExt cx="255960" cy="251582"/>
                  </a:xfrm>
                </p:grpSpPr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1F304FF-F015-C439-1429-4996C6AAC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8228" y="3702043"/>
                      <a:ext cx="255960" cy="2515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AF917594-9B37-A53D-5251-E03BFC6D9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434" y="3784060"/>
                      <a:ext cx="87549" cy="875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FBC6F5B7-4D6D-6FEC-EAA7-72573201E3FD}"/>
                      </a:ext>
                    </a:extLst>
                  </p:cNvPr>
                  <p:cNvCxnSpPr>
                    <a:stCxn id="40" idx="6"/>
                    <a:endCxn id="44" idx="2"/>
                  </p:cNvCxnSpPr>
                  <p:nvPr/>
                </p:nvCxnSpPr>
                <p:spPr>
                  <a:xfrm>
                    <a:off x="4291918" y="3827833"/>
                    <a:ext cx="196631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E76C2C8-8740-D42F-AB94-D023387158FB}"/>
                      </a:ext>
                    </a:extLst>
                  </p:cNvPr>
                  <p:cNvCxnSpPr>
                    <a:cxnSpLocks/>
                    <a:stCxn id="44" idx="6"/>
                    <a:endCxn id="38" idx="2"/>
                  </p:cNvCxnSpPr>
                  <p:nvPr/>
                </p:nvCxnSpPr>
                <p:spPr>
                  <a:xfrm flipV="1">
                    <a:off x="6514188" y="3139121"/>
                    <a:ext cx="1510035" cy="6887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FF4F0CA-36FE-FB63-9A2D-B4FA1F17BF2B}"/>
                      </a:ext>
                    </a:extLst>
                  </p:cNvPr>
                  <p:cNvCxnSpPr>
                    <a:cxnSpLocks/>
                    <a:stCxn id="44" idx="4"/>
                    <a:endCxn id="36" idx="0"/>
                  </p:cNvCxnSpPr>
                  <p:nvPr/>
                </p:nvCxnSpPr>
                <p:spPr>
                  <a:xfrm flipH="1">
                    <a:off x="5598161" y="3953624"/>
                    <a:ext cx="788047" cy="8317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0371185-61EF-5D67-E22C-A9D66114D70E}"/>
                      </a:ext>
                    </a:extLst>
                  </p:cNvPr>
                  <p:cNvSpPr txBox="1"/>
                  <p:nvPr/>
                </p:nvSpPr>
                <p:spPr>
                  <a:xfrm>
                    <a:off x="6342434" y="3885366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A(x1, y1, z1)</a:t>
                    </a:r>
                    <a:endParaRPr lang="en-IN" sz="1200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1FF1F3D-7041-8FD0-2B8D-1EB02CF4B343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074" y="1837944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B(x2, y2, z2)</a:t>
                    </a:r>
                    <a:endParaRPr lang="en-IN" sz="1200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8514C8A-61C1-A36B-DD0C-022A0613BF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31320" y="3404832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C(x3, y3, z3)</a:t>
                    </a:r>
                    <a:endParaRPr lang="en-IN" sz="1200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798784E-3296-B7E4-0482-194041CFC2CF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973" y="3351472"/>
                    <a:ext cx="10758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E(x5, y5, z5)</a:t>
                    </a:r>
                    <a:endParaRPr lang="en-IN" sz="1200" dirty="0"/>
                  </a:p>
                </p:txBody>
              </p:sp>
            </p:grp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017A7D-2050-28E5-3667-3D49CE5A7A16}"/>
                </a:ext>
              </a:extLst>
            </p:cNvPr>
            <p:cNvSpPr txBox="1"/>
            <p:nvPr/>
          </p:nvSpPr>
          <p:spPr>
            <a:xfrm>
              <a:off x="8685908" y="3898511"/>
              <a:ext cx="44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d1</a:t>
              </a:r>
              <a:endParaRPr lang="en-IN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5C4088-4206-F037-4383-B60E5F12E00F}"/>
                </a:ext>
              </a:extLst>
            </p:cNvPr>
            <p:cNvSpPr txBox="1"/>
            <p:nvPr/>
          </p:nvSpPr>
          <p:spPr>
            <a:xfrm>
              <a:off x="7359438" y="4582675"/>
              <a:ext cx="44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d2</a:t>
              </a:r>
              <a:endParaRPr lang="en-IN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70AC48-EE9D-C2BF-C9C8-9D56D716241F}"/>
                </a:ext>
              </a:extLst>
            </p:cNvPr>
            <p:cNvSpPr txBox="1"/>
            <p:nvPr/>
          </p:nvSpPr>
          <p:spPr>
            <a:xfrm>
              <a:off x="7930815" y="5173371"/>
              <a:ext cx="44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d3</a:t>
              </a:r>
              <a:endParaRPr lang="en-IN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564880-895C-3E92-FF38-6595241507DA}"/>
                </a:ext>
              </a:extLst>
            </p:cNvPr>
            <p:cNvSpPr txBox="1"/>
            <p:nvPr/>
          </p:nvSpPr>
          <p:spPr>
            <a:xfrm>
              <a:off x="9409055" y="4505867"/>
              <a:ext cx="44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d4</a:t>
              </a:r>
              <a:endParaRPr lang="en-IN" sz="1400" dirty="0"/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D8C4E92B-3A2C-7373-507C-D233BB46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 </a:t>
            </a:r>
            <a:r>
              <a:rPr lang="en-US" dirty="0"/>
              <a:t>Node Features</a:t>
            </a:r>
          </a:p>
        </p:txBody>
      </p:sp>
    </p:spTree>
    <p:extLst>
      <p:ext uri="{BB962C8B-B14F-4D97-AF65-F5344CB8AC3E}">
        <p14:creationId xmlns:p14="http://schemas.microsoft.com/office/powerpoint/2010/main" val="246782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2B32A6-BF79-4978-CA19-20FF6CA4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 </a:t>
            </a:r>
            <a:r>
              <a:rPr lang="en-US" dirty="0"/>
              <a:t>EDGE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9C9A3-EDCE-69E8-4988-0C1D051C5278}"/>
              </a:ext>
            </a:extLst>
          </p:cNvPr>
          <p:cNvSpPr txBox="1"/>
          <p:nvPr/>
        </p:nvSpPr>
        <p:spPr>
          <a:xfrm>
            <a:off x="760965" y="1577100"/>
            <a:ext cx="33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2.1 Euclidian distance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849F9-614D-4106-463C-6865DE27FFB1}"/>
              </a:ext>
            </a:extLst>
          </p:cNvPr>
          <p:cNvSpPr txBox="1"/>
          <p:nvPr/>
        </p:nvSpPr>
        <p:spPr>
          <a:xfrm>
            <a:off x="1001949" y="2173395"/>
            <a:ext cx="1039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We are calculating</a:t>
            </a:r>
            <a:r>
              <a:rPr lang="en-US" b="0" i="0" dirty="0">
                <a:effectLst/>
                <a:latin typeface="Söhne"/>
              </a:rPr>
              <a:t> Euclidian distance between two nodes.</a:t>
            </a:r>
          </a:p>
          <a:p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Size of </a:t>
            </a:r>
            <a:r>
              <a:rPr lang="en-IN" b="1" dirty="0"/>
              <a:t>Euclidian distance features matrix is: </a:t>
            </a:r>
            <a:r>
              <a:rPr lang="en-IN" dirty="0"/>
              <a:t>Number of Edges X 1 = 2556 X 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C9060B-0D49-1F9C-4939-58FF00DD76D0}"/>
              </a:ext>
            </a:extLst>
          </p:cNvPr>
          <p:cNvGrpSpPr/>
          <p:nvPr/>
        </p:nvGrpSpPr>
        <p:grpSpPr>
          <a:xfrm>
            <a:off x="2699598" y="4370585"/>
            <a:ext cx="254199" cy="220716"/>
            <a:chOff x="2699598" y="4370585"/>
            <a:chExt cx="254199" cy="22071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0BA4DD-9222-7788-7817-F0CDCDC7A070}"/>
                </a:ext>
              </a:extLst>
            </p:cNvPr>
            <p:cNvSpPr/>
            <p:nvPr/>
          </p:nvSpPr>
          <p:spPr>
            <a:xfrm>
              <a:off x="2699598" y="4370585"/>
              <a:ext cx="254199" cy="22071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5D1FC1-F016-5C48-A8FA-E148404BB61A}"/>
                </a:ext>
              </a:extLst>
            </p:cNvPr>
            <p:cNvSpPr/>
            <p:nvPr/>
          </p:nvSpPr>
          <p:spPr>
            <a:xfrm>
              <a:off x="2783225" y="4442540"/>
              <a:ext cx="86947" cy="76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936574-3DA7-51F2-36D6-292DFE13FA62}"/>
              </a:ext>
            </a:extLst>
          </p:cNvPr>
          <p:cNvGrpSpPr/>
          <p:nvPr/>
        </p:nvGrpSpPr>
        <p:grpSpPr>
          <a:xfrm>
            <a:off x="7448949" y="4370585"/>
            <a:ext cx="254199" cy="220716"/>
            <a:chOff x="2699598" y="4370585"/>
            <a:chExt cx="254199" cy="22071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41F8B4-466B-A8C4-2434-5574EC83F965}"/>
                </a:ext>
              </a:extLst>
            </p:cNvPr>
            <p:cNvSpPr/>
            <p:nvPr/>
          </p:nvSpPr>
          <p:spPr>
            <a:xfrm>
              <a:off x="2699598" y="4370585"/>
              <a:ext cx="254199" cy="22071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D49E-A155-2479-38AD-25432EC90A79}"/>
                </a:ext>
              </a:extLst>
            </p:cNvPr>
            <p:cNvSpPr/>
            <p:nvPr/>
          </p:nvSpPr>
          <p:spPr>
            <a:xfrm>
              <a:off x="2783225" y="4442540"/>
              <a:ext cx="86947" cy="76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2EEAEB-6040-D607-69E6-F7221E407F83}"/>
              </a:ext>
            </a:extLst>
          </p:cNvPr>
          <p:cNvCxnSpPr>
            <a:stCxn id="50" idx="6"/>
            <a:endCxn id="54" idx="2"/>
          </p:cNvCxnSpPr>
          <p:nvPr/>
        </p:nvCxnSpPr>
        <p:spPr>
          <a:xfrm>
            <a:off x="2953797" y="4480943"/>
            <a:ext cx="4495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B6A1059-080E-E9FF-40B2-DD7689260B9E}"/>
              </a:ext>
            </a:extLst>
          </p:cNvPr>
          <p:cNvSpPr txBox="1"/>
          <p:nvPr/>
        </p:nvSpPr>
        <p:spPr>
          <a:xfrm>
            <a:off x="7085315" y="4757942"/>
            <a:ext cx="10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B(x2, y2, z2)</a:t>
            </a:r>
            <a:endParaRPr lang="en-IN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43F712-784D-7A1F-CFFE-2984B1D43EDA}"/>
              </a:ext>
            </a:extLst>
          </p:cNvPr>
          <p:cNvSpPr txBox="1"/>
          <p:nvPr/>
        </p:nvSpPr>
        <p:spPr>
          <a:xfrm>
            <a:off x="2335964" y="4723957"/>
            <a:ext cx="10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A(x1, y1, z1)</a:t>
            </a:r>
            <a:endParaRPr lang="en-IN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D5FC73-4A2B-1793-34BE-4967BDE3B134}"/>
              </a:ext>
            </a:extLst>
          </p:cNvPr>
          <p:cNvSpPr txBox="1"/>
          <p:nvPr/>
        </p:nvSpPr>
        <p:spPr>
          <a:xfrm>
            <a:off x="4882456" y="4084041"/>
            <a:ext cx="44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131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813D23-73E2-F8FF-51E3-055B10E7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EDGE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B6C58-62B3-2105-3782-CC7D26A26C97}"/>
              </a:ext>
            </a:extLst>
          </p:cNvPr>
          <p:cNvSpPr txBox="1"/>
          <p:nvPr/>
        </p:nvSpPr>
        <p:spPr>
          <a:xfrm>
            <a:off x="760965" y="1577100"/>
            <a:ext cx="33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2.2 angle between landmarks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3D859-A1F3-9C66-A904-7BA3F701E71F}"/>
              </a:ext>
            </a:extLst>
          </p:cNvPr>
          <p:cNvSpPr txBox="1"/>
          <p:nvPr/>
        </p:nvSpPr>
        <p:spPr>
          <a:xfrm>
            <a:off x="1001949" y="2173395"/>
            <a:ext cx="1039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We are assuming two nodes as vector, and we are calculating angle between them.</a:t>
            </a:r>
            <a:endParaRPr lang="en-US" b="0" i="0" dirty="0">
              <a:effectLst/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b="1" dirty="0">
                <a:latin typeface="Söhne"/>
              </a:rPr>
              <a:t>Size of </a:t>
            </a:r>
            <a:r>
              <a:rPr lang="en-IN" b="1" dirty="0"/>
              <a:t>angle between landmarks features matrix is: </a:t>
            </a:r>
            <a:r>
              <a:rPr lang="en-IN" dirty="0"/>
              <a:t>Number of Edges X 1 = 2556 X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D6ED6C-01D0-8566-7A48-76E830944DE1}"/>
              </a:ext>
            </a:extLst>
          </p:cNvPr>
          <p:cNvGrpSpPr/>
          <p:nvPr/>
        </p:nvGrpSpPr>
        <p:grpSpPr>
          <a:xfrm>
            <a:off x="2699598" y="4370585"/>
            <a:ext cx="254199" cy="220716"/>
            <a:chOff x="2699598" y="4370585"/>
            <a:chExt cx="254199" cy="2207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79EAF2-2AA5-9388-1B78-02FECA2ED234}"/>
                </a:ext>
              </a:extLst>
            </p:cNvPr>
            <p:cNvSpPr/>
            <p:nvPr/>
          </p:nvSpPr>
          <p:spPr>
            <a:xfrm>
              <a:off x="2699598" y="4370585"/>
              <a:ext cx="254199" cy="22071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6C9F2B-2511-4B6A-9AD3-709221860755}"/>
                </a:ext>
              </a:extLst>
            </p:cNvPr>
            <p:cNvSpPr/>
            <p:nvPr/>
          </p:nvSpPr>
          <p:spPr>
            <a:xfrm>
              <a:off x="2783225" y="4442540"/>
              <a:ext cx="86947" cy="76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E9EBFE-9FC3-C3A1-64A9-B48F4FB1F767}"/>
              </a:ext>
            </a:extLst>
          </p:cNvPr>
          <p:cNvGrpSpPr/>
          <p:nvPr/>
        </p:nvGrpSpPr>
        <p:grpSpPr>
          <a:xfrm>
            <a:off x="7365323" y="3323688"/>
            <a:ext cx="254199" cy="220716"/>
            <a:chOff x="2699598" y="4370585"/>
            <a:chExt cx="254199" cy="2207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CC55EF-5335-5401-5DAF-AC6AD4708A58}"/>
                </a:ext>
              </a:extLst>
            </p:cNvPr>
            <p:cNvSpPr/>
            <p:nvPr/>
          </p:nvSpPr>
          <p:spPr>
            <a:xfrm>
              <a:off x="2699598" y="4370585"/>
              <a:ext cx="254199" cy="22071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F76087-88DE-261A-46E0-A2D86CE081E3}"/>
                </a:ext>
              </a:extLst>
            </p:cNvPr>
            <p:cNvSpPr/>
            <p:nvPr/>
          </p:nvSpPr>
          <p:spPr>
            <a:xfrm>
              <a:off x="2783225" y="4442540"/>
              <a:ext cx="86947" cy="76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52BE0-A291-952F-2344-B3912D772395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953797" y="3434046"/>
            <a:ext cx="4411526" cy="104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908E65-D1E8-46C5-2C5B-BC222C070270}"/>
              </a:ext>
            </a:extLst>
          </p:cNvPr>
          <p:cNvSpPr txBox="1"/>
          <p:nvPr/>
        </p:nvSpPr>
        <p:spPr>
          <a:xfrm>
            <a:off x="7085314" y="3654762"/>
            <a:ext cx="10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B(x2, y2, z2)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E28B8-B460-8551-0FD5-6A5E426B195B}"/>
              </a:ext>
            </a:extLst>
          </p:cNvPr>
          <p:cNvSpPr txBox="1"/>
          <p:nvPr/>
        </p:nvSpPr>
        <p:spPr>
          <a:xfrm>
            <a:off x="2335964" y="4723957"/>
            <a:ext cx="10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A(x1, y1, z1)</a:t>
            </a:r>
            <a:endParaRPr lang="en-IN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496D47-5BC2-EBD7-D19A-D69E897CF731}"/>
              </a:ext>
            </a:extLst>
          </p:cNvPr>
          <p:cNvCxnSpPr/>
          <p:nvPr/>
        </p:nvCxnSpPr>
        <p:spPr>
          <a:xfrm flipV="1">
            <a:off x="1088020" y="4419390"/>
            <a:ext cx="7859210" cy="7680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CCE4AF-6A0F-FF65-D7E2-2ABA14BFD373}"/>
              </a:ext>
            </a:extLst>
          </p:cNvPr>
          <p:cNvSpPr txBox="1"/>
          <p:nvPr/>
        </p:nvSpPr>
        <p:spPr>
          <a:xfrm>
            <a:off x="6671744" y="4486295"/>
            <a:ext cx="134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Horizontal axis</a:t>
            </a:r>
            <a:endParaRPr lang="en-IN" sz="1200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6C917CF-E66B-C640-260F-88538BFAE805}"/>
              </a:ext>
            </a:extLst>
          </p:cNvPr>
          <p:cNvSpPr/>
          <p:nvPr/>
        </p:nvSpPr>
        <p:spPr>
          <a:xfrm rot="2296161">
            <a:off x="3714076" y="4229960"/>
            <a:ext cx="349114" cy="253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6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BCD99-9EF6-FCBD-4B2E-488AF37F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8514"/>
            <a:ext cx="11029616" cy="591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EDGE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5CE9E-0317-FCEE-818E-1FE309396AA7}"/>
              </a:ext>
            </a:extLst>
          </p:cNvPr>
          <p:cNvSpPr txBox="1"/>
          <p:nvPr/>
        </p:nvSpPr>
        <p:spPr>
          <a:xfrm>
            <a:off x="760965" y="1577100"/>
            <a:ext cx="33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2.3 local curvature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57D0D-8352-1A6A-695F-2172C5B073FD}"/>
              </a:ext>
            </a:extLst>
          </p:cNvPr>
          <p:cNvSpPr txBox="1"/>
          <p:nvPr/>
        </p:nvSpPr>
        <p:spPr>
          <a:xfrm>
            <a:off x="873760" y="2316480"/>
            <a:ext cx="8747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Select the range of points between the two landmarks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Compute the first and second derivatives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  <a:latin typeface="Consolas" panose="020B0609020204030204" pitchFamily="49" charset="0"/>
              </a:rPr>
              <a:t>Compute the curvature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	numerator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np.sqrt</a:t>
            </a:r>
            <a:r>
              <a:rPr lang="en-IN" b="0" dirty="0">
                <a:effectLst/>
                <a:latin typeface="Consolas" panose="020B0609020204030204" pitchFamily="49" charset="0"/>
              </a:rPr>
              <a:t>((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ddy</a:t>
            </a:r>
            <a:r>
              <a:rPr lang="en-IN" b="0" dirty="0">
                <a:effectLst/>
                <a:latin typeface="Consolas" panose="020B0609020204030204" pitchFamily="49" charset="0"/>
              </a:rPr>
              <a:t>*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dz</a:t>
            </a:r>
            <a:r>
              <a:rPr lang="en-IN" b="0" dirty="0">
                <a:effectLst/>
                <a:latin typeface="Consolas" panose="020B0609020204030204" pitchFamily="49" charset="0"/>
              </a:rPr>
              <a:t> -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ddz</a:t>
            </a:r>
            <a:r>
              <a:rPr lang="en-IN" b="0" dirty="0">
                <a:effectLst/>
                <a:latin typeface="Consolas" panose="020B0609020204030204" pitchFamily="49" charset="0"/>
              </a:rPr>
              <a:t>*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dy</a:t>
            </a:r>
            <a:r>
              <a:rPr lang="en-IN" b="0" dirty="0">
                <a:effectLst/>
                <a:latin typeface="Consolas" panose="020B0609020204030204" pitchFamily="49" charset="0"/>
              </a:rPr>
              <a:t>)**2 + 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ddz</a:t>
            </a:r>
            <a:r>
              <a:rPr lang="en-IN" b="0" dirty="0">
                <a:effectLst/>
                <a:latin typeface="Consolas" panose="020B0609020204030204" pitchFamily="49" charset="0"/>
              </a:rPr>
              <a:t>*dx - 	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ddx</a:t>
            </a:r>
            <a:r>
              <a:rPr lang="en-IN" b="0" dirty="0">
                <a:effectLst/>
                <a:latin typeface="Consolas" panose="020B0609020204030204" pitchFamily="49" charset="0"/>
              </a:rPr>
              <a:t>*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dz</a:t>
            </a:r>
            <a:r>
              <a:rPr lang="en-IN" b="0" dirty="0">
                <a:effectLst/>
                <a:latin typeface="Consolas" panose="020B0609020204030204" pitchFamily="49" charset="0"/>
              </a:rPr>
              <a:t>)**2 + 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ddx</a:t>
            </a:r>
            <a:r>
              <a:rPr lang="en-IN" b="0" dirty="0">
                <a:effectLst/>
                <a:latin typeface="Consolas" panose="020B0609020204030204" pitchFamily="49" charset="0"/>
              </a:rPr>
              <a:t>*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dy</a:t>
            </a:r>
            <a:r>
              <a:rPr lang="en-IN" b="0" dirty="0">
                <a:effectLst/>
                <a:latin typeface="Consolas" panose="020B0609020204030204" pitchFamily="49" charset="0"/>
              </a:rPr>
              <a:t> -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ddy</a:t>
            </a:r>
            <a:r>
              <a:rPr lang="en-IN" b="0" dirty="0">
                <a:effectLst/>
                <a:latin typeface="Consolas" panose="020B0609020204030204" pitchFamily="49" charset="0"/>
              </a:rPr>
              <a:t>*dx)**2)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	denominator = (dx**2 +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dy</a:t>
            </a:r>
            <a:r>
              <a:rPr lang="en-IN" b="0" dirty="0">
                <a:effectLst/>
                <a:latin typeface="Consolas" panose="020B0609020204030204" pitchFamily="49" charset="0"/>
              </a:rPr>
              <a:t>**2 +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dz</a:t>
            </a:r>
            <a:r>
              <a:rPr lang="en-IN" b="0" dirty="0">
                <a:effectLst/>
                <a:latin typeface="Consolas" panose="020B0609020204030204" pitchFamily="49" charset="0"/>
              </a:rPr>
              <a:t>**2)**(3/2)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Return the local curvature at the midpoint between the landmarks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2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229CA4-7912-F565-1D75-8FB5C3F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EDGE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401F4-5F12-3FCE-986D-5BD92EE70CA1}"/>
              </a:ext>
            </a:extLst>
          </p:cNvPr>
          <p:cNvSpPr txBox="1"/>
          <p:nvPr/>
        </p:nvSpPr>
        <p:spPr>
          <a:xfrm>
            <a:off x="715275" y="1577100"/>
            <a:ext cx="33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2.4 edge orientation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00D5D-9D7A-1EAC-7E88-C95230FAE06B}"/>
              </a:ext>
            </a:extLst>
          </p:cNvPr>
          <p:cNvSpPr txBox="1"/>
          <p:nvPr/>
        </p:nvSpPr>
        <p:spPr>
          <a:xfrm>
            <a:off x="1068420" y="2229753"/>
            <a:ext cx="103988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We are taking the x-axis as the reference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Calcu</a:t>
            </a:r>
            <a:r>
              <a:rPr lang="en-US" dirty="0">
                <a:latin typeface="Söhne"/>
              </a:rPr>
              <a:t>late the direction vector of the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Calculate the dot product between reference axis and direction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Calculate the magnitude of the direction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Calculate the angle between the reference axis and the direction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IN" b="1" dirty="0"/>
              <a:t>FORMULA </a:t>
            </a:r>
          </a:p>
          <a:p>
            <a:r>
              <a:rPr lang="en-IN" dirty="0"/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latin typeface="Consolas" panose="020B0609020204030204" pitchFamily="49" charset="0"/>
              </a:rPr>
              <a:t>angle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math.acos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dot_product</a:t>
            </a:r>
            <a:r>
              <a:rPr lang="en-US" b="0" dirty="0">
                <a:effectLst/>
                <a:latin typeface="Consolas" panose="020B0609020204030204" pitchFamily="49" charset="0"/>
              </a:rPr>
              <a:t> / 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direction_magnitude</a:t>
            </a:r>
            <a:r>
              <a:rPr lang="en-US" b="0" dirty="0"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reference_axis</a:t>
            </a:r>
            <a:r>
              <a:rPr lang="en-US" b="0" dirty="0">
                <a:effectLst/>
                <a:latin typeface="Consolas" panose="020B0609020204030204" pitchFamily="49" charset="0"/>
              </a:rPr>
              <a:t>[0]**2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reference_axis</a:t>
            </a:r>
            <a:r>
              <a:rPr lang="en-US" b="0" dirty="0">
                <a:effectLst/>
                <a:latin typeface="Consolas" panose="020B0609020204030204" pitchFamily="49" charset="0"/>
              </a:rPr>
              <a:t>[1]**2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reference_axis</a:t>
            </a:r>
            <a:r>
              <a:rPr lang="en-US" b="0" dirty="0">
                <a:effectLst/>
                <a:latin typeface="Consolas" panose="020B0609020204030204" pitchFamily="49" charset="0"/>
              </a:rPr>
              <a:t>[2]**2)))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232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{69EABADB-5089-4552-ABBC-EB714D622378}tf33552983_win32</Template>
  <TotalTime>472</TotalTime>
  <Words>1035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</vt:lpstr>
      <vt:lpstr>Calibri</vt:lpstr>
      <vt:lpstr>Consolas</vt:lpstr>
      <vt:lpstr>Franklin Gothic Book</vt:lpstr>
      <vt:lpstr>Franklin Gothic Demi</vt:lpstr>
      <vt:lpstr>Söhne</vt:lpstr>
      <vt:lpstr>Wingdings 2</vt:lpstr>
      <vt:lpstr>DividendVTI</vt:lpstr>
      <vt:lpstr>PowerPoint Presentation</vt:lpstr>
      <vt:lpstr>Contents </vt:lpstr>
      <vt:lpstr>1 Node Features</vt:lpstr>
      <vt:lpstr>1 Node Features</vt:lpstr>
      <vt:lpstr>1 Node Features</vt:lpstr>
      <vt:lpstr>2 EDGE Features</vt:lpstr>
      <vt:lpstr>2 EDGE Features</vt:lpstr>
      <vt:lpstr>2 EDGE Features</vt:lpstr>
      <vt:lpstr>2 EDGE Features</vt:lpstr>
      <vt:lpstr>3. Joint Feature Matrix </vt:lpstr>
      <vt:lpstr>4. Result </vt:lpstr>
      <vt:lpstr>4. 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RAM BABU RAY</dc:creator>
  <cp:lastModifiedBy>RAM BABU RAY</cp:lastModifiedBy>
  <cp:revision>38</cp:revision>
  <dcterms:created xsi:type="dcterms:W3CDTF">2023-05-04T07:31:59Z</dcterms:created>
  <dcterms:modified xsi:type="dcterms:W3CDTF">2023-05-08T06:22:41Z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