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 id="2147483683" r:id="rId3"/>
  </p:sldMasterIdLst>
  <p:notesMasterIdLst>
    <p:notesMasterId r:id="rId23"/>
  </p:notesMasterIdLst>
  <p:sldIdLst>
    <p:sldId id="256" r:id="rId4"/>
    <p:sldId id="257" r:id="rId5"/>
    <p:sldId id="258" r:id="rId6"/>
    <p:sldId id="259" r:id="rId7"/>
    <p:sldId id="260" r:id="rId8"/>
    <p:sldId id="261" r:id="rId9"/>
    <p:sldId id="262" r:id="rId10"/>
    <p:sldId id="264" r:id="rId11"/>
    <p:sldId id="266" r:id="rId12"/>
    <p:sldId id="263" r:id="rId13"/>
    <p:sldId id="279" r:id="rId14"/>
    <p:sldId id="274" r:id="rId15"/>
    <p:sldId id="281" r:id="rId16"/>
    <p:sldId id="280" r:id="rId17"/>
    <p:sldId id="269" r:id="rId18"/>
    <p:sldId id="277" r:id="rId19"/>
    <p:sldId id="278" r:id="rId20"/>
    <p:sldId id="272" r:id="rId21"/>
    <p:sldId id="273"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9FB7C2-E2B4-4672-B869-645F43CB8FBB}">
  <a:tblStyle styleId="{699FB7C2-E2B4-4672-B869-645F43CB8F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99" d="100"/>
          <a:sy n="99" d="100"/>
        </p:scale>
        <p:origin x="9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6c5736c4b3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16c5736c4b3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6cb3c1548f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16cb3c1548f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6d7c13cb2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6d7c13cb2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6c5736c4b3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g16c5736c4b3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6c5736c4b3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g16c5736c4b3_1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6c5736c4b3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16c5736c4b3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6c5736c4b3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16c5736c4b3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6c5736c4b3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16c5736c4b3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6e5847c827_18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6e5847c827_1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6acb09129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6acb09129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6c5736c4b3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16c5736c4b3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6e35522a0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6e35522a0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6cb3c1548f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16cb3c1548f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4" name="Google Shape;64;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5" name="Google Shape;65;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6" name="Google Shape;66;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7"/>
        <p:cNvGrpSpPr/>
        <p:nvPr/>
      </p:nvGrpSpPr>
      <p:grpSpPr>
        <a:xfrm>
          <a:off x="0" y="0"/>
          <a:ext cx="0" cy="0"/>
          <a:chOff x="0" y="0"/>
          <a:chExt cx="0" cy="0"/>
        </a:xfrm>
      </p:grpSpPr>
      <p:sp>
        <p:nvSpPr>
          <p:cNvPr id="68" name="Google Shape;68;p16"/>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9" name="Google Shape;69;p16"/>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70" name="Google Shape;70;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5" name="Google Shape;75;p17"/>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6" name="Google Shape;76;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7" name="Google Shape;77;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8" name="Google Shape;78;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1" name="Google Shape;81;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3" name="Google Shape;83;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4" name="Google Shape;84;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8" name="Google Shape;88;p19"/>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9" name="Google Shape;89;p19"/>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0" name="Google Shape;90;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1" name="Google Shape;91;p19"/>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2" name="Google Shape;9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sp>
      <p:sp>
        <p:nvSpPr>
          <p:cNvPr id="109" name="Google Shape;109;p22"/>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3" name="Google Shape;133;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4" name="Google Shape;134;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9" name="Google Shape;139;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0" name="Google Shape;140;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1" name="Google Shape;141;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2"/>
        <p:cNvGrpSpPr/>
        <p:nvPr/>
      </p:nvGrpSpPr>
      <p:grpSpPr>
        <a:xfrm>
          <a:off x="0" y="0"/>
          <a:ext cx="0" cy="0"/>
          <a:chOff x="0" y="0"/>
          <a:chExt cx="0" cy="0"/>
        </a:xfrm>
      </p:grpSpPr>
      <p:sp>
        <p:nvSpPr>
          <p:cNvPr id="143" name="Google Shape;143;p28"/>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4" name="Google Shape;144;p28"/>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5" name="Google Shape;145;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6" name="Google Shape;146;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7" name="Google Shape;147;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0" name="Google Shape;150;p29"/>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51" name="Google Shape;151;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3" name="Google Shape;153;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6" name="Google Shape;156;p30"/>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7" name="Google Shape;157;p30"/>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8" name="Google Shape;158;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9" name="Google Shape;159;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0" name="Google Shape;160;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3" name="Google Shape;163;p31"/>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64" name="Google Shape;164;p31"/>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5" name="Google Shape;165;p31"/>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66" name="Google Shape;166;p31"/>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7" name="Google Shape;167;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8" name="Google Shape;168;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9" name="Google Shape;169;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0"/>
        <p:cNvGrpSpPr/>
        <p:nvPr/>
      </p:nvGrpSpPr>
      <p:grpSpPr>
        <a:xfrm>
          <a:off x="0" y="0"/>
          <a:ext cx="0" cy="0"/>
          <a:chOff x="0" y="0"/>
          <a:chExt cx="0" cy="0"/>
        </a:xfrm>
      </p:grpSpPr>
      <p:sp>
        <p:nvSpPr>
          <p:cNvPr id="171" name="Google Shape;171;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2" name="Google Shape;172;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3" name="Google Shape;173;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6" name="Google Shape;176;p33"/>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77" name="Google Shape;177;p33"/>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78" name="Google Shape;178;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9" name="Google Shape;179;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0" name="Google Shape;180;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3" name="Google Shape;183;p34"/>
          <p:cNvSpPr>
            <a:spLocks noGrp="1"/>
          </p:cNvSpPr>
          <p:nvPr>
            <p:ph type="pic" idx="2"/>
          </p:nvPr>
        </p:nvSpPr>
        <p:spPr>
          <a:xfrm>
            <a:off x="3887391" y="740569"/>
            <a:ext cx="4629150" cy="3655219"/>
          </a:xfrm>
          <a:prstGeom prst="rect">
            <a:avLst/>
          </a:prstGeom>
          <a:noFill/>
          <a:ln>
            <a:noFill/>
          </a:ln>
        </p:spPr>
      </p:sp>
      <p:sp>
        <p:nvSpPr>
          <p:cNvPr id="184" name="Google Shape;184;p34"/>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85" name="Google Shape;185;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6" name="Google Shape;186;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7" name="Google Shape;187;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0" name="Google Shape;190;p35"/>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3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2" name="Google Shape;192;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3" name="Google Shape;193;p3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6" name="Google Shape;196;p36"/>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3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8" name="Google Shape;198;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9" name="Google Shape;199;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27" name="Google Shape;127;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8" name="Google Shape;128;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9" name="Google Shape;129;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0" name="Google Shape;130;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title"/>
          </p:nvPr>
        </p:nvSpPr>
        <p:spPr>
          <a:xfrm>
            <a:off x="520675" y="469675"/>
            <a:ext cx="8267700" cy="769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2100"/>
              <a:buFont typeface="Arial Rounded"/>
              <a:buNone/>
            </a:pPr>
            <a:r>
              <a:rPr lang="en" sz="2100" b="1" dirty="0">
                <a:latin typeface="Arial Rounded"/>
                <a:ea typeface="Arial Rounded"/>
                <a:cs typeface="Arial Rounded"/>
                <a:sym typeface="Arial Rounded"/>
              </a:rPr>
              <a:t>Face Recognition using Graph Auto Encoder</a:t>
            </a:r>
            <a:endParaRPr dirty="0"/>
          </a:p>
        </p:txBody>
      </p:sp>
      <p:sp>
        <p:nvSpPr>
          <p:cNvPr id="205" name="Google Shape;205;p37"/>
          <p:cNvSpPr txBox="1"/>
          <p:nvPr/>
        </p:nvSpPr>
        <p:spPr>
          <a:xfrm>
            <a:off x="628650" y="1183576"/>
            <a:ext cx="7673100" cy="13005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300" b="1" i="0" u="none" strike="noStrike" cap="none" dirty="0">
                <a:solidFill>
                  <a:schemeClr val="dk1"/>
                </a:solidFill>
                <a:latin typeface="Calibri"/>
                <a:ea typeface="Calibri"/>
                <a:cs typeface="Calibri"/>
                <a:sym typeface="Calibri"/>
              </a:rPr>
              <a:t>A Minor </a:t>
            </a:r>
            <a:r>
              <a:rPr lang="en" sz="1300" b="1" i="0" u="none" strike="noStrike" cap="none">
                <a:solidFill>
                  <a:schemeClr val="dk1"/>
                </a:solidFill>
                <a:latin typeface="Calibri"/>
                <a:ea typeface="Calibri"/>
                <a:cs typeface="Calibri"/>
                <a:sym typeface="Calibri"/>
              </a:rPr>
              <a:t>Project </a:t>
            </a:r>
            <a:r>
              <a:rPr lang="en" sz="1300" b="1">
                <a:solidFill>
                  <a:schemeClr val="dk1"/>
                </a:solidFill>
                <a:latin typeface="Calibri"/>
                <a:ea typeface="Calibri"/>
                <a:cs typeface="Calibri"/>
                <a:sym typeface="Calibri"/>
              </a:rPr>
              <a:t>Final</a:t>
            </a:r>
            <a:r>
              <a:rPr lang="en" sz="1300" b="0" i="0" u="none" strike="noStrike" cap="none">
                <a:solidFill>
                  <a:schemeClr val="dk1"/>
                </a:solidFill>
                <a:latin typeface="Calibri"/>
                <a:ea typeface="Calibri"/>
                <a:cs typeface="Calibri"/>
                <a:sym typeface="Calibri"/>
              </a:rPr>
              <a:t> </a:t>
            </a:r>
            <a:r>
              <a:rPr lang="en" sz="1300" b="1" i="0" u="none" strike="noStrike" cap="none" dirty="0">
                <a:solidFill>
                  <a:schemeClr val="dk1"/>
                </a:solidFill>
                <a:latin typeface="Calibri"/>
                <a:ea typeface="Calibri"/>
                <a:cs typeface="Calibri"/>
                <a:sym typeface="Calibri"/>
              </a:rPr>
              <a:t>Presentation</a:t>
            </a:r>
            <a:endParaRPr sz="13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 sz="1300" b="0" i="0" u="none" strike="noStrike" cap="none" dirty="0">
                <a:solidFill>
                  <a:schemeClr val="dk1"/>
                </a:solidFill>
                <a:latin typeface="Calibri"/>
                <a:ea typeface="Calibri"/>
                <a:cs typeface="Calibri"/>
                <a:sym typeface="Calibri"/>
              </a:rPr>
              <a:t>Under the guidance of</a:t>
            </a:r>
            <a:endParaRPr sz="13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 sz="1300" b="1" i="0" u="none" strike="noStrike" cap="none" dirty="0">
                <a:solidFill>
                  <a:schemeClr val="dk1"/>
                </a:solidFill>
                <a:latin typeface="Calibri"/>
                <a:ea typeface="Calibri"/>
                <a:cs typeface="Calibri"/>
                <a:sym typeface="Calibri"/>
              </a:rPr>
              <a:t>Dr. Swarup Roy</a:t>
            </a:r>
            <a:endParaRPr sz="13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 sz="1300" b="0" i="0" u="none" strike="noStrike" cap="none" dirty="0">
                <a:solidFill>
                  <a:schemeClr val="dk1"/>
                </a:solidFill>
                <a:latin typeface="Calibri"/>
                <a:ea typeface="Calibri"/>
                <a:cs typeface="Calibri"/>
                <a:sym typeface="Calibri"/>
              </a:rPr>
              <a:t> Professor</a:t>
            </a:r>
            <a:endParaRPr sz="13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br>
              <a:rPr lang="en" sz="1400" b="0" i="0" u="none" strike="noStrike" cap="none" dirty="0">
                <a:solidFill>
                  <a:schemeClr val="dk1"/>
                </a:solidFill>
                <a:latin typeface="Calibri"/>
                <a:ea typeface="Calibri"/>
                <a:cs typeface="Calibri"/>
                <a:sym typeface="Calibri"/>
              </a:rPr>
            </a:br>
            <a:endParaRPr sz="1400" b="0" i="0" u="none" strike="noStrike" cap="none" dirty="0">
              <a:solidFill>
                <a:schemeClr val="dk1"/>
              </a:solidFill>
              <a:latin typeface="Calibri"/>
              <a:ea typeface="Calibri"/>
              <a:cs typeface="Calibri"/>
              <a:sym typeface="Calibri"/>
            </a:endParaRPr>
          </a:p>
        </p:txBody>
      </p:sp>
      <p:pic>
        <p:nvPicPr>
          <p:cNvPr id="206" name="Google Shape;206;p37"/>
          <p:cNvPicPr preferRelativeResize="0"/>
          <p:nvPr/>
        </p:nvPicPr>
        <p:blipFill rotWithShape="1">
          <a:blip r:embed="rId3">
            <a:alphaModFix/>
          </a:blip>
          <a:srcRect/>
          <a:stretch/>
        </p:blipFill>
        <p:spPr>
          <a:xfrm>
            <a:off x="3935739" y="2055384"/>
            <a:ext cx="1053703" cy="998965"/>
          </a:xfrm>
          <a:prstGeom prst="rect">
            <a:avLst/>
          </a:prstGeom>
          <a:noFill/>
          <a:ln>
            <a:noFill/>
          </a:ln>
        </p:spPr>
      </p:pic>
      <p:sp>
        <p:nvSpPr>
          <p:cNvPr id="207" name="Google Shape;207;p37"/>
          <p:cNvSpPr txBox="1"/>
          <p:nvPr/>
        </p:nvSpPr>
        <p:spPr>
          <a:xfrm>
            <a:off x="750326" y="3482889"/>
            <a:ext cx="74244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i="0" u="none" strike="noStrike" cap="none">
                <a:solidFill>
                  <a:schemeClr val="dk1"/>
                </a:solidFill>
                <a:latin typeface="Calibri"/>
                <a:ea typeface="Calibri"/>
                <a:cs typeface="Calibri"/>
                <a:sym typeface="Calibri"/>
              </a:rPr>
              <a:t>Department of Computer Applications, Sikkim University</a:t>
            </a:r>
            <a:r>
              <a:rPr lang="en" sz="1400" b="0" i="0" u="none" strike="noStrike" cap="none">
                <a:solidFill>
                  <a:schemeClr val="dk1"/>
                </a:solidFill>
                <a:latin typeface="Calibri"/>
                <a:ea typeface="Calibri"/>
                <a:cs typeface="Calibri"/>
                <a:sym typeface="Calibri"/>
              </a:rPr>
              <a:t>, </a:t>
            </a:r>
            <a:r>
              <a:rPr lang="en" sz="1400" b="1" i="0" u="none" strike="noStrike" cap="none">
                <a:solidFill>
                  <a:schemeClr val="dk1"/>
                </a:solidFill>
                <a:latin typeface="Calibri"/>
                <a:ea typeface="Calibri"/>
                <a:cs typeface="Calibri"/>
                <a:sym typeface="Calibri"/>
              </a:rPr>
              <a:t>Gangtok-737102, India</a:t>
            </a:r>
            <a:endParaRPr sz="1400" b="0" i="0" u="none" strike="noStrike" cap="none">
              <a:solidFill>
                <a:schemeClr val="dk1"/>
              </a:solidFill>
              <a:latin typeface="Calibri"/>
              <a:ea typeface="Calibri"/>
              <a:cs typeface="Calibri"/>
              <a:sym typeface="Calibri"/>
            </a:endParaRPr>
          </a:p>
        </p:txBody>
      </p:sp>
      <p:sp>
        <p:nvSpPr>
          <p:cNvPr id="208" name="Google Shape;208;p37"/>
          <p:cNvSpPr txBox="1"/>
          <p:nvPr/>
        </p:nvSpPr>
        <p:spPr>
          <a:xfrm>
            <a:off x="1063409" y="3100515"/>
            <a:ext cx="67983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dirty="0">
                <a:solidFill>
                  <a:schemeClr val="dk1"/>
                </a:solidFill>
                <a:latin typeface="Calibri"/>
                <a:ea typeface="Calibri"/>
                <a:cs typeface="Calibri"/>
                <a:sym typeface="Calibri"/>
              </a:rPr>
              <a:t>DATE: 15th March, 2023</a:t>
            </a:r>
            <a:endParaRPr sz="1400" b="0" i="0" u="none" strike="noStrike" cap="none" dirty="0">
              <a:solidFill>
                <a:schemeClr val="dk1"/>
              </a:solidFill>
              <a:latin typeface="Calibri"/>
              <a:ea typeface="Calibri"/>
              <a:cs typeface="Calibri"/>
              <a:sym typeface="Calibri"/>
            </a:endParaRPr>
          </a:p>
        </p:txBody>
      </p:sp>
      <p:sp>
        <p:nvSpPr>
          <p:cNvPr id="209" name="Google Shape;209;p37"/>
          <p:cNvSpPr txBox="1"/>
          <p:nvPr/>
        </p:nvSpPr>
        <p:spPr>
          <a:xfrm>
            <a:off x="5220625" y="4008375"/>
            <a:ext cx="2954100" cy="93099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1" i="0" u="none" strike="noStrike" cap="none" dirty="0">
                <a:solidFill>
                  <a:schemeClr val="dk1"/>
                </a:solidFill>
                <a:latin typeface="Calibri"/>
                <a:ea typeface="Calibri"/>
                <a:cs typeface="Calibri"/>
                <a:sym typeface="Calibri"/>
              </a:rPr>
              <a:t>Submitted By: </a:t>
            </a:r>
            <a:endParaRPr b="1" dirty="0">
              <a:solidFill>
                <a:schemeClr val="dk1"/>
              </a:solidFill>
              <a:latin typeface="Calibri"/>
              <a:ea typeface="Calibri"/>
              <a:cs typeface="Calibri"/>
              <a:sym typeface="Calibri"/>
            </a:endParaRPr>
          </a:p>
          <a:p>
            <a:pPr marL="0" marR="0" lvl="0" indent="0" algn="l" rtl="0">
              <a:spcBef>
                <a:spcPts val="0"/>
              </a:spcBef>
              <a:spcAft>
                <a:spcPts val="0"/>
              </a:spcAft>
              <a:buNone/>
            </a:pPr>
            <a:r>
              <a:rPr lang="en" dirty="0">
                <a:solidFill>
                  <a:schemeClr val="dk1"/>
                </a:solidFill>
                <a:latin typeface="Calibri"/>
                <a:ea typeface="Calibri"/>
                <a:cs typeface="Calibri"/>
                <a:sym typeface="Calibri"/>
              </a:rPr>
              <a:t>Krishanu Bhattacharjee	20MCA006</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 dirty="0">
                <a:solidFill>
                  <a:schemeClr val="dk1"/>
                </a:solidFill>
                <a:latin typeface="Calibri"/>
                <a:ea typeface="Calibri"/>
                <a:cs typeface="Calibri"/>
                <a:sym typeface="Calibri"/>
              </a:rPr>
              <a:t>Ram Babu Ray	20MCA013</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 dirty="0">
                <a:solidFill>
                  <a:schemeClr val="dk1"/>
                </a:solidFill>
                <a:latin typeface="Calibri"/>
                <a:ea typeface="Calibri"/>
                <a:cs typeface="Calibri"/>
                <a:sym typeface="Calibri"/>
              </a:rPr>
              <a:t>Rashmi Keot		20MCA014</a:t>
            </a:r>
            <a:endParaRPr sz="1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4"/>
          <p:cNvSpPr txBox="1">
            <a:spLocks noGrp="1"/>
          </p:cNvSpPr>
          <p:nvPr>
            <p:ph type="title"/>
          </p:nvPr>
        </p:nvSpPr>
        <p:spPr>
          <a:xfrm>
            <a:off x="589400" y="143138"/>
            <a:ext cx="7886700" cy="619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b="1">
                <a:latin typeface="Arial Rounded"/>
                <a:ea typeface="Arial Rounded"/>
                <a:cs typeface="Arial Rounded"/>
                <a:sym typeface="Arial Rounded"/>
              </a:rPr>
              <a:t>Flow Chart for Methodology</a:t>
            </a:r>
            <a:endParaRPr b="1">
              <a:latin typeface="Arial Rounded"/>
              <a:ea typeface="Arial Rounded"/>
              <a:cs typeface="Arial Rounded"/>
              <a:sym typeface="Arial Rounded"/>
            </a:endParaRPr>
          </a:p>
        </p:txBody>
      </p:sp>
      <p:grpSp>
        <p:nvGrpSpPr>
          <p:cNvPr id="266" name="Google Shape;266;p44"/>
          <p:cNvGrpSpPr/>
          <p:nvPr/>
        </p:nvGrpSpPr>
        <p:grpSpPr>
          <a:xfrm>
            <a:off x="5262488" y="3410545"/>
            <a:ext cx="1329832" cy="834566"/>
            <a:chOff x="4757420" y="5258713"/>
            <a:chExt cx="2007900" cy="1234200"/>
          </a:xfrm>
        </p:grpSpPr>
        <p:sp>
          <p:nvSpPr>
            <p:cNvPr id="267" name="Google Shape;267;p44"/>
            <p:cNvSpPr/>
            <p:nvPr/>
          </p:nvSpPr>
          <p:spPr>
            <a:xfrm>
              <a:off x="4757420" y="5258713"/>
              <a:ext cx="2007900" cy="1234200"/>
            </a:xfrm>
            <a:prstGeom prst="diamond">
              <a:avLst/>
            </a:prstGeom>
            <a:solidFill>
              <a:srgbClr val="FF00FF"/>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268" name="Google Shape;268;p44"/>
            <p:cNvSpPr txBox="1"/>
            <p:nvPr/>
          </p:nvSpPr>
          <p:spPr>
            <a:xfrm>
              <a:off x="5005005" y="5721891"/>
              <a:ext cx="1386600" cy="330000"/>
            </a:xfrm>
            <a:prstGeom prst="rect">
              <a:avLst/>
            </a:prstGeom>
            <a:solidFill>
              <a:srgbClr val="FF00FF"/>
            </a:solid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000" dirty="0">
                  <a:solidFill>
                    <a:schemeClr val="dk1"/>
                  </a:solidFill>
                  <a:latin typeface="Calibri"/>
                  <a:ea typeface="Calibri"/>
                  <a:cs typeface="Calibri"/>
                  <a:sym typeface="Calibri"/>
                </a:rPr>
                <a:t>COMPARISON</a:t>
              </a:r>
              <a:endParaRPr sz="1000" dirty="0">
                <a:solidFill>
                  <a:schemeClr val="dk1"/>
                </a:solidFill>
                <a:latin typeface="Calibri"/>
                <a:ea typeface="Calibri"/>
                <a:cs typeface="Calibri"/>
                <a:sym typeface="Calibri"/>
              </a:endParaRPr>
            </a:p>
          </p:txBody>
        </p:sp>
      </p:grpSp>
      <p:grpSp>
        <p:nvGrpSpPr>
          <p:cNvPr id="269" name="Google Shape;269;p44"/>
          <p:cNvGrpSpPr/>
          <p:nvPr/>
        </p:nvGrpSpPr>
        <p:grpSpPr>
          <a:xfrm>
            <a:off x="5284695" y="982155"/>
            <a:ext cx="1285419" cy="383836"/>
            <a:chOff x="4642366" y="1544969"/>
            <a:chExt cx="1910835" cy="550066"/>
          </a:xfrm>
        </p:grpSpPr>
        <p:sp>
          <p:nvSpPr>
            <p:cNvPr id="270" name="Google Shape;270;p44"/>
            <p:cNvSpPr/>
            <p:nvPr/>
          </p:nvSpPr>
          <p:spPr>
            <a:xfrm>
              <a:off x="4642366" y="1544969"/>
              <a:ext cx="1910835" cy="550066"/>
            </a:xfrm>
            <a:prstGeom prst="parallelogram">
              <a:avLst>
                <a:gd name="adj" fmla="val 25000"/>
              </a:avLst>
            </a:prstGeom>
            <a:solidFill>
              <a:srgbClr val="00FFFF"/>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271" name="Google Shape;271;p44"/>
            <p:cNvSpPr txBox="1"/>
            <p:nvPr/>
          </p:nvSpPr>
          <p:spPr>
            <a:xfrm>
              <a:off x="4802661" y="1697352"/>
              <a:ext cx="1580400" cy="319800"/>
            </a:xfrm>
            <a:prstGeom prst="rect">
              <a:avLst/>
            </a:prstGeom>
            <a:solidFill>
              <a:srgbClr val="00FFFF"/>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000">
                  <a:solidFill>
                    <a:schemeClr val="dk1"/>
                  </a:solidFill>
                  <a:latin typeface="Calibri"/>
                  <a:ea typeface="Calibri"/>
                  <a:cs typeface="Calibri"/>
                  <a:sym typeface="Calibri"/>
                </a:rPr>
                <a:t>TEST IMAGE</a:t>
              </a:r>
              <a:endParaRPr sz="1000">
                <a:solidFill>
                  <a:schemeClr val="dk1"/>
                </a:solidFill>
                <a:latin typeface="Calibri"/>
                <a:ea typeface="Calibri"/>
                <a:cs typeface="Calibri"/>
                <a:sym typeface="Calibri"/>
              </a:endParaRPr>
            </a:p>
          </p:txBody>
        </p:sp>
      </p:grpSp>
      <p:cxnSp>
        <p:nvCxnSpPr>
          <p:cNvPr id="272" name="Google Shape;272;p44"/>
          <p:cNvCxnSpPr>
            <a:stCxn id="273" idx="3"/>
            <a:endCxn id="274" idx="0"/>
          </p:cNvCxnSpPr>
          <p:nvPr/>
        </p:nvCxnSpPr>
        <p:spPr>
          <a:xfrm>
            <a:off x="2985037" y="1483963"/>
            <a:ext cx="0" cy="356400"/>
          </a:xfrm>
          <a:prstGeom prst="straightConnector1">
            <a:avLst/>
          </a:prstGeom>
          <a:noFill/>
          <a:ln w="9525" cap="flat" cmpd="sng">
            <a:solidFill>
              <a:schemeClr val="dk1"/>
            </a:solidFill>
            <a:prstDash val="solid"/>
            <a:miter lim="800000"/>
            <a:headEnd type="none" w="sm" len="sm"/>
            <a:tailEnd type="triangle" w="med" len="med"/>
          </a:ln>
        </p:spPr>
      </p:cxnSp>
      <p:sp>
        <p:nvSpPr>
          <p:cNvPr id="275" name="Google Shape;275;p44"/>
          <p:cNvSpPr txBox="1"/>
          <p:nvPr/>
        </p:nvSpPr>
        <p:spPr>
          <a:xfrm>
            <a:off x="1611602" y="2654143"/>
            <a:ext cx="2710800" cy="238500"/>
          </a:xfrm>
          <a:prstGeom prst="rect">
            <a:avLst/>
          </a:prstGeom>
          <a:solidFill>
            <a:srgbClr val="FF9900"/>
          </a:solidFill>
          <a:ln w="952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spcBef>
                <a:spcPts val="0"/>
              </a:spcBef>
              <a:spcAft>
                <a:spcPts val="0"/>
              </a:spcAft>
              <a:buNone/>
            </a:pPr>
            <a:r>
              <a:rPr lang="en" sz="1100">
                <a:solidFill>
                  <a:schemeClr val="dk1"/>
                </a:solidFill>
                <a:latin typeface="Calibri"/>
                <a:ea typeface="Calibri"/>
                <a:cs typeface="Calibri"/>
                <a:sym typeface="Calibri"/>
              </a:rPr>
              <a:t>GAE  With Weighted Edge</a:t>
            </a:r>
            <a:endParaRPr sz="1100">
              <a:solidFill>
                <a:schemeClr val="dk1"/>
              </a:solidFill>
              <a:latin typeface="Calibri"/>
              <a:ea typeface="Calibri"/>
              <a:cs typeface="Calibri"/>
              <a:sym typeface="Calibri"/>
            </a:endParaRPr>
          </a:p>
        </p:txBody>
      </p:sp>
      <p:cxnSp>
        <p:nvCxnSpPr>
          <p:cNvPr id="276" name="Google Shape;276;p44"/>
          <p:cNvCxnSpPr/>
          <p:nvPr/>
        </p:nvCxnSpPr>
        <p:spPr>
          <a:xfrm flipH="1">
            <a:off x="2981902" y="2889193"/>
            <a:ext cx="6300" cy="633600"/>
          </a:xfrm>
          <a:prstGeom prst="straightConnector1">
            <a:avLst/>
          </a:prstGeom>
          <a:noFill/>
          <a:ln w="9525" cap="flat" cmpd="sng">
            <a:solidFill>
              <a:schemeClr val="dk1"/>
            </a:solidFill>
            <a:prstDash val="solid"/>
            <a:miter lim="800000"/>
            <a:headEnd type="none" w="sm" len="sm"/>
            <a:tailEnd type="triangle" w="med" len="med"/>
          </a:ln>
        </p:spPr>
      </p:cxnSp>
      <p:cxnSp>
        <p:nvCxnSpPr>
          <p:cNvPr id="277" name="Google Shape;277;p44"/>
          <p:cNvCxnSpPr>
            <a:stCxn id="278" idx="4"/>
            <a:endCxn id="267" idx="1"/>
          </p:cNvCxnSpPr>
          <p:nvPr/>
        </p:nvCxnSpPr>
        <p:spPr>
          <a:xfrm rot="10800000" flipH="1">
            <a:off x="3605500" y="3827888"/>
            <a:ext cx="1656900" cy="4800"/>
          </a:xfrm>
          <a:prstGeom prst="straightConnector1">
            <a:avLst/>
          </a:prstGeom>
          <a:noFill/>
          <a:ln w="9525" cap="flat" cmpd="sng">
            <a:solidFill>
              <a:schemeClr val="dk1"/>
            </a:solidFill>
            <a:prstDash val="solid"/>
            <a:miter lim="800000"/>
            <a:headEnd type="none" w="sm" len="sm"/>
            <a:tailEnd type="triangle" w="med" len="med"/>
          </a:ln>
        </p:spPr>
      </p:cxnSp>
      <p:cxnSp>
        <p:nvCxnSpPr>
          <p:cNvPr id="279" name="Google Shape;279;p44"/>
          <p:cNvCxnSpPr>
            <a:stCxn id="280" idx="2"/>
            <a:endCxn id="267" idx="0"/>
          </p:cNvCxnSpPr>
          <p:nvPr/>
        </p:nvCxnSpPr>
        <p:spPr>
          <a:xfrm>
            <a:off x="5927406" y="2892640"/>
            <a:ext cx="0" cy="517800"/>
          </a:xfrm>
          <a:prstGeom prst="straightConnector1">
            <a:avLst/>
          </a:prstGeom>
          <a:noFill/>
          <a:ln w="9525" cap="flat" cmpd="sng">
            <a:solidFill>
              <a:schemeClr val="dk1"/>
            </a:solidFill>
            <a:prstDash val="solid"/>
            <a:miter lim="800000"/>
            <a:headEnd type="none" w="sm" len="sm"/>
            <a:tailEnd type="triangle" w="med" len="med"/>
          </a:ln>
        </p:spPr>
      </p:cxnSp>
      <p:cxnSp>
        <p:nvCxnSpPr>
          <p:cNvPr id="281" name="Google Shape;281;p44"/>
          <p:cNvCxnSpPr/>
          <p:nvPr/>
        </p:nvCxnSpPr>
        <p:spPr>
          <a:xfrm>
            <a:off x="5927254" y="1365991"/>
            <a:ext cx="300" cy="467100"/>
          </a:xfrm>
          <a:prstGeom prst="straightConnector1">
            <a:avLst/>
          </a:prstGeom>
          <a:noFill/>
          <a:ln w="9525" cap="flat" cmpd="sng">
            <a:solidFill>
              <a:schemeClr val="dk1"/>
            </a:solidFill>
            <a:prstDash val="solid"/>
            <a:miter lim="800000"/>
            <a:headEnd type="none" w="sm" len="sm"/>
            <a:tailEnd type="triangle" w="med" len="med"/>
          </a:ln>
        </p:spPr>
      </p:cxnSp>
      <p:sp>
        <p:nvSpPr>
          <p:cNvPr id="282" name="Google Shape;282;p44"/>
          <p:cNvSpPr txBox="1"/>
          <p:nvPr/>
        </p:nvSpPr>
        <p:spPr>
          <a:xfrm>
            <a:off x="1743975" y="3010350"/>
            <a:ext cx="2460000" cy="207900"/>
          </a:xfrm>
          <a:prstGeom prst="rect">
            <a:avLst/>
          </a:prstGeom>
          <a:solidFill>
            <a:schemeClr val="lt1"/>
          </a:solid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chemeClr val="dk1"/>
                </a:solidFill>
                <a:latin typeface="Calibri"/>
                <a:ea typeface="Calibri"/>
                <a:cs typeface="Calibri"/>
                <a:sym typeface="Calibri"/>
              </a:rPr>
              <a:t>LATENT REPRESENTATION OF TRAINED DATA</a:t>
            </a:r>
            <a:endParaRPr sz="900">
              <a:solidFill>
                <a:schemeClr val="dk1"/>
              </a:solidFill>
              <a:latin typeface="Calibri"/>
              <a:ea typeface="Calibri"/>
              <a:cs typeface="Calibri"/>
              <a:sym typeface="Calibri"/>
            </a:endParaRPr>
          </a:p>
        </p:txBody>
      </p:sp>
      <p:sp>
        <p:nvSpPr>
          <p:cNvPr id="283" name="Google Shape;283;p44"/>
          <p:cNvSpPr txBox="1"/>
          <p:nvPr/>
        </p:nvSpPr>
        <p:spPr>
          <a:xfrm>
            <a:off x="4591200" y="3010350"/>
            <a:ext cx="2672400" cy="207900"/>
          </a:xfrm>
          <a:prstGeom prst="rect">
            <a:avLst/>
          </a:prstGeom>
          <a:solidFill>
            <a:schemeClr val="lt1"/>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a:solidFill>
                  <a:schemeClr val="dk1"/>
                </a:solidFill>
                <a:latin typeface="Calibri"/>
                <a:ea typeface="Calibri"/>
                <a:cs typeface="Calibri"/>
                <a:sym typeface="Calibri"/>
              </a:rPr>
              <a:t>LATENT REPRESENTATION OF TESTING DATA</a:t>
            </a:r>
            <a:endParaRPr sz="900">
              <a:solidFill>
                <a:schemeClr val="dk1"/>
              </a:solidFill>
              <a:latin typeface="Calibri"/>
              <a:ea typeface="Calibri"/>
              <a:cs typeface="Calibri"/>
              <a:sym typeface="Calibri"/>
            </a:endParaRPr>
          </a:p>
        </p:txBody>
      </p:sp>
      <p:cxnSp>
        <p:nvCxnSpPr>
          <p:cNvPr id="284" name="Google Shape;284;p44"/>
          <p:cNvCxnSpPr>
            <a:stCxn id="267" idx="3"/>
          </p:cNvCxnSpPr>
          <p:nvPr/>
        </p:nvCxnSpPr>
        <p:spPr>
          <a:xfrm>
            <a:off x="6592320" y="3827828"/>
            <a:ext cx="713400" cy="0"/>
          </a:xfrm>
          <a:prstGeom prst="straightConnector1">
            <a:avLst/>
          </a:prstGeom>
          <a:noFill/>
          <a:ln w="9525" cap="flat" cmpd="sng">
            <a:solidFill>
              <a:schemeClr val="dk1"/>
            </a:solidFill>
            <a:prstDash val="solid"/>
            <a:miter lim="800000"/>
            <a:headEnd type="none" w="sm" len="sm"/>
            <a:tailEnd type="triangle" w="med" len="med"/>
          </a:ln>
        </p:spPr>
      </p:cxnSp>
      <p:grpSp>
        <p:nvGrpSpPr>
          <p:cNvPr id="285" name="Google Shape;285;p44"/>
          <p:cNvGrpSpPr/>
          <p:nvPr/>
        </p:nvGrpSpPr>
        <p:grpSpPr>
          <a:xfrm>
            <a:off x="7305725" y="3635863"/>
            <a:ext cx="1397986" cy="383930"/>
            <a:chOff x="4642377" y="1544980"/>
            <a:chExt cx="1861500" cy="550200"/>
          </a:xfrm>
        </p:grpSpPr>
        <p:sp>
          <p:nvSpPr>
            <p:cNvPr id="286" name="Google Shape;286;p44"/>
            <p:cNvSpPr/>
            <p:nvPr/>
          </p:nvSpPr>
          <p:spPr>
            <a:xfrm>
              <a:off x="4642377" y="1544980"/>
              <a:ext cx="1861500" cy="550200"/>
            </a:xfrm>
            <a:prstGeom prst="parallelogram">
              <a:avLst>
                <a:gd name="adj" fmla="val 25000"/>
              </a:avLst>
            </a:prstGeom>
            <a:solidFill>
              <a:srgbClr val="00FF00"/>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287" name="Google Shape;287;p44"/>
            <p:cNvSpPr txBox="1"/>
            <p:nvPr/>
          </p:nvSpPr>
          <p:spPr>
            <a:xfrm>
              <a:off x="4811320" y="1692802"/>
              <a:ext cx="1574400" cy="319800"/>
            </a:xfrm>
            <a:prstGeom prst="rect">
              <a:avLst/>
            </a:prstGeom>
            <a:solidFill>
              <a:srgbClr val="00FF00"/>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000">
                  <a:solidFill>
                    <a:schemeClr val="dk1"/>
                  </a:solidFill>
                  <a:latin typeface="Calibri"/>
                  <a:ea typeface="Calibri"/>
                  <a:cs typeface="Calibri"/>
                  <a:sym typeface="Calibri"/>
                </a:rPr>
                <a:t>RECOGNIZED FACE</a:t>
              </a:r>
              <a:endParaRPr sz="1000">
                <a:solidFill>
                  <a:schemeClr val="dk1"/>
                </a:solidFill>
                <a:latin typeface="Calibri"/>
                <a:ea typeface="Calibri"/>
                <a:cs typeface="Calibri"/>
                <a:sym typeface="Calibri"/>
              </a:endParaRPr>
            </a:p>
          </p:txBody>
        </p:sp>
      </p:grpSp>
      <p:pic>
        <p:nvPicPr>
          <p:cNvPr id="288" name="Google Shape;288;p44"/>
          <p:cNvPicPr preferRelativeResize="0"/>
          <p:nvPr/>
        </p:nvPicPr>
        <p:blipFill rotWithShape="1">
          <a:blip r:embed="rId3">
            <a:alphaModFix/>
          </a:blip>
          <a:srcRect l="23556" t="9491" r="7219" b="82222"/>
          <a:stretch/>
        </p:blipFill>
        <p:spPr>
          <a:xfrm>
            <a:off x="1760824" y="4245101"/>
            <a:ext cx="2751583" cy="124225"/>
          </a:xfrm>
          <a:prstGeom prst="rect">
            <a:avLst/>
          </a:prstGeom>
          <a:noFill/>
          <a:ln>
            <a:noFill/>
          </a:ln>
        </p:spPr>
      </p:pic>
      <p:sp>
        <p:nvSpPr>
          <p:cNvPr id="280" name="Google Shape;280;p44"/>
          <p:cNvSpPr txBox="1"/>
          <p:nvPr/>
        </p:nvSpPr>
        <p:spPr>
          <a:xfrm>
            <a:off x="4572006" y="2654140"/>
            <a:ext cx="2710800" cy="238500"/>
          </a:xfrm>
          <a:prstGeom prst="rect">
            <a:avLst/>
          </a:prstGeom>
          <a:solidFill>
            <a:srgbClr val="FF9900"/>
          </a:solidFill>
          <a:ln w="952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spcBef>
                <a:spcPts val="0"/>
              </a:spcBef>
              <a:spcAft>
                <a:spcPts val="0"/>
              </a:spcAft>
              <a:buNone/>
            </a:pPr>
            <a:r>
              <a:rPr lang="en" sz="1100" dirty="0">
                <a:solidFill>
                  <a:schemeClr val="dk1"/>
                </a:solidFill>
                <a:latin typeface="Calibri"/>
                <a:ea typeface="Calibri"/>
                <a:cs typeface="Calibri"/>
                <a:sym typeface="Calibri"/>
              </a:rPr>
              <a:t>GAE Model</a:t>
            </a:r>
            <a:endParaRPr sz="1100" dirty="0">
              <a:solidFill>
                <a:schemeClr val="dk1"/>
              </a:solidFill>
              <a:latin typeface="Calibri"/>
              <a:ea typeface="Calibri"/>
              <a:cs typeface="Calibri"/>
              <a:sym typeface="Calibri"/>
            </a:endParaRPr>
          </a:p>
        </p:txBody>
      </p:sp>
      <p:sp>
        <p:nvSpPr>
          <p:cNvPr id="278" name="Google Shape;278;p44"/>
          <p:cNvSpPr/>
          <p:nvPr/>
        </p:nvSpPr>
        <p:spPr>
          <a:xfrm>
            <a:off x="2364575" y="3522788"/>
            <a:ext cx="1240925" cy="619800"/>
          </a:xfrm>
          <a:prstGeom prst="flowChartMagneticDisk">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dirty="0">
                <a:solidFill>
                  <a:schemeClr val="dk1"/>
                </a:solidFill>
                <a:latin typeface="Calibri"/>
                <a:ea typeface="Calibri"/>
                <a:cs typeface="Calibri"/>
                <a:sym typeface="Calibri"/>
              </a:rPr>
              <a:t> DATABASE</a:t>
            </a:r>
            <a:endParaRPr dirty="0"/>
          </a:p>
        </p:txBody>
      </p:sp>
      <p:sp>
        <p:nvSpPr>
          <p:cNvPr id="273" name="Google Shape;273;p44"/>
          <p:cNvSpPr/>
          <p:nvPr/>
        </p:nvSpPr>
        <p:spPr>
          <a:xfrm>
            <a:off x="2364575" y="864163"/>
            <a:ext cx="1240925" cy="619800"/>
          </a:xfrm>
          <a:prstGeom prst="flowChartMagneticDisk">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dk1"/>
                </a:solidFill>
                <a:latin typeface="Calibri"/>
                <a:ea typeface="Calibri"/>
                <a:cs typeface="Calibri"/>
                <a:sym typeface="Calibri"/>
              </a:rPr>
              <a:t>FACE IMAGE DATASET</a:t>
            </a:r>
            <a:endParaRPr dirty="0"/>
          </a:p>
        </p:txBody>
      </p:sp>
      <p:sp>
        <p:nvSpPr>
          <p:cNvPr id="289" name="Google Shape;289;p44"/>
          <p:cNvSpPr txBox="1"/>
          <p:nvPr/>
        </p:nvSpPr>
        <p:spPr>
          <a:xfrm>
            <a:off x="430238" y="2349275"/>
            <a:ext cx="1245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Result of Mediapipe </a:t>
            </a:r>
            <a:endParaRPr sz="1000">
              <a:latin typeface="Calibri"/>
              <a:ea typeface="Calibri"/>
              <a:cs typeface="Calibri"/>
              <a:sym typeface="Calibri"/>
            </a:endParaRPr>
          </a:p>
        </p:txBody>
      </p:sp>
      <p:cxnSp>
        <p:nvCxnSpPr>
          <p:cNvPr id="290" name="Google Shape;290;p44"/>
          <p:cNvCxnSpPr/>
          <p:nvPr/>
        </p:nvCxnSpPr>
        <p:spPr>
          <a:xfrm>
            <a:off x="2985025" y="2468675"/>
            <a:ext cx="0" cy="179400"/>
          </a:xfrm>
          <a:prstGeom prst="straightConnector1">
            <a:avLst/>
          </a:prstGeom>
          <a:noFill/>
          <a:ln w="9525" cap="flat" cmpd="sng">
            <a:solidFill>
              <a:schemeClr val="dk1"/>
            </a:solidFill>
            <a:prstDash val="solid"/>
            <a:miter lim="800000"/>
            <a:headEnd type="none" w="sm" len="sm"/>
            <a:tailEnd type="triangle" w="med" len="med"/>
          </a:ln>
        </p:spPr>
      </p:cxnSp>
      <p:cxnSp>
        <p:nvCxnSpPr>
          <p:cNvPr id="291" name="Google Shape;291;p44"/>
          <p:cNvCxnSpPr/>
          <p:nvPr/>
        </p:nvCxnSpPr>
        <p:spPr>
          <a:xfrm flipH="1">
            <a:off x="5924539" y="2452768"/>
            <a:ext cx="5700" cy="211200"/>
          </a:xfrm>
          <a:prstGeom prst="straightConnector1">
            <a:avLst/>
          </a:prstGeom>
          <a:noFill/>
          <a:ln w="9525" cap="flat" cmpd="sng">
            <a:solidFill>
              <a:schemeClr val="dk1"/>
            </a:solidFill>
            <a:prstDash val="solid"/>
            <a:miter lim="800000"/>
            <a:headEnd type="none" w="sm" len="sm"/>
            <a:tailEnd type="triangle" w="med" len="med"/>
          </a:ln>
        </p:spPr>
      </p:cxnSp>
      <p:sp>
        <p:nvSpPr>
          <p:cNvPr id="274" name="Google Shape;274;p44"/>
          <p:cNvSpPr/>
          <p:nvPr/>
        </p:nvSpPr>
        <p:spPr>
          <a:xfrm>
            <a:off x="1609238" y="1840288"/>
            <a:ext cx="2751600" cy="61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000" dirty="0">
                <a:solidFill>
                  <a:schemeClr val="dk1"/>
                </a:solidFill>
                <a:latin typeface="Calibri"/>
                <a:ea typeface="Calibri"/>
                <a:cs typeface="Calibri"/>
                <a:sym typeface="Calibri"/>
              </a:rPr>
              <a:t>Landmark detection and Graph Construction</a:t>
            </a:r>
            <a:endParaRPr sz="1000" dirty="0">
              <a:solidFill>
                <a:schemeClr val="dk1"/>
              </a:solidFill>
              <a:latin typeface="Calibri"/>
              <a:ea typeface="Calibri"/>
              <a:cs typeface="Calibri"/>
              <a:sym typeface="Calibri"/>
            </a:endParaRPr>
          </a:p>
        </p:txBody>
      </p:sp>
      <p:pic>
        <p:nvPicPr>
          <p:cNvPr id="292" name="Google Shape;292;p44"/>
          <p:cNvPicPr preferRelativeResize="0"/>
          <p:nvPr/>
        </p:nvPicPr>
        <p:blipFill>
          <a:blip r:embed="rId4">
            <a:alphaModFix/>
          </a:blip>
          <a:stretch>
            <a:fillRect/>
          </a:stretch>
        </p:blipFill>
        <p:spPr>
          <a:xfrm>
            <a:off x="569716" y="1832972"/>
            <a:ext cx="931407" cy="619800"/>
          </a:xfrm>
          <a:prstGeom prst="rect">
            <a:avLst/>
          </a:prstGeom>
          <a:noFill/>
          <a:ln>
            <a:noFill/>
          </a:ln>
        </p:spPr>
      </p:pic>
      <p:sp>
        <p:nvSpPr>
          <p:cNvPr id="293" name="Google Shape;293;p44"/>
          <p:cNvSpPr/>
          <p:nvPr/>
        </p:nvSpPr>
        <p:spPr>
          <a:xfrm>
            <a:off x="4571988" y="1832963"/>
            <a:ext cx="2751600" cy="61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000">
                <a:solidFill>
                  <a:schemeClr val="dk1"/>
                </a:solidFill>
                <a:latin typeface="Calibri"/>
                <a:ea typeface="Calibri"/>
                <a:cs typeface="Calibri"/>
                <a:sym typeface="Calibri"/>
              </a:rPr>
              <a:t>Landmark detection and Graph Construction</a:t>
            </a:r>
            <a:endParaRPr sz="100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7DC447BB-5EDE-13D8-A1E2-727BD4AF7B31}"/>
              </a:ext>
            </a:extLst>
          </p:cNvPr>
          <p:cNvSpPr txBox="1"/>
          <p:nvPr/>
        </p:nvSpPr>
        <p:spPr>
          <a:xfrm>
            <a:off x="2564970" y="4369486"/>
            <a:ext cx="1342746" cy="276999"/>
          </a:xfrm>
          <a:prstGeom prst="rect">
            <a:avLst/>
          </a:prstGeom>
          <a:noFill/>
        </p:spPr>
        <p:txBody>
          <a:bodyPr wrap="square" rtlCol="0">
            <a:spAutoFit/>
          </a:bodyPr>
          <a:lstStyle/>
          <a:p>
            <a:r>
              <a:rPr lang="en-US" sz="1200" dirty="0"/>
              <a:t>Signature</a:t>
            </a:r>
            <a:endParaRPr lang="en-I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A68D-F4FA-1986-808E-0F667700CA27}"/>
              </a:ext>
            </a:extLst>
          </p:cNvPr>
          <p:cNvSpPr>
            <a:spLocks noGrp="1"/>
          </p:cNvSpPr>
          <p:nvPr>
            <p:ph type="title"/>
          </p:nvPr>
        </p:nvSpPr>
        <p:spPr/>
        <p:txBody>
          <a:bodyPr/>
          <a:lstStyle/>
          <a:p>
            <a:r>
              <a:rPr lang="en-IN" dirty="0"/>
              <a:t>Edge Weight in GAE</a:t>
            </a:r>
          </a:p>
        </p:txBody>
      </p:sp>
      <p:pic>
        <p:nvPicPr>
          <p:cNvPr id="5" name="Picture 4">
            <a:extLst>
              <a:ext uri="{FF2B5EF4-FFF2-40B4-BE49-F238E27FC236}">
                <a16:creationId xmlns:a16="http://schemas.microsoft.com/office/drawing/2014/main" id="{264E3B7C-7CAD-0CD3-72DD-8F0BE2D7C910}"/>
              </a:ext>
            </a:extLst>
          </p:cNvPr>
          <p:cNvPicPr>
            <a:picLocks noChangeAspect="1"/>
          </p:cNvPicPr>
          <p:nvPr/>
        </p:nvPicPr>
        <p:blipFill>
          <a:blip r:embed="rId2"/>
          <a:stretch>
            <a:fillRect/>
          </a:stretch>
        </p:blipFill>
        <p:spPr>
          <a:xfrm>
            <a:off x="371856" y="1395592"/>
            <a:ext cx="8004048" cy="1790449"/>
          </a:xfrm>
          <a:prstGeom prst="rect">
            <a:avLst/>
          </a:prstGeom>
        </p:spPr>
      </p:pic>
    </p:spTree>
    <p:extLst>
      <p:ext uri="{BB962C8B-B14F-4D97-AF65-F5344CB8AC3E}">
        <p14:creationId xmlns:p14="http://schemas.microsoft.com/office/powerpoint/2010/main" val="2365198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76FC-48DF-F6E9-56A5-C690ECBD803B}"/>
              </a:ext>
            </a:extLst>
          </p:cNvPr>
          <p:cNvSpPr>
            <a:spLocks noGrp="1"/>
          </p:cNvSpPr>
          <p:nvPr>
            <p:ph type="title"/>
          </p:nvPr>
        </p:nvSpPr>
        <p:spPr>
          <a:xfrm>
            <a:off x="628650" y="273844"/>
            <a:ext cx="7886700" cy="780041"/>
          </a:xfrm>
        </p:spPr>
        <p:txBody>
          <a:bodyPr/>
          <a:lstStyle/>
          <a:p>
            <a:r>
              <a:rPr lang="en" dirty="0"/>
              <a:t>Experiment and Results</a:t>
            </a:r>
            <a:endParaRPr lang="en-IN" dirty="0"/>
          </a:p>
        </p:txBody>
      </p:sp>
      <p:sp>
        <p:nvSpPr>
          <p:cNvPr id="3" name="TextBox 2">
            <a:extLst>
              <a:ext uri="{FF2B5EF4-FFF2-40B4-BE49-F238E27FC236}">
                <a16:creationId xmlns:a16="http://schemas.microsoft.com/office/drawing/2014/main" id="{A26013A5-1648-2559-01A4-D22A5F8C8DAD}"/>
              </a:ext>
            </a:extLst>
          </p:cNvPr>
          <p:cNvSpPr txBox="1"/>
          <p:nvPr/>
        </p:nvSpPr>
        <p:spPr>
          <a:xfrm>
            <a:off x="628650" y="849008"/>
            <a:ext cx="7733654" cy="2954655"/>
          </a:xfrm>
          <a:prstGeom prst="rect">
            <a:avLst/>
          </a:prstGeom>
          <a:noFill/>
        </p:spPr>
        <p:txBody>
          <a:bodyPr wrap="square" rtlCol="0">
            <a:spAutoFit/>
          </a:bodyPr>
          <a:lstStyle/>
          <a:p>
            <a:pPr marL="0" lvl="0" indent="0" algn="l" rtl="0">
              <a:spcBef>
                <a:spcPts val="0"/>
              </a:spcBef>
              <a:spcAft>
                <a:spcPts val="0"/>
              </a:spcAft>
              <a:buNone/>
            </a:pPr>
            <a:r>
              <a:rPr lang="en-US" sz="16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Dataset</a:t>
            </a:r>
          </a:p>
          <a:p>
            <a:pPr marL="457200" lvl="0" indent="-342900" algn="l" rtl="0">
              <a:spcBef>
                <a:spcPts val="1200"/>
              </a:spcBef>
              <a:spcAft>
                <a:spcPts val="0"/>
              </a:spcAft>
              <a:buClr>
                <a:schemeClr val="dk1"/>
              </a:buClr>
              <a:buSzPts val="1800"/>
              <a:buFont typeface="Times New Roman"/>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In this project we have used Yale and </a:t>
            </a:r>
            <a:r>
              <a:rPr lang="en-US" dirty="0" err="1">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Orl</a:t>
            </a: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dataset which has 165 grayscale images, 11 different images for each of the 15 subjects.</a:t>
            </a:r>
          </a:p>
          <a:p>
            <a:pPr marL="457200" lvl="0" indent="-342900" algn="l" rtl="0">
              <a:spcBef>
                <a:spcPts val="0"/>
              </a:spcBef>
              <a:spcAft>
                <a:spcPts val="0"/>
              </a:spcAft>
              <a:buClr>
                <a:schemeClr val="dk1"/>
              </a:buClr>
              <a:buSzPts val="1800"/>
              <a:buFont typeface="Times New Roman"/>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This images has both expression and light variation with face occlusion like glasses on  few images.</a:t>
            </a:r>
          </a:p>
          <a:p>
            <a:pPr marL="0" lvl="0" indent="0" algn="l" rtl="0">
              <a:spcBef>
                <a:spcPts val="1200"/>
              </a:spcBef>
              <a:spcAft>
                <a:spcPts val="0"/>
              </a:spcAft>
              <a:buNone/>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To test our model we have divided the dataset into two different part:</a:t>
            </a:r>
          </a:p>
          <a:p>
            <a:pPr marL="457200" lvl="0" indent="-342900" algn="l" rtl="0">
              <a:spcBef>
                <a:spcPts val="1200"/>
              </a:spcBef>
              <a:spcAft>
                <a:spcPts val="0"/>
              </a:spcAft>
              <a:buClr>
                <a:schemeClr val="dk1"/>
              </a:buClr>
              <a:buSzPts val="1800"/>
              <a:buFont typeface="Times New Roman"/>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Neutral face image (30 images)</a:t>
            </a:r>
          </a:p>
          <a:p>
            <a:pPr marL="457200" lvl="0" indent="-342900" algn="l" rtl="0">
              <a:spcBef>
                <a:spcPts val="0"/>
              </a:spcBef>
              <a:spcAft>
                <a:spcPts val="0"/>
              </a:spcAft>
              <a:buClr>
                <a:schemeClr val="dk1"/>
              </a:buClr>
              <a:buSzPts val="1800"/>
              <a:buFont typeface="Times New Roman"/>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Non-neutral face image (135 images)</a:t>
            </a:r>
          </a:p>
          <a:p>
            <a:pPr lvl="0" algn="l" rtl="0">
              <a:spcBef>
                <a:spcPts val="0"/>
              </a:spcBef>
              <a:spcAft>
                <a:spcPts val="0"/>
              </a:spcAft>
              <a:buClr>
                <a:schemeClr val="dk1"/>
              </a:buClr>
              <a:buSzPts val="1800"/>
            </a:pPr>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a:p>
            <a:pPr lvl="0" algn="l" rtl="0">
              <a:spcBef>
                <a:spcPts val="0"/>
              </a:spcBef>
              <a:spcAft>
                <a:spcPts val="0"/>
              </a:spcAft>
              <a:buClr>
                <a:schemeClr val="dk1"/>
              </a:buClr>
              <a:buSzPts val="1800"/>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We used 1 image of each person for generating signature, and rest image for testing our model</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Google Shape;164;p30">
            <a:extLst>
              <a:ext uri="{FF2B5EF4-FFF2-40B4-BE49-F238E27FC236}">
                <a16:creationId xmlns:a16="http://schemas.microsoft.com/office/drawing/2014/main" id="{5978EFBC-40C3-516A-C9CD-4B138D54A30E}"/>
              </a:ext>
            </a:extLst>
          </p:cNvPr>
          <p:cNvPicPr preferRelativeResize="0"/>
          <p:nvPr/>
        </p:nvPicPr>
        <p:blipFill>
          <a:blip r:embed="rId2">
            <a:alphaModFix/>
          </a:blip>
          <a:stretch>
            <a:fillRect/>
          </a:stretch>
        </p:blipFill>
        <p:spPr>
          <a:xfrm>
            <a:off x="1151961" y="3581707"/>
            <a:ext cx="1776250" cy="1348831"/>
          </a:xfrm>
          <a:prstGeom prst="rect">
            <a:avLst/>
          </a:prstGeom>
          <a:noFill/>
          <a:ln>
            <a:noFill/>
          </a:ln>
        </p:spPr>
      </p:pic>
      <p:sp>
        <p:nvSpPr>
          <p:cNvPr id="5" name="Google Shape;167;p30">
            <a:extLst>
              <a:ext uri="{FF2B5EF4-FFF2-40B4-BE49-F238E27FC236}">
                <a16:creationId xmlns:a16="http://schemas.microsoft.com/office/drawing/2014/main" id="{00DA0B3A-B72A-4D51-0593-09C09D28BD00}"/>
              </a:ext>
            </a:extLst>
          </p:cNvPr>
          <p:cNvSpPr txBox="1"/>
          <p:nvPr/>
        </p:nvSpPr>
        <p:spPr>
          <a:xfrm>
            <a:off x="1391186" y="4854158"/>
            <a:ext cx="142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Neutral Face</a:t>
            </a: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6" name="Google Shape;163;p30">
            <a:extLst>
              <a:ext uri="{FF2B5EF4-FFF2-40B4-BE49-F238E27FC236}">
                <a16:creationId xmlns:a16="http://schemas.microsoft.com/office/drawing/2014/main" id="{F9ED7B60-9C8B-C684-C25E-FFFD987D1CCD}"/>
              </a:ext>
            </a:extLst>
          </p:cNvPr>
          <p:cNvPicPr preferRelativeResize="0"/>
          <p:nvPr/>
        </p:nvPicPr>
        <p:blipFill>
          <a:blip r:embed="rId3">
            <a:alphaModFix/>
          </a:blip>
          <a:stretch>
            <a:fillRect/>
          </a:stretch>
        </p:blipFill>
        <p:spPr>
          <a:xfrm>
            <a:off x="6215791" y="3556581"/>
            <a:ext cx="1776250" cy="1348850"/>
          </a:xfrm>
          <a:prstGeom prst="rect">
            <a:avLst/>
          </a:prstGeom>
          <a:noFill/>
          <a:ln>
            <a:noFill/>
          </a:ln>
        </p:spPr>
      </p:pic>
      <p:sp>
        <p:nvSpPr>
          <p:cNvPr id="7" name="Google Shape;171;p30">
            <a:extLst>
              <a:ext uri="{FF2B5EF4-FFF2-40B4-BE49-F238E27FC236}">
                <a16:creationId xmlns:a16="http://schemas.microsoft.com/office/drawing/2014/main" id="{79F62077-6FE5-9B23-CC18-B0F53DBE9DF2}"/>
              </a:ext>
            </a:extLst>
          </p:cNvPr>
          <p:cNvSpPr txBox="1"/>
          <p:nvPr/>
        </p:nvSpPr>
        <p:spPr>
          <a:xfrm>
            <a:off x="6392766" y="4807131"/>
            <a:ext cx="182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Non-neutral Face</a:t>
            </a:r>
            <a:endParaRPr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4755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B1DD-A53D-FF68-9E4D-059B91E88CEF}"/>
              </a:ext>
            </a:extLst>
          </p:cNvPr>
          <p:cNvSpPr>
            <a:spLocks noGrp="1"/>
          </p:cNvSpPr>
          <p:nvPr>
            <p:ph type="title"/>
          </p:nvPr>
        </p:nvSpPr>
        <p:spPr>
          <a:xfrm>
            <a:off x="628650" y="219600"/>
            <a:ext cx="7886700" cy="994172"/>
          </a:xfrm>
        </p:spPr>
        <p:txBody>
          <a:bodyPr/>
          <a:lstStyle/>
          <a:p>
            <a:r>
              <a:rPr lang="en-US" b="1" dirty="0"/>
              <a:t>Method used for comparing images</a:t>
            </a:r>
            <a:endParaRPr lang="en-IN" b="1" dirty="0"/>
          </a:p>
        </p:txBody>
      </p:sp>
      <p:sp>
        <p:nvSpPr>
          <p:cNvPr id="3" name="TextBox 2">
            <a:extLst>
              <a:ext uri="{FF2B5EF4-FFF2-40B4-BE49-F238E27FC236}">
                <a16:creationId xmlns:a16="http://schemas.microsoft.com/office/drawing/2014/main" id="{3D6ACE17-C265-E4C6-FF1E-40F5A1274BAE}"/>
              </a:ext>
            </a:extLst>
          </p:cNvPr>
          <p:cNvSpPr txBox="1"/>
          <p:nvPr/>
        </p:nvSpPr>
        <p:spPr>
          <a:xfrm>
            <a:off x="937647" y="1213772"/>
            <a:ext cx="5943600"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t>Euclidian Distance:</a:t>
            </a:r>
          </a:p>
          <a:p>
            <a:pPr marL="271463" marR="1043305" algn="just"/>
            <a:r>
              <a:rPr lang="en-US" sz="1200" dirty="0">
                <a:effectLst/>
                <a:latin typeface="Times New Roman" panose="02020603050405020304" pitchFamily="18" charset="0"/>
                <a:ea typeface="Times New Roman" panose="02020603050405020304" pitchFamily="18" charset="0"/>
              </a:rPr>
              <a:t>In a two-dimensional space, the Euclidean distance between two points, say (x1, y1) and (x2, y2), can be calculated using the Pythagorean theorem as:</a:t>
            </a:r>
            <a:endParaRPr lang="en-IN" sz="1200" dirty="0">
              <a:effectLst/>
              <a:latin typeface="Times New Roman" panose="02020603050405020304" pitchFamily="18" charset="0"/>
              <a:ea typeface="Times New Roman" panose="02020603050405020304" pitchFamily="18" charset="0"/>
            </a:endParaRPr>
          </a:p>
          <a:p>
            <a:pPr marL="271463" marR="1043305" algn="just"/>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271463" marR="1043305" algn="just"/>
            <a:r>
              <a:rPr lang="en-US" sz="1200" dirty="0">
                <a:effectLst/>
                <a:latin typeface="Times New Roman" panose="02020603050405020304" pitchFamily="18" charset="0"/>
                <a:ea typeface="Times New Roman" panose="02020603050405020304" pitchFamily="18" charset="0"/>
              </a:rPr>
              <a:t>distance = sqrt((x2-x1)^2 + (y2-y1)^2)</a:t>
            </a:r>
            <a:endParaRPr lang="en-IN" sz="1200" dirty="0">
              <a:effectLst/>
              <a:latin typeface="Times New Roman" panose="02020603050405020304" pitchFamily="18" charset="0"/>
              <a:ea typeface="Times New Roman" panose="02020603050405020304" pitchFamily="18" charset="0"/>
            </a:endParaRPr>
          </a:p>
          <a:p>
            <a:endParaRPr lang="en-US" dirty="0"/>
          </a:p>
          <a:p>
            <a:pPr marL="285750" indent="-285750">
              <a:buFont typeface="Arial" panose="020B0604020202020204" pitchFamily="34" charset="0"/>
              <a:buChar char="•"/>
            </a:pPr>
            <a:r>
              <a:rPr lang="en-US" b="1" dirty="0"/>
              <a:t>Cosine Distance:</a:t>
            </a:r>
          </a:p>
          <a:p>
            <a:pPr marL="271463" marR="1043305" algn="just"/>
            <a:r>
              <a:rPr lang="en-US" sz="1200" dirty="0">
                <a:effectLst/>
                <a:latin typeface="Times New Roman" panose="02020603050405020304" pitchFamily="18" charset="0"/>
                <a:ea typeface="Times New Roman" panose="02020603050405020304" pitchFamily="18" charset="0"/>
              </a:rPr>
              <a:t>The cosine distance between two vectors A and B is calculated as the cosine of the angle between them. Mathematically, it is defined as:</a:t>
            </a:r>
            <a:endParaRPr lang="en-IN" sz="1200" dirty="0">
              <a:effectLst/>
              <a:latin typeface="Times New Roman" panose="02020603050405020304" pitchFamily="18" charset="0"/>
              <a:ea typeface="Times New Roman" panose="02020603050405020304" pitchFamily="18" charset="0"/>
            </a:endParaRPr>
          </a:p>
          <a:p>
            <a:pPr marL="271463" marR="1043305" algn="just"/>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271463" marR="1043305" algn="just"/>
            <a:r>
              <a:rPr lang="en-US" sz="1200" dirty="0">
                <a:effectLst/>
                <a:latin typeface="Times New Roman" panose="02020603050405020304" pitchFamily="18" charset="0"/>
                <a:ea typeface="Times New Roman" panose="02020603050405020304" pitchFamily="18" charset="0"/>
              </a:rPr>
              <a:t>Cosine distance (A, B) = 1 - (A . B) / (||A|| * ||B||)</a:t>
            </a:r>
            <a:endParaRPr lang="en-IN" sz="1200" dirty="0">
              <a:effectLst/>
              <a:latin typeface="Times New Roman" panose="02020603050405020304" pitchFamily="18" charset="0"/>
              <a:ea typeface="Times New Roman" panose="02020603050405020304" pitchFamily="18" charset="0"/>
            </a:endParaRPr>
          </a:p>
          <a:p>
            <a:endParaRPr lang="en-US" dirty="0"/>
          </a:p>
          <a:p>
            <a:pPr marL="285750" indent="-285750">
              <a:buFont typeface="Arial" panose="020B0604020202020204" pitchFamily="34" charset="0"/>
              <a:buChar char="•"/>
            </a:pPr>
            <a:r>
              <a:rPr lang="en-US" b="1" dirty="0"/>
              <a:t>Pearson Distance:</a:t>
            </a:r>
          </a:p>
          <a:p>
            <a:pPr marL="271463" marR="1043305" algn="just"/>
            <a:r>
              <a:rPr lang="en-US" sz="1200" dirty="0">
                <a:effectLst/>
                <a:latin typeface="Times New Roman" panose="02020603050405020304" pitchFamily="18" charset="0"/>
                <a:ea typeface="Times New Roman" panose="02020603050405020304" pitchFamily="18" charset="0"/>
              </a:rPr>
              <a:t>The Pearson distance between two variables X and Y is calculated as the covariance of X and Y divided by the product of their standard deviations. Mathematically, it is defined as:</a:t>
            </a:r>
            <a:endParaRPr lang="en-IN" sz="1200" dirty="0">
              <a:effectLst/>
              <a:latin typeface="Times New Roman" panose="02020603050405020304" pitchFamily="18" charset="0"/>
              <a:ea typeface="Times New Roman" panose="02020603050405020304" pitchFamily="18" charset="0"/>
            </a:endParaRPr>
          </a:p>
          <a:p>
            <a:pPr marL="271463" marR="1043305" indent="-271463" algn="just"/>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271463" marR="1043305" algn="just"/>
            <a:r>
              <a:rPr lang="en-US" sz="1200" dirty="0" err="1">
                <a:effectLst/>
                <a:latin typeface="Times New Roman" panose="02020603050405020304" pitchFamily="18" charset="0"/>
                <a:ea typeface="Times New Roman" panose="02020603050405020304" pitchFamily="18" charset="0"/>
              </a:rPr>
              <a:t>pearson_distance</a:t>
            </a:r>
            <a:r>
              <a:rPr lang="en-US" sz="1200" dirty="0">
                <a:effectLst/>
                <a:latin typeface="Times New Roman" panose="02020603050405020304" pitchFamily="18" charset="0"/>
                <a:ea typeface="Times New Roman" panose="02020603050405020304" pitchFamily="18" charset="0"/>
              </a:rPr>
              <a:t>(X, Y) = </a:t>
            </a:r>
            <a:r>
              <a:rPr lang="en-US" sz="1200" dirty="0" err="1">
                <a:effectLst/>
                <a:latin typeface="Times New Roman" panose="02020603050405020304" pitchFamily="18" charset="0"/>
                <a:ea typeface="Times New Roman" panose="02020603050405020304" pitchFamily="18" charset="0"/>
              </a:rPr>
              <a:t>cov</a:t>
            </a:r>
            <a:r>
              <a:rPr lang="en-US" sz="1200" dirty="0">
                <a:effectLst/>
                <a:latin typeface="Times New Roman" panose="02020603050405020304" pitchFamily="18" charset="0"/>
                <a:ea typeface="Times New Roman" panose="02020603050405020304" pitchFamily="18" charset="0"/>
              </a:rPr>
              <a:t>(X, Y) / (std(X) * std(Y))</a:t>
            </a:r>
            <a:endParaRPr lang="en-IN" sz="1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65933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F57FD269-E9C8-82F2-5FA4-CA3769BBF921}"/>
              </a:ext>
            </a:extLst>
          </p:cNvPr>
          <p:cNvGraphicFramePr>
            <a:graphicFrameLocks noGrp="1"/>
          </p:cNvGraphicFramePr>
          <p:nvPr>
            <p:extLst>
              <p:ext uri="{D42A27DB-BD31-4B8C-83A1-F6EECF244321}">
                <p14:modId xmlns:p14="http://schemas.microsoft.com/office/powerpoint/2010/main" val="3867421275"/>
              </p:ext>
            </p:extLst>
          </p:nvPr>
        </p:nvGraphicFramePr>
        <p:xfrm>
          <a:off x="185979" y="971700"/>
          <a:ext cx="8733291" cy="3911600"/>
        </p:xfrm>
        <a:graphic>
          <a:graphicData uri="http://schemas.openxmlformats.org/drawingml/2006/table">
            <a:tbl>
              <a:tblPr firstRow="1" bandRow="1">
                <a:tableStyleId>{699FB7C2-E2B4-4672-B869-645F43CB8FBB}</a:tableStyleId>
              </a:tblPr>
              <a:tblGrid>
                <a:gridCol w="1247613">
                  <a:extLst>
                    <a:ext uri="{9D8B030D-6E8A-4147-A177-3AD203B41FA5}">
                      <a16:colId xmlns:a16="http://schemas.microsoft.com/office/drawing/2014/main" val="3775611423"/>
                    </a:ext>
                  </a:extLst>
                </a:gridCol>
                <a:gridCol w="1247613">
                  <a:extLst>
                    <a:ext uri="{9D8B030D-6E8A-4147-A177-3AD203B41FA5}">
                      <a16:colId xmlns:a16="http://schemas.microsoft.com/office/drawing/2014/main" val="2983934994"/>
                    </a:ext>
                  </a:extLst>
                </a:gridCol>
                <a:gridCol w="1247613">
                  <a:extLst>
                    <a:ext uri="{9D8B030D-6E8A-4147-A177-3AD203B41FA5}">
                      <a16:colId xmlns:a16="http://schemas.microsoft.com/office/drawing/2014/main" val="3845960036"/>
                    </a:ext>
                  </a:extLst>
                </a:gridCol>
                <a:gridCol w="1247613">
                  <a:extLst>
                    <a:ext uri="{9D8B030D-6E8A-4147-A177-3AD203B41FA5}">
                      <a16:colId xmlns:a16="http://schemas.microsoft.com/office/drawing/2014/main" val="2261220268"/>
                    </a:ext>
                  </a:extLst>
                </a:gridCol>
                <a:gridCol w="1247613">
                  <a:extLst>
                    <a:ext uri="{9D8B030D-6E8A-4147-A177-3AD203B41FA5}">
                      <a16:colId xmlns:a16="http://schemas.microsoft.com/office/drawing/2014/main" val="1645444520"/>
                    </a:ext>
                  </a:extLst>
                </a:gridCol>
                <a:gridCol w="1247613">
                  <a:extLst>
                    <a:ext uri="{9D8B030D-6E8A-4147-A177-3AD203B41FA5}">
                      <a16:colId xmlns:a16="http://schemas.microsoft.com/office/drawing/2014/main" val="3897874728"/>
                    </a:ext>
                  </a:extLst>
                </a:gridCol>
                <a:gridCol w="1247613">
                  <a:extLst>
                    <a:ext uri="{9D8B030D-6E8A-4147-A177-3AD203B41FA5}">
                      <a16:colId xmlns:a16="http://schemas.microsoft.com/office/drawing/2014/main" val="1526561945"/>
                    </a:ext>
                  </a:extLst>
                </a:gridCol>
              </a:tblGrid>
              <a:tr h="406895">
                <a:tc>
                  <a:txBody>
                    <a:bodyPr/>
                    <a:lstStyle/>
                    <a:p>
                      <a:pPr algn="ctr"/>
                      <a:r>
                        <a:rPr lang="en-US" b="1" dirty="0"/>
                        <a:t>Experiment number</a:t>
                      </a:r>
                      <a:endParaRPr lang="en-IN" b="1" dirty="0"/>
                    </a:p>
                  </a:txBody>
                  <a:tcPr anchor="ctr"/>
                </a:tc>
                <a:tc>
                  <a:txBody>
                    <a:bodyPr/>
                    <a:lstStyle/>
                    <a:p>
                      <a:pPr algn="ctr"/>
                      <a:r>
                        <a:rPr lang="en-US" b="1" dirty="0"/>
                        <a:t>Difficulty Level</a:t>
                      </a:r>
                      <a:endParaRPr lang="en-IN" b="1" dirty="0"/>
                    </a:p>
                  </a:txBody>
                  <a:tcPr anchor="ctr"/>
                </a:tc>
                <a:tc>
                  <a:txBody>
                    <a:bodyPr/>
                    <a:lstStyle/>
                    <a:p>
                      <a:pPr algn="ctr"/>
                      <a:r>
                        <a:rPr lang="en-US" b="1" dirty="0"/>
                        <a:t>Number of Signatures for each person</a:t>
                      </a:r>
                      <a:endParaRPr lang="en-IN" b="1" dirty="0"/>
                    </a:p>
                  </a:txBody>
                  <a:tcPr anchor="ctr"/>
                </a:tc>
                <a:tc>
                  <a:txBody>
                    <a:bodyPr/>
                    <a:lstStyle/>
                    <a:p>
                      <a:pPr algn="ctr"/>
                      <a:r>
                        <a:rPr lang="en-US" b="1" dirty="0"/>
                        <a:t>Number of Test Images</a:t>
                      </a:r>
                    </a:p>
                    <a:p>
                      <a:pPr algn="ctr"/>
                      <a:r>
                        <a:rPr lang="en-US" b="1" dirty="0"/>
                        <a:t>of each person</a:t>
                      </a:r>
                      <a:endParaRPr lang="en-IN" b="1" dirty="0"/>
                    </a:p>
                  </a:txBody>
                  <a:tcPr anchor="ctr"/>
                </a:tc>
                <a:tc>
                  <a:txBody>
                    <a:bodyPr/>
                    <a:lstStyle/>
                    <a:p>
                      <a:pPr algn="ctr"/>
                      <a:r>
                        <a:rPr lang="en-US" b="1" dirty="0"/>
                        <a:t>Dataset</a:t>
                      </a:r>
                      <a:endParaRPr lang="en-IN" b="1" dirty="0"/>
                    </a:p>
                  </a:txBody>
                  <a:tcPr anchor="ctr"/>
                </a:tc>
                <a:tc>
                  <a:txBody>
                    <a:bodyPr/>
                    <a:lstStyle/>
                    <a:p>
                      <a:pPr algn="ctr"/>
                      <a:r>
                        <a:rPr lang="en-US" b="1" dirty="0"/>
                        <a:t>Edge Feature</a:t>
                      </a:r>
                      <a:endParaRPr lang="en-IN" b="1" dirty="0"/>
                    </a:p>
                  </a:txBody>
                  <a:tcPr anchor="ctr"/>
                </a:tc>
                <a:tc>
                  <a:txBody>
                    <a:bodyPr/>
                    <a:lstStyle/>
                    <a:p>
                      <a:pPr algn="ctr"/>
                      <a:r>
                        <a:rPr lang="en-US" b="1" dirty="0"/>
                        <a:t>Result</a:t>
                      </a:r>
                      <a:endParaRPr lang="en-IN" b="1" dirty="0"/>
                    </a:p>
                  </a:txBody>
                  <a:tcPr anchor="ctr"/>
                </a:tc>
                <a:extLst>
                  <a:ext uri="{0D108BD9-81ED-4DB2-BD59-A6C34878D82A}">
                    <a16:rowId xmlns:a16="http://schemas.microsoft.com/office/drawing/2014/main" val="3350933310"/>
                  </a:ext>
                </a:extLst>
              </a:tr>
              <a:tr h="370840">
                <a:tc>
                  <a:txBody>
                    <a:bodyPr/>
                    <a:lstStyle/>
                    <a:p>
                      <a:pPr algn="ctr"/>
                      <a:r>
                        <a:rPr lang="en-US" dirty="0"/>
                        <a:t>1</a:t>
                      </a:r>
                      <a:endParaRPr lang="en-IN" dirty="0"/>
                    </a:p>
                  </a:txBody>
                  <a:tcPr anchor="ctr"/>
                </a:tc>
                <a:tc>
                  <a:txBody>
                    <a:bodyPr/>
                    <a:lstStyle/>
                    <a:p>
                      <a:pPr algn="ctr"/>
                      <a:r>
                        <a:rPr lang="en-US" dirty="0"/>
                        <a:t>Easy</a:t>
                      </a:r>
                      <a:endParaRPr lang="en-IN" dirty="0"/>
                    </a:p>
                  </a:txBody>
                  <a:tcPr anchor="ctr"/>
                </a:tc>
                <a:tc>
                  <a:txBody>
                    <a:bodyPr/>
                    <a:lstStyle/>
                    <a:p>
                      <a:pPr algn="ctr"/>
                      <a:r>
                        <a:rPr lang="en-US" dirty="0"/>
                        <a:t>1</a:t>
                      </a:r>
                      <a:endParaRPr lang="en-IN" dirty="0"/>
                    </a:p>
                  </a:txBody>
                  <a:tcPr anchor="ctr"/>
                </a:tc>
                <a:tc>
                  <a:txBody>
                    <a:bodyPr/>
                    <a:lstStyle/>
                    <a:p>
                      <a:pPr algn="ctr"/>
                      <a:r>
                        <a:rPr lang="en-US" dirty="0"/>
                        <a:t>1</a:t>
                      </a:r>
                      <a:endParaRPr lang="en-IN" dirty="0"/>
                    </a:p>
                  </a:txBody>
                  <a:tcPr anchor="ctr"/>
                </a:tc>
                <a:tc>
                  <a:txBody>
                    <a:bodyPr/>
                    <a:lstStyle/>
                    <a:p>
                      <a:pPr algn="ctr"/>
                      <a:r>
                        <a:rPr lang="en-US" dirty="0" err="1"/>
                        <a:t>Orl</a:t>
                      </a:r>
                      <a:endParaRPr lang="en-IN" dirty="0"/>
                    </a:p>
                  </a:txBody>
                  <a:tcPr anchor="ctr"/>
                </a:tc>
                <a:tc>
                  <a:txBody>
                    <a:bodyPr/>
                    <a:lstStyle/>
                    <a:p>
                      <a:pPr algn="ctr"/>
                      <a:r>
                        <a:rPr lang="en-US" dirty="0"/>
                        <a:t>Yes</a:t>
                      </a:r>
                      <a:endParaRPr lang="en-IN" dirty="0"/>
                    </a:p>
                  </a:txBody>
                  <a:tcPr anchor="ctr"/>
                </a:tc>
                <a:tc>
                  <a:txBody>
                    <a:bodyPr/>
                    <a:lstStyle/>
                    <a:p>
                      <a:pPr algn="ctr"/>
                      <a:r>
                        <a:rPr lang="en-US" dirty="0"/>
                        <a:t>90%</a:t>
                      </a:r>
                      <a:endParaRPr lang="en-IN" dirty="0"/>
                    </a:p>
                  </a:txBody>
                  <a:tcPr anchor="ctr"/>
                </a:tc>
                <a:extLst>
                  <a:ext uri="{0D108BD9-81ED-4DB2-BD59-A6C34878D82A}">
                    <a16:rowId xmlns:a16="http://schemas.microsoft.com/office/drawing/2014/main" val="283990035"/>
                  </a:ext>
                </a:extLst>
              </a:tr>
              <a:tr h="370840">
                <a:tc>
                  <a:txBody>
                    <a:bodyPr/>
                    <a:lstStyle/>
                    <a:p>
                      <a:pPr algn="ctr"/>
                      <a:r>
                        <a:rPr lang="en-US" dirty="0"/>
                        <a:t>2</a:t>
                      </a:r>
                      <a:endParaRPr lang="en-IN" dirty="0"/>
                    </a:p>
                  </a:txBody>
                  <a:tcPr anchor="ctr"/>
                </a:tc>
                <a:tc>
                  <a:txBody>
                    <a:bodyPr/>
                    <a:lstStyle/>
                    <a:p>
                      <a:pPr algn="ctr"/>
                      <a:r>
                        <a:rPr lang="en-US" dirty="0"/>
                        <a:t>Easy</a:t>
                      </a:r>
                      <a:endParaRPr lang="en-IN" dirty="0"/>
                    </a:p>
                  </a:txBody>
                  <a:tcPr anchor="ctr"/>
                </a:tc>
                <a:tc>
                  <a:txBody>
                    <a:bodyPr/>
                    <a:lstStyle/>
                    <a:p>
                      <a:pPr algn="ctr"/>
                      <a:r>
                        <a:rPr lang="en-US" dirty="0"/>
                        <a:t>1</a:t>
                      </a:r>
                      <a:endParaRPr lang="en-IN" dirty="0"/>
                    </a:p>
                  </a:txBody>
                  <a:tcPr anchor="ctr"/>
                </a:tc>
                <a:tc>
                  <a:txBody>
                    <a:bodyPr/>
                    <a:lstStyle/>
                    <a:p>
                      <a:pPr algn="ctr"/>
                      <a:r>
                        <a:rPr lang="en-US" dirty="0"/>
                        <a:t>1</a:t>
                      </a:r>
                      <a:endParaRPr lang="en-IN" dirty="0"/>
                    </a:p>
                  </a:txBody>
                  <a:tcPr anchor="ctr"/>
                </a:tc>
                <a:tc>
                  <a:txBody>
                    <a:bodyPr/>
                    <a:lstStyle/>
                    <a:p>
                      <a:pPr algn="ctr"/>
                      <a:r>
                        <a:rPr lang="en-US" dirty="0" err="1"/>
                        <a:t>Orl</a:t>
                      </a:r>
                      <a:endParaRPr lang="en-IN" dirty="0"/>
                    </a:p>
                  </a:txBody>
                  <a:tcPr anchor="ctr"/>
                </a:tc>
                <a:tc>
                  <a:txBody>
                    <a:bodyPr/>
                    <a:lstStyle/>
                    <a:p>
                      <a:pPr algn="ctr"/>
                      <a:r>
                        <a:rPr lang="en-US" dirty="0"/>
                        <a:t>No</a:t>
                      </a:r>
                      <a:endParaRPr lang="en-IN" dirty="0"/>
                    </a:p>
                  </a:txBody>
                  <a:tcPr anchor="ctr"/>
                </a:tc>
                <a:tc>
                  <a:txBody>
                    <a:bodyPr/>
                    <a:lstStyle/>
                    <a:p>
                      <a:pPr algn="ctr"/>
                      <a:r>
                        <a:rPr lang="en-US" dirty="0"/>
                        <a:t>8</a:t>
                      </a:r>
                      <a:r>
                        <a:rPr lang="en-US"/>
                        <a:t>0</a:t>
                      </a:r>
                      <a:r>
                        <a:rPr lang="en-US" dirty="0"/>
                        <a:t>%</a:t>
                      </a:r>
                      <a:endParaRPr lang="en-IN" dirty="0"/>
                    </a:p>
                  </a:txBody>
                  <a:tcPr anchor="ctr"/>
                </a:tc>
                <a:extLst>
                  <a:ext uri="{0D108BD9-81ED-4DB2-BD59-A6C34878D82A}">
                    <a16:rowId xmlns:a16="http://schemas.microsoft.com/office/drawing/2014/main" val="1520721358"/>
                  </a:ext>
                </a:extLst>
              </a:tr>
              <a:tr h="370840">
                <a:tc>
                  <a:txBody>
                    <a:bodyPr/>
                    <a:lstStyle/>
                    <a:p>
                      <a:pPr algn="ctr"/>
                      <a:r>
                        <a:rPr lang="en-US" dirty="0"/>
                        <a:t>3</a:t>
                      </a:r>
                      <a:endParaRPr lang="en-IN" dirty="0"/>
                    </a:p>
                  </a:txBody>
                  <a:tcPr anchor="ctr"/>
                </a:tc>
                <a:tc>
                  <a:txBody>
                    <a:bodyPr/>
                    <a:lstStyle/>
                    <a:p>
                      <a:pPr algn="ctr"/>
                      <a:r>
                        <a:rPr lang="en-US" dirty="0"/>
                        <a:t>Difficult</a:t>
                      </a:r>
                      <a:endParaRPr lang="en-IN" dirty="0"/>
                    </a:p>
                  </a:txBody>
                  <a:tcPr anchor="ctr"/>
                </a:tc>
                <a:tc>
                  <a:txBody>
                    <a:bodyPr/>
                    <a:lstStyle/>
                    <a:p>
                      <a:pPr algn="ctr"/>
                      <a:r>
                        <a:rPr lang="en-US" dirty="0"/>
                        <a:t>1</a:t>
                      </a:r>
                      <a:endParaRPr lang="en-IN" dirty="0"/>
                    </a:p>
                  </a:txBody>
                  <a:tcPr anchor="ctr"/>
                </a:tc>
                <a:tc>
                  <a:txBody>
                    <a:bodyPr/>
                    <a:lstStyle/>
                    <a:p>
                      <a:pPr algn="ctr"/>
                      <a:r>
                        <a:rPr lang="en-US" dirty="0"/>
                        <a:t>9</a:t>
                      </a:r>
                      <a:endParaRPr lang="en-IN" dirty="0"/>
                    </a:p>
                  </a:txBody>
                  <a:tcPr anchor="ctr"/>
                </a:tc>
                <a:tc>
                  <a:txBody>
                    <a:bodyPr/>
                    <a:lstStyle/>
                    <a:p>
                      <a:pPr algn="ctr"/>
                      <a:r>
                        <a:rPr lang="en-US" dirty="0" err="1"/>
                        <a:t>Orl</a:t>
                      </a:r>
                      <a:endParaRPr lang="en-IN" dirty="0"/>
                    </a:p>
                  </a:txBody>
                  <a:tcPr anchor="ctr"/>
                </a:tc>
                <a:tc>
                  <a:txBody>
                    <a:bodyPr/>
                    <a:lstStyle/>
                    <a:p>
                      <a:pPr algn="ctr"/>
                      <a:r>
                        <a:rPr lang="en-US" dirty="0"/>
                        <a:t>Yes</a:t>
                      </a:r>
                      <a:endParaRPr lang="en-IN" dirty="0"/>
                    </a:p>
                  </a:txBody>
                  <a:tcPr anchor="ctr"/>
                </a:tc>
                <a:tc>
                  <a:txBody>
                    <a:bodyPr/>
                    <a:lstStyle/>
                    <a:p>
                      <a:pPr algn="ctr"/>
                      <a:r>
                        <a:rPr lang="en-US" dirty="0"/>
                        <a:t>51%</a:t>
                      </a:r>
                      <a:endParaRPr lang="en-IN" dirty="0"/>
                    </a:p>
                  </a:txBody>
                  <a:tcPr anchor="ctr"/>
                </a:tc>
                <a:extLst>
                  <a:ext uri="{0D108BD9-81ED-4DB2-BD59-A6C34878D82A}">
                    <a16:rowId xmlns:a16="http://schemas.microsoft.com/office/drawing/2014/main" val="4102071726"/>
                  </a:ext>
                </a:extLst>
              </a:tr>
              <a:tr h="370840">
                <a:tc>
                  <a:txBody>
                    <a:bodyPr/>
                    <a:lstStyle/>
                    <a:p>
                      <a:pPr algn="ctr"/>
                      <a:r>
                        <a:rPr lang="en-US" dirty="0"/>
                        <a:t>4</a:t>
                      </a:r>
                      <a:endParaRPr lang="en-IN" dirty="0"/>
                    </a:p>
                  </a:txBody>
                  <a:tcPr anchor="ctr"/>
                </a:tc>
                <a:tc>
                  <a:txBody>
                    <a:bodyPr/>
                    <a:lstStyle/>
                    <a:p>
                      <a:pPr algn="ctr"/>
                      <a:r>
                        <a:rPr lang="en-US" dirty="0"/>
                        <a:t>Difficult</a:t>
                      </a:r>
                      <a:endParaRPr lang="en-IN" dirty="0"/>
                    </a:p>
                  </a:txBody>
                  <a:tcPr anchor="ctr"/>
                </a:tc>
                <a:tc>
                  <a:txBody>
                    <a:bodyPr/>
                    <a:lstStyle/>
                    <a:p>
                      <a:pPr algn="ctr"/>
                      <a:r>
                        <a:rPr lang="en-US" dirty="0"/>
                        <a:t>1</a:t>
                      </a:r>
                      <a:endParaRPr lang="en-IN" dirty="0"/>
                    </a:p>
                  </a:txBody>
                  <a:tcPr anchor="ctr"/>
                </a:tc>
                <a:tc>
                  <a:txBody>
                    <a:bodyPr/>
                    <a:lstStyle/>
                    <a:p>
                      <a:pPr algn="ctr"/>
                      <a:r>
                        <a:rPr lang="en-US" dirty="0"/>
                        <a:t>9</a:t>
                      </a:r>
                      <a:endParaRPr lang="en-IN" dirty="0"/>
                    </a:p>
                  </a:txBody>
                  <a:tcPr anchor="ctr"/>
                </a:tc>
                <a:tc>
                  <a:txBody>
                    <a:bodyPr/>
                    <a:lstStyle/>
                    <a:p>
                      <a:pPr algn="ctr"/>
                      <a:r>
                        <a:rPr lang="en-US" dirty="0" err="1"/>
                        <a:t>Orl</a:t>
                      </a:r>
                      <a:endParaRPr lang="en-IN" dirty="0"/>
                    </a:p>
                  </a:txBody>
                  <a:tcPr anchor="ctr"/>
                </a:tc>
                <a:tc>
                  <a:txBody>
                    <a:bodyPr/>
                    <a:lstStyle/>
                    <a:p>
                      <a:pPr algn="ctr"/>
                      <a:r>
                        <a:rPr lang="en-US" dirty="0"/>
                        <a:t>No</a:t>
                      </a:r>
                      <a:endParaRPr lang="en-IN" dirty="0"/>
                    </a:p>
                  </a:txBody>
                  <a:tcPr anchor="ctr"/>
                </a:tc>
                <a:tc>
                  <a:txBody>
                    <a:bodyPr/>
                    <a:lstStyle/>
                    <a:p>
                      <a:pPr algn="ctr"/>
                      <a:r>
                        <a:rPr lang="en-US" dirty="0"/>
                        <a:t>45%</a:t>
                      </a:r>
                      <a:endParaRPr lang="en-IN" dirty="0"/>
                    </a:p>
                  </a:txBody>
                  <a:tcPr anchor="ctr"/>
                </a:tc>
                <a:extLst>
                  <a:ext uri="{0D108BD9-81ED-4DB2-BD59-A6C34878D82A}">
                    <a16:rowId xmlns:a16="http://schemas.microsoft.com/office/drawing/2014/main" val="845997968"/>
                  </a:ext>
                </a:extLst>
              </a:tr>
              <a:tr h="370840">
                <a:tc>
                  <a:txBody>
                    <a:bodyPr/>
                    <a:lstStyle/>
                    <a:p>
                      <a:pPr algn="ctr"/>
                      <a:r>
                        <a:rPr lang="en-US" dirty="0"/>
                        <a:t>5</a:t>
                      </a:r>
                      <a:endParaRPr lang="en-IN" dirty="0"/>
                    </a:p>
                  </a:txBody>
                  <a:tcPr anchor="ctr"/>
                </a:tc>
                <a:tc>
                  <a:txBody>
                    <a:bodyPr/>
                    <a:lstStyle/>
                    <a:p>
                      <a:pPr algn="ctr"/>
                      <a:r>
                        <a:rPr lang="en-US" dirty="0"/>
                        <a:t>Easy</a:t>
                      </a:r>
                      <a:endParaRPr lang="en-IN" dirty="0"/>
                    </a:p>
                  </a:txBody>
                  <a:tcPr anchor="ctr"/>
                </a:tc>
                <a:tc>
                  <a:txBody>
                    <a:bodyPr/>
                    <a:lstStyle/>
                    <a:p>
                      <a:pPr algn="ctr"/>
                      <a:r>
                        <a:rPr lang="en-US" dirty="0"/>
                        <a:t>1</a:t>
                      </a:r>
                      <a:endParaRPr lang="en-IN" dirty="0"/>
                    </a:p>
                  </a:txBody>
                  <a:tcPr anchor="ctr"/>
                </a:tc>
                <a:tc>
                  <a:txBody>
                    <a:bodyPr/>
                    <a:lstStyle/>
                    <a:p>
                      <a:pPr algn="ctr"/>
                      <a:r>
                        <a:rPr lang="en-US" dirty="0"/>
                        <a:t>1</a:t>
                      </a:r>
                      <a:endParaRPr lang="en-IN" dirty="0"/>
                    </a:p>
                  </a:txBody>
                  <a:tcPr anchor="ctr"/>
                </a:tc>
                <a:tc>
                  <a:txBody>
                    <a:bodyPr/>
                    <a:lstStyle/>
                    <a:p>
                      <a:pPr algn="ctr"/>
                      <a:r>
                        <a:rPr lang="en-US" dirty="0"/>
                        <a:t>Yale</a:t>
                      </a:r>
                      <a:endParaRPr lang="en-IN" dirty="0"/>
                    </a:p>
                  </a:txBody>
                  <a:tcPr anchor="ctr"/>
                </a:tc>
                <a:tc>
                  <a:txBody>
                    <a:bodyPr/>
                    <a:lstStyle/>
                    <a:p>
                      <a:pPr algn="ctr"/>
                      <a:r>
                        <a:rPr lang="en-US" dirty="0"/>
                        <a:t>Yes</a:t>
                      </a:r>
                      <a:endParaRPr lang="en-IN" dirty="0"/>
                    </a:p>
                  </a:txBody>
                  <a:tcPr anchor="ctr"/>
                </a:tc>
                <a:tc>
                  <a:txBody>
                    <a:bodyPr/>
                    <a:lstStyle/>
                    <a:p>
                      <a:pPr algn="ctr"/>
                      <a:r>
                        <a:rPr lang="en-US" dirty="0"/>
                        <a:t>100%</a:t>
                      </a:r>
                      <a:endParaRPr lang="en-IN" dirty="0"/>
                    </a:p>
                  </a:txBody>
                  <a:tcPr anchor="ctr"/>
                </a:tc>
                <a:extLst>
                  <a:ext uri="{0D108BD9-81ED-4DB2-BD59-A6C34878D82A}">
                    <a16:rowId xmlns:a16="http://schemas.microsoft.com/office/drawing/2014/main" val="1886819199"/>
                  </a:ext>
                </a:extLst>
              </a:tr>
              <a:tr h="370840">
                <a:tc>
                  <a:txBody>
                    <a:bodyPr/>
                    <a:lstStyle/>
                    <a:p>
                      <a:pPr algn="ctr"/>
                      <a:r>
                        <a:rPr lang="en-US" dirty="0"/>
                        <a:t>6</a:t>
                      </a:r>
                      <a:endParaRPr lang="en-IN" dirty="0"/>
                    </a:p>
                  </a:txBody>
                  <a:tcPr anchor="ctr"/>
                </a:tc>
                <a:tc>
                  <a:txBody>
                    <a:bodyPr/>
                    <a:lstStyle/>
                    <a:p>
                      <a:pPr algn="ctr"/>
                      <a:r>
                        <a:rPr lang="en-US" dirty="0"/>
                        <a:t>Easy</a:t>
                      </a:r>
                      <a:endParaRPr lang="en-IN" dirty="0"/>
                    </a:p>
                  </a:txBody>
                  <a:tcPr anchor="ctr"/>
                </a:tc>
                <a:tc>
                  <a:txBody>
                    <a:bodyPr/>
                    <a:lstStyle/>
                    <a:p>
                      <a:pPr algn="ctr"/>
                      <a:r>
                        <a:rPr lang="en-US" dirty="0"/>
                        <a:t>1</a:t>
                      </a:r>
                      <a:endParaRPr lang="en-IN" dirty="0"/>
                    </a:p>
                  </a:txBody>
                  <a:tcPr anchor="ctr"/>
                </a:tc>
                <a:tc>
                  <a:txBody>
                    <a:bodyPr/>
                    <a:lstStyle/>
                    <a:p>
                      <a:pPr algn="ctr"/>
                      <a:r>
                        <a:rPr lang="en-US" dirty="0"/>
                        <a:t>1</a:t>
                      </a:r>
                      <a:endParaRPr lang="en-IN" dirty="0"/>
                    </a:p>
                  </a:txBody>
                  <a:tcPr anchor="ctr"/>
                </a:tc>
                <a:tc>
                  <a:txBody>
                    <a:bodyPr/>
                    <a:lstStyle/>
                    <a:p>
                      <a:pPr algn="ctr"/>
                      <a:r>
                        <a:rPr lang="en-US" dirty="0"/>
                        <a:t>Yale</a:t>
                      </a:r>
                      <a:endParaRPr lang="en-IN" dirty="0"/>
                    </a:p>
                  </a:txBody>
                  <a:tcPr anchor="ctr"/>
                </a:tc>
                <a:tc>
                  <a:txBody>
                    <a:bodyPr/>
                    <a:lstStyle/>
                    <a:p>
                      <a:pPr algn="ctr"/>
                      <a:r>
                        <a:rPr lang="en-US" dirty="0"/>
                        <a:t>No</a:t>
                      </a:r>
                      <a:endParaRPr lang="en-IN" dirty="0"/>
                    </a:p>
                  </a:txBody>
                  <a:tcPr anchor="ctr"/>
                </a:tc>
                <a:tc>
                  <a:txBody>
                    <a:bodyPr/>
                    <a:lstStyle/>
                    <a:p>
                      <a:pPr algn="ctr"/>
                      <a:r>
                        <a:rPr lang="en-US" dirty="0"/>
                        <a:t>93%</a:t>
                      </a:r>
                      <a:endParaRPr lang="en-IN" dirty="0"/>
                    </a:p>
                  </a:txBody>
                  <a:tcPr anchor="ctr"/>
                </a:tc>
                <a:extLst>
                  <a:ext uri="{0D108BD9-81ED-4DB2-BD59-A6C34878D82A}">
                    <a16:rowId xmlns:a16="http://schemas.microsoft.com/office/drawing/2014/main" val="1118962882"/>
                  </a:ext>
                </a:extLst>
              </a:tr>
              <a:tr h="370840">
                <a:tc>
                  <a:txBody>
                    <a:bodyPr/>
                    <a:lstStyle/>
                    <a:p>
                      <a:pPr algn="ctr"/>
                      <a:r>
                        <a:rPr lang="en-US" dirty="0"/>
                        <a:t>7</a:t>
                      </a:r>
                      <a:endParaRPr lang="en-IN" dirty="0"/>
                    </a:p>
                  </a:txBody>
                  <a:tcPr anchor="ctr"/>
                </a:tc>
                <a:tc>
                  <a:txBody>
                    <a:bodyPr/>
                    <a:lstStyle/>
                    <a:p>
                      <a:pPr algn="ctr"/>
                      <a:r>
                        <a:rPr lang="en-US" dirty="0"/>
                        <a:t>Difficult</a:t>
                      </a:r>
                      <a:endParaRPr lang="en-IN" dirty="0"/>
                    </a:p>
                  </a:txBody>
                  <a:tcPr anchor="ctr"/>
                </a:tc>
                <a:tc>
                  <a:txBody>
                    <a:bodyPr/>
                    <a:lstStyle/>
                    <a:p>
                      <a:pPr algn="ctr"/>
                      <a:r>
                        <a:rPr lang="en-US" dirty="0"/>
                        <a:t>1</a:t>
                      </a:r>
                      <a:endParaRPr lang="en-IN" dirty="0"/>
                    </a:p>
                  </a:txBody>
                  <a:tcPr anchor="ctr"/>
                </a:tc>
                <a:tc>
                  <a:txBody>
                    <a:bodyPr/>
                    <a:lstStyle/>
                    <a:p>
                      <a:pPr algn="ctr"/>
                      <a:r>
                        <a:rPr lang="en-US" dirty="0"/>
                        <a:t>10</a:t>
                      </a:r>
                      <a:endParaRPr lang="en-IN" dirty="0"/>
                    </a:p>
                  </a:txBody>
                  <a:tcPr anchor="ctr"/>
                </a:tc>
                <a:tc>
                  <a:txBody>
                    <a:bodyPr/>
                    <a:lstStyle/>
                    <a:p>
                      <a:pPr algn="ctr"/>
                      <a:r>
                        <a:rPr lang="en-US" dirty="0"/>
                        <a:t>Yale</a:t>
                      </a:r>
                      <a:endParaRPr lang="en-IN" dirty="0"/>
                    </a:p>
                  </a:txBody>
                  <a:tcPr anchor="ctr"/>
                </a:tc>
                <a:tc>
                  <a:txBody>
                    <a:bodyPr/>
                    <a:lstStyle/>
                    <a:p>
                      <a:pPr algn="ctr"/>
                      <a:r>
                        <a:rPr lang="en-US" dirty="0"/>
                        <a:t>Yes</a:t>
                      </a:r>
                      <a:endParaRPr lang="en-IN" dirty="0"/>
                    </a:p>
                  </a:txBody>
                  <a:tcPr anchor="ctr"/>
                </a:tc>
                <a:tc>
                  <a:txBody>
                    <a:bodyPr/>
                    <a:lstStyle/>
                    <a:p>
                      <a:pPr algn="ctr"/>
                      <a:r>
                        <a:rPr lang="en-US" dirty="0"/>
                        <a:t>50%</a:t>
                      </a:r>
                      <a:endParaRPr lang="en-IN" dirty="0"/>
                    </a:p>
                  </a:txBody>
                  <a:tcPr anchor="ctr"/>
                </a:tc>
                <a:extLst>
                  <a:ext uri="{0D108BD9-81ED-4DB2-BD59-A6C34878D82A}">
                    <a16:rowId xmlns:a16="http://schemas.microsoft.com/office/drawing/2014/main" val="3381590698"/>
                  </a:ext>
                </a:extLst>
              </a:tr>
              <a:tr h="370840">
                <a:tc>
                  <a:txBody>
                    <a:bodyPr/>
                    <a:lstStyle/>
                    <a:p>
                      <a:pPr algn="ctr"/>
                      <a:r>
                        <a:rPr lang="en-US" dirty="0"/>
                        <a:t>8</a:t>
                      </a:r>
                      <a:endParaRPr lang="en-IN" dirty="0"/>
                    </a:p>
                  </a:txBody>
                  <a:tcPr anchor="ctr"/>
                </a:tc>
                <a:tc>
                  <a:txBody>
                    <a:bodyPr/>
                    <a:lstStyle/>
                    <a:p>
                      <a:pPr algn="ctr"/>
                      <a:r>
                        <a:rPr lang="en-US" dirty="0"/>
                        <a:t>Difficult</a:t>
                      </a:r>
                      <a:endParaRPr lang="en-IN" dirty="0"/>
                    </a:p>
                  </a:txBody>
                  <a:tcPr anchor="ctr"/>
                </a:tc>
                <a:tc>
                  <a:txBody>
                    <a:bodyPr/>
                    <a:lstStyle/>
                    <a:p>
                      <a:pPr algn="ctr"/>
                      <a:r>
                        <a:rPr lang="en-US" dirty="0"/>
                        <a:t>1</a:t>
                      </a:r>
                      <a:endParaRPr lang="en-IN" dirty="0"/>
                    </a:p>
                  </a:txBody>
                  <a:tcPr anchor="ctr"/>
                </a:tc>
                <a:tc>
                  <a:txBody>
                    <a:bodyPr/>
                    <a:lstStyle/>
                    <a:p>
                      <a:pPr algn="ctr"/>
                      <a:r>
                        <a:rPr lang="en-US" dirty="0"/>
                        <a:t>10</a:t>
                      </a:r>
                      <a:endParaRPr lang="en-IN" dirty="0"/>
                    </a:p>
                  </a:txBody>
                  <a:tcPr anchor="ctr"/>
                </a:tc>
                <a:tc>
                  <a:txBody>
                    <a:bodyPr/>
                    <a:lstStyle/>
                    <a:p>
                      <a:pPr algn="ctr"/>
                      <a:r>
                        <a:rPr lang="en-US"/>
                        <a:t>yale</a:t>
                      </a:r>
                      <a:endParaRPr lang="en-IN" dirty="0"/>
                    </a:p>
                  </a:txBody>
                  <a:tcPr anchor="ctr"/>
                </a:tc>
                <a:tc>
                  <a:txBody>
                    <a:bodyPr/>
                    <a:lstStyle/>
                    <a:p>
                      <a:pPr algn="ctr"/>
                      <a:r>
                        <a:rPr lang="en-US" dirty="0"/>
                        <a:t>No</a:t>
                      </a:r>
                      <a:endParaRPr lang="en-IN" dirty="0"/>
                    </a:p>
                  </a:txBody>
                  <a:tcPr anchor="ctr"/>
                </a:tc>
                <a:tc>
                  <a:txBody>
                    <a:bodyPr/>
                    <a:lstStyle/>
                    <a:p>
                      <a:pPr algn="ctr"/>
                      <a:r>
                        <a:rPr lang="en-US" dirty="0"/>
                        <a:t>46%</a:t>
                      </a:r>
                      <a:endParaRPr lang="en-IN" dirty="0"/>
                    </a:p>
                  </a:txBody>
                  <a:tcPr anchor="ctr"/>
                </a:tc>
                <a:extLst>
                  <a:ext uri="{0D108BD9-81ED-4DB2-BD59-A6C34878D82A}">
                    <a16:rowId xmlns:a16="http://schemas.microsoft.com/office/drawing/2014/main" val="1610790166"/>
                  </a:ext>
                </a:extLst>
              </a:tr>
            </a:tbl>
          </a:graphicData>
        </a:graphic>
      </p:graphicFrame>
      <p:sp>
        <p:nvSpPr>
          <p:cNvPr id="2" name="Title 1">
            <a:extLst>
              <a:ext uri="{FF2B5EF4-FFF2-40B4-BE49-F238E27FC236}">
                <a16:creationId xmlns:a16="http://schemas.microsoft.com/office/drawing/2014/main" id="{75D8CA64-6F36-F1B6-7A10-FB27AEC7E58D}"/>
              </a:ext>
            </a:extLst>
          </p:cNvPr>
          <p:cNvSpPr>
            <a:spLocks noGrp="1"/>
          </p:cNvSpPr>
          <p:nvPr>
            <p:ph type="title"/>
          </p:nvPr>
        </p:nvSpPr>
        <p:spPr>
          <a:xfrm>
            <a:off x="185979" y="191659"/>
            <a:ext cx="7886700" cy="780041"/>
          </a:xfrm>
        </p:spPr>
        <p:txBody>
          <a:bodyPr/>
          <a:lstStyle/>
          <a:p>
            <a:r>
              <a:rPr lang="en" dirty="0"/>
              <a:t>Experiment and Results</a:t>
            </a:r>
            <a:endParaRPr lang="en-IN" dirty="0"/>
          </a:p>
        </p:txBody>
      </p:sp>
    </p:spTree>
    <p:extLst>
      <p:ext uri="{BB962C8B-B14F-4D97-AF65-F5344CB8AC3E}">
        <p14:creationId xmlns:p14="http://schemas.microsoft.com/office/powerpoint/2010/main" val="937868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sym typeface="Arial Rounded"/>
              </a:rPr>
              <a:t>Conclusion</a:t>
            </a:r>
            <a:endParaRPr dirty="0">
              <a:latin typeface="Calibri" panose="020F0502020204030204" pitchFamily="34" charset="0"/>
              <a:ea typeface="Calibri" panose="020F0502020204030204" pitchFamily="34" charset="0"/>
              <a:cs typeface="Calibri" panose="020F0502020204030204" pitchFamily="34" charset="0"/>
              <a:sym typeface="Arial Rounded"/>
            </a:endParaRPr>
          </a:p>
        </p:txBody>
      </p:sp>
      <p:sp>
        <p:nvSpPr>
          <p:cNvPr id="398" name="Google Shape;398;p50"/>
          <p:cNvSpPr txBox="1">
            <a:spLocks noGrp="1"/>
          </p:cNvSpPr>
          <p:nvPr>
            <p:ph type="body" idx="1"/>
          </p:nvPr>
        </p:nvSpPr>
        <p:spPr>
          <a:xfrm>
            <a:off x="628650" y="1369219"/>
            <a:ext cx="7886700" cy="1822098"/>
          </a:xfrm>
          <a:prstGeom prst="rect">
            <a:avLst/>
          </a:prstGeom>
        </p:spPr>
        <p:txBody>
          <a:bodyPr spcFirstLastPara="1" wrap="square" lIns="68575" tIns="34275" rIns="68575" bIns="34275" anchor="t" anchorCtr="0">
            <a:normAutofit/>
          </a:bodyPr>
          <a:lstStyle/>
          <a:p>
            <a:pPr marL="457200" lvl="0" indent="-342900" algn="l" rtl="0">
              <a:spcBef>
                <a:spcPts val="0"/>
              </a:spcBef>
              <a:spcAft>
                <a:spcPts val="0"/>
              </a:spcAft>
              <a:buClr>
                <a:schemeClr val="dk1"/>
              </a:buClr>
              <a:buSzPts val="1800"/>
              <a:buFont typeface="Times New Roman"/>
              <a:buChar char="●"/>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Our model can recognize neutral faces with more then 90% accuracy.</a:t>
            </a:r>
          </a:p>
          <a:p>
            <a:pPr marL="457200" lvl="0" indent="-342900" algn="l" rtl="0">
              <a:spcBef>
                <a:spcPts val="0"/>
              </a:spcBef>
              <a:spcAft>
                <a:spcPts val="0"/>
              </a:spcAft>
              <a:buClr>
                <a:schemeClr val="dk1"/>
              </a:buClr>
              <a:buSzPts val="1800"/>
              <a:buFont typeface="Times New Roman"/>
              <a:buChar char="●"/>
            </a:pPr>
            <a:r>
              <a:rPr lang="en-US" sz="1600" dirty="0">
                <a:latin typeface="Calibri" panose="020F0502020204030204" pitchFamily="34" charset="0"/>
                <a:ea typeface="Calibri" panose="020F0502020204030204" pitchFamily="34" charset="0"/>
                <a:cs typeface="Calibri" panose="020F0502020204030204" pitchFamily="34" charset="0"/>
                <a:sym typeface="Times New Roman"/>
              </a:rPr>
              <a:t>Our model is failing in recognizing non-neutral faces. </a:t>
            </a:r>
          </a:p>
          <a:p>
            <a:pPr marL="457200" lvl="0" indent="-342900" algn="l" rtl="0">
              <a:spcBef>
                <a:spcPts val="0"/>
              </a:spcBef>
              <a:spcAft>
                <a:spcPts val="0"/>
              </a:spcAft>
              <a:buClr>
                <a:schemeClr val="dk1"/>
              </a:buClr>
              <a:buSzPts val="1800"/>
              <a:buFont typeface="Times New Roman"/>
              <a:buChar char="●"/>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Without including edge weight, our accuracy was 80%.</a:t>
            </a:r>
          </a:p>
          <a:p>
            <a:pPr marL="457200" lvl="0" indent="-342900" algn="l" rtl="0">
              <a:spcBef>
                <a:spcPts val="0"/>
              </a:spcBef>
              <a:spcAft>
                <a:spcPts val="0"/>
              </a:spcAft>
              <a:buClr>
                <a:schemeClr val="dk1"/>
              </a:buClr>
              <a:buSzPts val="1800"/>
              <a:buFont typeface="Times New Roman"/>
              <a:buChar char="●"/>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1600" dirty="0">
                <a:latin typeface="Calibri" panose="020F0502020204030204" pitchFamily="34" charset="0"/>
                <a:ea typeface="Calibri" panose="020F0502020204030204" pitchFamily="34" charset="0"/>
                <a:cs typeface="Calibri" panose="020F0502020204030204" pitchFamily="34" charset="0"/>
                <a:sym typeface="Times New Roman"/>
              </a:rPr>
              <a:t>A</a:t>
            </a: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fter including edge weight our accuracy is 90%.</a:t>
            </a:r>
          </a:p>
          <a:p>
            <a:pPr marL="457200" lvl="0" indent="-342900" algn="l" rtl="0">
              <a:spcBef>
                <a:spcPts val="0"/>
              </a:spcBef>
              <a:spcAft>
                <a:spcPts val="0"/>
              </a:spcAft>
              <a:buClr>
                <a:schemeClr val="dk1"/>
              </a:buClr>
              <a:buSzPts val="1800"/>
              <a:buFont typeface="Times New Roman"/>
              <a:buChar char="●"/>
            </a:pPr>
            <a:r>
              <a:rPr lang="en-US" sz="1600" dirty="0">
                <a:latin typeface="Calibri" panose="020F0502020204030204" pitchFamily="34" charset="0"/>
                <a:ea typeface="Calibri" panose="020F0502020204030204" pitchFamily="34" charset="0"/>
                <a:cs typeface="Calibri" panose="020F0502020204030204" pitchFamily="34" charset="0"/>
                <a:sym typeface="Times New Roman"/>
              </a:rPr>
              <a:t>Edge weight helped in increasing our accuracy, but it didn’t helped in improving recognizing of non-neutral faces.</a:t>
            </a: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4B6D-2653-9D72-54AF-E8AFAC23EBDF}"/>
              </a:ext>
            </a:extLst>
          </p:cNvPr>
          <p:cNvSpPr>
            <a:spLocks noGrp="1"/>
          </p:cNvSpPr>
          <p:nvPr>
            <p:ph type="title"/>
          </p:nvPr>
        </p:nvSpPr>
        <p:spPr/>
        <p:txBody>
          <a:bodyPr/>
          <a:lstStyle/>
          <a:p>
            <a:r>
              <a:rPr lang="en" dirty="0"/>
              <a:t>Future work</a:t>
            </a:r>
            <a:endParaRPr lang="en-IN" dirty="0"/>
          </a:p>
        </p:txBody>
      </p:sp>
      <p:sp>
        <p:nvSpPr>
          <p:cNvPr id="3" name="TextBox 2">
            <a:extLst>
              <a:ext uri="{FF2B5EF4-FFF2-40B4-BE49-F238E27FC236}">
                <a16:creationId xmlns:a16="http://schemas.microsoft.com/office/drawing/2014/main" id="{7BC83FB2-1159-6DE9-4F8C-4770C133C36F}"/>
              </a:ext>
            </a:extLst>
          </p:cNvPr>
          <p:cNvSpPr txBox="1"/>
          <p:nvPr/>
        </p:nvSpPr>
        <p:spPr>
          <a:xfrm>
            <a:off x="684286" y="1150570"/>
            <a:ext cx="7169865" cy="954107"/>
          </a:xfrm>
          <a:prstGeom prst="rect">
            <a:avLst/>
          </a:prstGeom>
          <a:noFill/>
        </p:spPr>
        <p:txBody>
          <a:bodyPr wrap="square" rtlCol="0">
            <a:spAutoFit/>
          </a:bodyPr>
          <a:lstStyle/>
          <a:p>
            <a:pPr marL="457200" lvl="0" indent="-342900" algn="l" rtl="0">
              <a:spcBef>
                <a:spcPts val="0"/>
              </a:spcBef>
              <a:spcAft>
                <a:spcPts val="0"/>
              </a:spcAft>
              <a:buClr>
                <a:schemeClr val="dk1"/>
              </a:buClr>
              <a:buSzPts val="1800"/>
              <a:buFont typeface="Times New Roman"/>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A end to end face recognition system can be created for better application.</a:t>
            </a:r>
          </a:p>
          <a:p>
            <a:pPr marL="457200" lvl="0" indent="-342900" algn="l" rtl="0">
              <a:spcBef>
                <a:spcPts val="0"/>
              </a:spcBef>
              <a:spcAft>
                <a:spcPts val="0"/>
              </a:spcAft>
              <a:buClr>
                <a:schemeClr val="dk1"/>
              </a:buClr>
              <a:buSzPts val="1800"/>
              <a:buFont typeface="Times New Roman"/>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Find any method to increase the accuracy of recognizing non-neutral faces.</a:t>
            </a:r>
          </a:p>
          <a:p>
            <a:pPr marL="457200" lvl="0" indent="-342900" algn="l" rtl="0">
              <a:spcBef>
                <a:spcPts val="0"/>
              </a:spcBef>
              <a:spcAft>
                <a:spcPts val="0"/>
              </a:spcAft>
              <a:buClr>
                <a:schemeClr val="dk1"/>
              </a:buClr>
              <a:buSzPts val="1800"/>
              <a:buFont typeface="Times New Roman"/>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Scope for mask face recognition using this model can be investigated.</a:t>
            </a:r>
          </a:p>
          <a:p>
            <a:endParaRPr lang="en-IN" dirty="0"/>
          </a:p>
        </p:txBody>
      </p:sp>
    </p:spTree>
    <p:extLst>
      <p:ext uri="{BB962C8B-B14F-4D97-AF65-F5344CB8AC3E}">
        <p14:creationId xmlns:p14="http://schemas.microsoft.com/office/powerpoint/2010/main" val="1144739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485E-8259-A39D-9C46-1DF0FE723543}"/>
              </a:ext>
            </a:extLst>
          </p:cNvPr>
          <p:cNvSpPr>
            <a:spLocks noGrp="1"/>
          </p:cNvSpPr>
          <p:nvPr>
            <p:ph type="title"/>
          </p:nvPr>
        </p:nvSpPr>
        <p:spPr/>
        <p:txBody>
          <a:bodyPr/>
          <a:lstStyle/>
          <a:p>
            <a:r>
              <a:rPr lang="en-IN" dirty="0"/>
              <a:t>Face Recognition App</a:t>
            </a:r>
          </a:p>
        </p:txBody>
      </p:sp>
      <p:sp>
        <p:nvSpPr>
          <p:cNvPr id="3" name="TextBox 2">
            <a:extLst>
              <a:ext uri="{FF2B5EF4-FFF2-40B4-BE49-F238E27FC236}">
                <a16:creationId xmlns:a16="http://schemas.microsoft.com/office/drawing/2014/main" id="{44D43ADA-7FCE-6AF1-B2BC-9C5C46A724A3}"/>
              </a:ext>
            </a:extLst>
          </p:cNvPr>
          <p:cNvSpPr txBox="1"/>
          <p:nvPr/>
        </p:nvSpPr>
        <p:spPr>
          <a:xfrm>
            <a:off x="557117" y="1041713"/>
            <a:ext cx="8029765" cy="2246769"/>
          </a:xfrm>
          <a:prstGeom prst="rect">
            <a:avLst/>
          </a:prstGeom>
          <a:noFill/>
        </p:spPr>
        <p:txBody>
          <a:bodyPr wrap="square" rtlCol="0">
            <a:spAutoFit/>
          </a:bodyPr>
          <a:lstStyle/>
          <a:p>
            <a:pPr marL="285750" indent="-285750">
              <a:buFont typeface="Arial" panose="020B0604020202020204" pitchFamily="34" charset="0"/>
              <a:buChar char="•"/>
            </a:pPr>
            <a:r>
              <a:rPr lang="en-IN" dirty="0"/>
              <a:t>We are using React JS for front-end of our </a:t>
            </a:r>
            <a:r>
              <a:rPr lang="en-IN" dirty="0">
                <a:latin typeface="Calibri" panose="020F0502020204030204" pitchFamily="34" charset="0"/>
                <a:ea typeface="Calibri" panose="020F0502020204030204" pitchFamily="34" charset="0"/>
                <a:cs typeface="Calibri" panose="020F0502020204030204" pitchFamily="34" charset="0"/>
              </a:rPr>
              <a:t>application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We are using Django for backend of our application</a:t>
            </a:r>
          </a:p>
        </p:txBody>
      </p:sp>
      <p:pic>
        <p:nvPicPr>
          <p:cNvPr id="7" name="Picture 6">
            <a:extLst>
              <a:ext uri="{FF2B5EF4-FFF2-40B4-BE49-F238E27FC236}">
                <a16:creationId xmlns:a16="http://schemas.microsoft.com/office/drawing/2014/main" id="{61DE9508-5196-949E-5D1F-5474015D6A3B}"/>
              </a:ext>
            </a:extLst>
          </p:cNvPr>
          <p:cNvPicPr>
            <a:picLocks noChangeAspect="1"/>
          </p:cNvPicPr>
          <p:nvPr/>
        </p:nvPicPr>
        <p:blipFill rotWithShape="1">
          <a:blip r:embed="rId2"/>
          <a:srcRect t="12011" r="56755" b="35129"/>
          <a:stretch/>
        </p:blipFill>
        <p:spPr>
          <a:xfrm>
            <a:off x="908343" y="3274912"/>
            <a:ext cx="2622089" cy="1802858"/>
          </a:xfrm>
          <a:prstGeom prst="rect">
            <a:avLst/>
          </a:prstGeom>
        </p:spPr>
      </p:pic>
      <p:pic>
        <p:nvPicPr>
          <p:cNvPr id="6" name="Picture 5">
            <a:extLst>
              <a:ext uri="{FF2B5EF4-FFF2-40B4-BE49-F238E27FC236}">
                <a16:creationId xmlns:a16="http://schemas.microsoft.com/office/drawing/2014/main" id="{8D7FF794-6CD8-807F-B968-0057553FBF6C}"/>
              </a:ext>
            </a:extLst>
          </p:cNvPr>
          <p:cNvPicPr>
            <a:picLocks noChangeAspect="1"/>
          </p:cNvPicPr>
          <p:nvPr/>
        </p:nvPicPr>
        <p:blipFill>
          <a:blip r:embed="rId3"/>
          <a:stretch>
            <a:fillRect/>
          </a:stretch>
        </p:blipFill>
        <p:spPr>
          <a:xfrm>
            <a:off x="628649" y="975309"/>
            <a:ext cx="7476965" cy="1890133"/>
          </a:xfrm>
          <a:prstGeom prst="rect">
            <a:avLst/>
          </a:prstGeom>
          <a:ln w="9525">
            <a:solidFill>
              <a:schemeClr val="tx1"/>
            </a:solidFill>
          </a:ln>
        </p:spPr>
      </p:pic>
    </p:spTree>
    <p:extLst>
      <p:ext uri="{BB962C8B-B14F-4D97-AF65-F5344CB8AC3E}">
        <p14:creationId xmlns:p14="http://schemas.microsoft.com/office/powerpoint/2010/main" val="573430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3"/>
          <p:cNvSpPr txBox="1">
            <a:spLocks noGrp="1"/>
          </p:cNvSpPr>
          <p:nvPr>
            <p:ph type="title"/>
          </p:nvPr>
        </p:nvSpPr>
        <p:spPr>
          <a:xfrm>
            <a:off x="628650" y="510778"/>
            <a:ext cx="7886700" cy="564356"/>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chemeClr val="dk1"/>
              </a:buClr>
              <a:buSzPct val="100000"/>
              <a:buFont typeface="Arial Rounded"/>
              <a:buNone/>
            </a:pPr>
            <a:r>
              <a:rPr lang="en" b="1">
                <a:latin typeface="Arial Rounded"/>
                <a:ea typeface="Arial Rounded"/>
                <a:cs typeface="Arial Rounded"/>
                <a:sym typeface="Arial Rounded"/>
              </a:rPr>
              <a:t>References</a:t>
            </a:r>
            <a:br>
              <a:rPr lang="en" b="1"/>
            </a:br>
            <a:endParaRPr/>
          </a:p>
        </p:txBody>
      </p:sp>
      <p:sp>
        <p:nvSpPr>
          <p:cNvPr id="425" name="Google Shape;425;p5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0"/>
              </a:spcBef>
              <a:spcAft>
                <a:spcPts val="0"/>
              </a:spcAft>
              <a:buNone/>
            </a:pPr>
            <a:r>
              <a:rPr lang="en" sz="1000" b="1" dirty="0">
                <a:solidFill>
                  <a:srgbClr val="222222"/>
                </a:solidFill>
                <a:highlight>
                  <a:srgbClr val="FFFFFF"/>
                </a:highlight>
                <a:latin typeface="Arial"/>
                <a:ea typeface="Arial"/>
                <a:cs typeface="Arial"/>
                <a:sym typeface="Arial"/>
              </a:rPr>
              <a:t>[1]       </a:t>
            </a:r>
            <a:r>
              <a:rPr lang="en" sz="1000" dirty="0">
                <a:solidFill>
                  <a:srgbClr val="222222"/>
                </a:solidFill>
                <a:highlight>
                  <a:srgbClr val="FFFFFF"/>
                </a:highlight>
                <a:latin typeface="Arial"/>
                <a:ea typeface="Arial"/>
                <a:cs typeface="Arial"/>
                <a:sym typeface="Arial"/>
              </a:rPr>
              <a:t>Lawrence, Steve, et al. "Face recognition: A convolutional neural-network approach." </a:t>
            </a:r>
            <a:r>
              <a:rPr lang="en" sz="1000" i="1" dirty="0">
                <a:solidFill>
                  <a:srgbClr val="222222"/>
                </a:solidFill>
                <a:highlight>
                  <a:srgbClr val="FFFFFF"/>
                </a:highlight>
                <a:latin typeface="Arial"/>
                <a:ea typeface="Arial"/>
                <a:cs typeface="Arial"/>
                <a:sym typeface="Arial"/>
              </a:rPr>
              <a:t>IEEE transactions on neural networks</a:t>
            </a:r>
            <a:r>
              <a:rPr lang="en" sz="1000" dirty="0">
                <a:solidFill>
                  <a:srgbClr val="222222"/>
                </a:solidFill>
                <a:highlight>
                  <a:srgbClr val="FFFFFF"/>
                </a:highlight>
                <a:latin typeface="Arial"/>
                <a:ea typeface="Arial"/>
                <a:cs typeface="Arial"/>
                <a:sym typeface="Arial"/>
              </a:rPr>
              <a:t> 8.1        (1997): 98-113.</a:t>
            </a:r>
            <a:endParaRPr sz="1000" dirty="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000" b="1" dirty="0">
                <a:solidFill>
                  <a:srgbClr val="222222"/>
                </a:solidFill>
                <a:highlight>
                  <a:srgbClr val="FFFFFF"/>
                </a:highlight>
                <a:latin typeface="Arial"/>
                <a:ea typeface="Arial"/>
                <a:cs typeface="Arial"/>
                <a:sym typeface="Arial"/>
              </a:rPr>
              <a:t>[2]      </a:t>
            </a:r>
            <a:r>
              <a:rPr lang="en" sz="1000" dirty="0">
                <a:solidFill>
                  <a:srgbClr val="222222"/>
                </a:solidFill>
                <a:highlight>
                  <a:srgbClr val="FFFFFF"/>
                </a:highlight>
                <a:latin typeface="Arial"/>
                <a:ea typeface="Arial"/>
                <a:cs typeface="Arial"/>
                <a:sym typeface="Arial"/>
              </a:rPr>
              <a:t>Lawrence, S., Giles, C. L., Tsoi, A. C., &amp; Back, A. D. (1997). Face recognition: A convolutional neural-network approach. </a:t>
            </a:r>
            <a:r>
              <a:rPr lang="en" sz="1000" i="1" dirty="0">
                <a:solidFill>
                  <a:srgbClr val="222222"/>
                </a:solidFill>
                <a:highlight>
                  <a:srgbClr val="FFFFFF"/>
                </a:highlight>
                <a:latin typeface="Arial"/>
                <a:ea typeface="Arial"/>
                <a:cs typeface="Arial"/>
                <a:sym typeface="Arial"/>
              </a:rPr>
              <a:t>IEEE transactions on neural networks</a:t>
            </a:r>
            <a:r>
              <a:rPr lang="en" sz="1000" dirty="0">
                <a:solidFill>
                  <a:srgbClr val="222222"/>
                </a:solidFill>
                <a:highlight>
                  <a:srgbClr val="FFFFFF"/>
                </a:highlight>
                <a:latin typeface="Arial"/>
                <a:ea typeface="Arial"/>
                <a:cs typeface="Arial"/>
                <a:sym typeface="Arial"/>
              </a:rPr>
              <a:t>, </a:t>
            </a:r>
            <a:r>
              <a:rPr lang="en" sz="1000" i="1" dirty="0">
                <a:solidFill>
                  <a:srgbClr val="222222"/>
                </a:solidFill>
                <a:highlight>
                  <a:srgbClr val="FFFFFF"/>
                </a:highlight>
                <a:latin typeface="Arial"/>
                <a:ea typeface="Arial"/>
                <a:cs typeface="Arial"/>
                <a:sym typeface="Arial"/>
              </a:rPr>
              <a:t>8</a:t>
            </a:r>
            <a:r>
              <a:rPr lang="en" sz="1000" dirty="0">
                <a:solidFill>
                  <a:srgbClr val="222222"/>
                </a:solidFill>
                <a:highlight>
                  <a:srgbClr val="FFFFFF"/>
                </a:highlight>
                <a:latin typeface="Arial"/>
                <a:ea typeface="Arial"/>
                <a:cs typeface="Arial"/>
                <a:sym typeface="Arial"/>
              </a:rPr>
              <a:t>(1), 98-113.</a:t>
            </a:r>
            <a:endParaRPr sz="1000" dirty="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000" b="1" dirty="0">
                <a:solidFill>
                  <a:srgbClr val="222222"/>
                </a:solidFill>
                <a:highlight>
                  <a:srgbClr val="FFFFFF"/>
                </a:highlight>
                <a:latin typeface="Arial"/>
                <a:ea typeface="Arial"/>
                <a:cs typeface="Arial"/>
                <a:sym typeface="Arial"/>
              </a:rPr>
              <a:t>[3]       </a:t>
            </a:r>
            <a:r>
              <a:rPr lang="en" sz="1000" dirty="0">
                <a:solidFill>
                  <a:srgbClr val="222222"/>
                </a:solidFill>
                <a:highlight>
                  <a:srgbClr val="FFFFFF"/>
                </a:highlight>
                <a:latin typeface="Arial"/>
                <a:ea typeface="Arial"/>
                <a:cs typeface="Arial"/>
                <a:sym typeface="Arial"/>
              </a:rPr>
              <a:t>Lawrence, Steve, C. Lee Giles, Ah Chung Tsoi, and Andrew D. Back. "Face recognition: A convolutional neural-network approach." </a:t>
            </a:r>
            <a:r>
              <a:rPr lang="en" sz="1000" i="1" dirty="0">
                <a:solidFill>
                  <a:srgbClr val="222222"/>
                </a:solidFill>
                <a:highlight>
                  <a:srgbClr val="FFFFFF"/>
                </a:highlight>
                <a:latin typeface="Arial"/>
                <a:ea typeface="Arial"/>
                <a:cs typeface="Arial"/>
                <a:sym typeface="Arial"/>
              </a:rPr>
              <a:t>IEEE transactions on neural networks</a:t>
            </a:r>
            <a:r>
              <a:rPr lang="en" sz="1000" dirty="0">
                <a:solidFill>
                  <a:srgbClr val="222222"/>
                </a:solidFill>
                <a:highlight>
                  <a:srgbClr val="FFFFFF"/>
                </a:highlight>
                <a:latin typeface="Arial"/>
                <a:ea typeface="Arial"/>
                <a:cs typeface="Arial"/>
                <a:sym typeface="Arial"/>
              </a:rPr>
              <a:t> 8, no. 1 (1997): 98-113.</a:t>
            </a:r>
          </a:p>
          <a:p>
            <a:pPr marL="0" lvl="0" indent="0" algn="l" rtl="0">
              <a:lnSpc>
                <a:spcPct val="115000"/>
              </a:lnSpc>
              <a:spcBef>
                <a:spcPts val="0"/>
              </a:spcBef>
              <a:spcAft>
                <a:spcPts val="0"/>
              </a:spcAft>
              <a:buNone/>
            </a:pPr>
            <a:r>
              <a:rPr lang="en-US" sz="1050" b="1" dirty="0">
                <a:solidFill>
                  <a:srgbClr val="222222"/>
                </a:solidFill>
                <a:highlight>
                  <a:srgbClr val="FFFFFF"/>
                </a:highlight>
                <a:latin typeface="+mj-lt"/>
                <a:ea typeface="Arial"/>
                <a:cs typeface="Arial"/>
                <a:sym typeface="Arial"/>
              </a:rPr>
              <a:t>[4] </a:t>
            </a:r>
            <a:r>
              <a:rPr lang="en-US" sz="1050" dirty="0" err="1">
                <a:latin typeface="+mj-lt"/>
              </a:rPr>
              <a:t>Allamanis</a:t>
            </a:r>
            <a:r>
              <a:rPr lang="en-US" sz="1050" dirty="0">
                <a:latin typeface="+mj-lt"/>
              </a:rPr>
              <a:t>, M., </a:t>
            </a:r>
            <a:r>
              <a:rPr lang="en-US" sz="1050" dirty="0" err="1">
                <a:latin typeface="+mj-lt"/>
              </a:rPr>
              <a:t>Brockschmidt</a:t>
            </a:r>
            <a:r>
              <a:rPr lang="en-US" sz="1050" dirty="0">
                <a:latin typeface="+mj-lt"/>
              </a:rPr>
              <a:t>, M., and </a:t>
            </a:r>
            <a:r>
              <a:rPr lang="en-US" sz="1050" dirty="0" err="1">
                <a:latin typeface="+mj-lt"/>
              </a:rPr>
              <a:t>Khademi</a:t>
            </a:r>
            <a:r>
              <a:rPr lang="en-US" sz="1050" dirty="0">
                <a:latin typeface="+mj-lt"/>
              </a:rPr>
              <a:t>, M. Learning to represent programs with graphs. In International Conference on Learning Representations (ICLR), 2018.</a:t>
            </a:r>
          </a:p>
          <a:p>
            <a:pPr marL="0" lvl="0" indent="0" algn="l" rtl="0">
              <a:lnSpc>
                <a:spcPct val="115000"/>
              </a:lnSpc>
              <a:spcBef>
                <a:spcPts val="0"/>
              </a:spcBef>
              <a:spcAft>
                <a:spcPts val="0"/>
              </a:spcAft>
              <a:buNone/>
            </a:pPr>
            <a:r>
              <a:rPr lang="en-US" sz="1050" b="1" dirty="0">
                <a:solidFill>
                  <a:srgbClr val="222222"/>
                </a:solidFill>
                <a:highlight>
                  <a:srgbClr val="FFFFFF"/>
                </a:highlight>
                <a:latin typeface="+mj-lt"/>
                <a:ea typeface="Arial"/>
                <a:cs typeface="Arial"/>
                <a:sym typeface="Arial"/>
              </a:rPr>
              <a:t>[5] </a:t>
            </a:r>
            <a:r>
              <a:rPr lang="en-US" sz="1050" dirty="0"/>
              <a:t>Ba, L. J., </a:t>
            </a:r>
            <a:r>
              <a:rPr lang="en-US" sz="1050" dirty="0" err="1"/>
              <a:t>Kiros</a:t>
            </a:r>
            <a:r>
              <a:rPr lang="en-US" sz="1050" dirty="0"/>
              <a:t>, R., and Hinton, G. E. Layer normalization. </a:t>
            </a:r>
            <a:r>
              <a:rPr lang="en-US" sz="1050" dirty="0" err="1"/>
              <a:t>CoRR</a:t>
            </a:r>
            <a:r>
              <a:rPr lang="en-US" sz="1050" dirty="0"/>
              <a:t>, abs/1607.06450, 2016. </a:t>
            </a:r>
          </a:p>
          <a:p>
            <a:pPr marL="0" lvl="0" indent="0" algn="l" rtl="0">
              <a:lnSpc>
                <a:spcPct val="115000"/>
              </a:lnSpc>
              <a:spcBef>
                <a:spcPts val="0"/>
              </a:spcBef>
              <a:spcAft>
                <a:spcPts val="0"/>
              </a:spcAft>
              <a:buNone/>
            </a:pPr>
            <a:r>
              <a:rPr lang="en-US" sz="1050" b="1" dirty="0">
                <a:solidFill>
                  <a:srgbClr val="222222"/>
                </a:solidFill>
                <a:highlight>
                  <a:srgbClr val="FFFFFF"/>
                </a:highlight>
                <a:latin typeface="+mj-lt"/>
                <a:ea typeface="Arial"/>
                <a:cs typeface="Arial"/>
                <a:sym typeface="Arial"/>
              </a:rPr>
              <a:t>[6] </a:t>
            </a:r>
            <a:r>
              <a:rPr lang="en-IN" sz="1050" dirty="0"/>
              <a:t>Balog, M., van </a:t>
            </a:r>
            <a:r>
              <a:rPr lang="en-IN" sz="1050" dirty="0" err="1"/>
              <a:t>Merrienboer</a:t>
            </a:r>
            <a:r>
              <a:rPr lang="en-IN" sz="1050" dirty="0"/>
              <a:t>, B., </a:t>
            </a:r>
            <a:r>
              <a:rPr lang="en-IN" sz="1050" dirty="0" err="1"/>
              <a:t>Moitra</a:t>
            </a:r>
            <a:r>
              <a:rPr lang="en-IN" sz="1050" dirty="0"/>
              <a:t>, S., Li, Y., and Tar- ¨ low, D. Fast training of sparse graph neural networks on dense hardware. </a:t>
            </a:r>
            <a:r>
              <a:rPr lang="en-IN" sz="1050" dirty="0" err="1"/>
              <a:t>CoRR</a:t>
            </a:r>
            <a:r>
              <a:rPr lang="en-IN" sz="1050" dirty="0"/>
              <a:t>, abs/1906.11786, 2019. </a:t>
            </a:r>
          </a:p>
          <a:p>
            <a:pPr marL="0" lvl="0" indent="0" algn="l" rtl="0">
              <a:lnSpc>
                <a:spcPct val="115000"/>
              </a:lnSpc>
              <a:spcBef>
                <a:spcPts val="0"/>
              </a:spcBef>
              <a:spcAft>
                <a:spcPts val="0"/>
              </a:spcAft>
              <a:buNone/>
            </a:pPr>
            <a:r>
              <a:rPr lang="en-IN" sz="1050" b="1" dirty="0">
                <a:solidFill>
                  <a:srgbClr val="222222"/>
                </a:solidFill>
                <a:highlight>
                  <a:srgbClr val="FFFFFF"/>
                </a:highlight>
                <a:latin typeface="+mj-lt"/>
                <a:ea typeface="Arial"/>
                <a:cs typeface="Arial"/>
                <a:sym typeface="Arial"/>
              </a:rPr>
              <a:t>[7] </a:t>
            </a:r>
            <a:r>
              <a:rPr lang="en-US" sz="1050" dirty="0" err="1"/>
              <a:t>Busbridge</a:t>
            </a:r>
            <a:r>
              <a:rPr lang="en-US" sz="1050" dirty="0"/>
              <a:t>, D., Sherburn, D., Cavallo, P., and </a:t>
            </a:r>
            <a:r>
              <a:rPr lang="en-US" sz="1050" dirty="0" err="1"/>
              <a:t>Hammerla</a:t>
            </a:r>
            <a:r>
              <a:rPr lang="en-US" sz="1050" dirty="0"/>
              <a:t>, N. Y. Relational graph attention networks. </a:t>
            </a:r>
            <a:r>
              <a:rPr lang="en-US" sz="1050" dirty="0" err="1"/>
              <a:t>CoRR</a:t>
            </a:r>
            <a:r>
              <a:rPr lang="en-US" sz="1050" dirty="0"/>
              <a:t>, abs/1904.05811, 2019.</a:t>
            </a:r>
            <a:endParaRPr sz="1050" b="1" dirty="0">
              <a:solidFill>
                <a:srgbClr val="222222"/>
              </a:solidFill>
              <a:highlight>
                <a:srgbClr val="FFFFFF"/>
              </a:highlight>
              <a:latin typeface="+mj-lt"/>
              <a:ea typeface="Arial"/>
              <a:cs typeface="Arial"/>
              <a:sym typeface="Arial"/>
            </a:endParaRPr>
          </a:p>
          <a:p>
            <a:pPr marL="0" lvl="0" indent="0" algn="l" rtl="0">
              <a:lnSpc>
                <a:spcPct val="150000"/>
              </a:lnSpc>
              <a:spcBef>
                <a:spcPts val="0"/>
              </a:spcBef>
              <a:spcAft>
                <a:spcPts val="0"/>
              </a:spcAft>
              <a:buNone/>
            </a:pPr>
            <a:endParaRPr sz="1000" dirty="0">
              <a:solidFill>
                <a:srgbClr val="222222"/>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4"/>
          <p:cNvSpPr txBox="1">
            <a:spLocks noGrp="1"/>
          </p:cNvSpPr>
          <p:nvPr>
            <p:ph type="title"/>
          </p:nvPr>
        </p:nvSpPr>
        <p:spPr>
          <a:xfrm>
            <a:off x="3361975" y="1842475"/>
            <a:ext cx="2297700" cy="10071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rial Rounded"/>
              <a:buNone/>
            </a:pPr>
            <a:r>
              <a:rPr lang="en" b="1" dirty="0">
                <a:latin typeface="Arial Rounded"/>
                <a:ea typeface="Arial Rounded"/>
                <a:cs typeface="Arial Rounded"/>
                <a:sym typeface="Arial Rounded"/>
              </a:rPr>
              <a:t>Thank you</a:t>
            </a:r>
            <a:endParaRPr b="1" dirty="0">
              <a:latin typeface="Arial Rounded"/>
              <a:ea typeface="Arial Rounded"/>
              <a:cs typeface="Arial Rounded"/>
              <a:sym typeface="Arial Round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rial Rounded"/>
              <a:buNone/>
            </a:pPr>
            <a:r>
              <a:rPr lang="en" b="1">
                <a:latin typeface="Arial Rounded"/>
                <a:ea typeface="Arial Rounded"/>
                <a:cs typeface="Arial Rounded"/>
                <a:sym typeface="Arial Rounded"/>
              </a:rPr>
              <a:t>CONTENT</a:t>
            </a:r>
            <a:endParaRPr b="1">
              <a:latin typeface="Arial Rounded"/>
              <a:ea typeface="Arial Rounded"/>
              <a:cs typeface="Arial Rounded"/>
              <a:sym typeface="Arial Rounded"/>
            </a:endParaRPr>
          </a:p>
        </p:txBody>
      </p:sp>
      <p:sp>
        <p:nvSpPr>
          <p:cNvPr id="215" name="Google Shape;215;p38"/>
          <p:cNvSpPr txBox="1">
            <a:spLocks noGrp="1"/>
          </p:cNvSpPr>
          <p:nvPr>
            <p:ph type="body" idx="1"/>
          </p:nvPr>
        </p:nvSpPr>
        <p:spPr>
          <a:xfrm>
            <a:off x="628650" y="1080983"/>
            <a:ext cx="7886700" cy="3958607"/>
          </a:xfrm>
          <a:prstGeom prst="rect">
            <a:avLst/>
          </a:prstGeom>
          <a:noFill/>
          <a:ln>
            <a:noFill/>
          </a:ln>
        </p:spPr>
        <p:txBody>
          <a:bodyPr spcFirstLastPara="1" wrap="square" lIns="68575" tIns="34275" rIns="68575" bIns="34275" anchor="t" anchorCtr="0">
            <a:normAutofit fontScale="70000" lnSpcReduction="20000"/>
          </a:bodyPr>
          <a:lstStyle/>
          <a:p>
            <a:pPr marL="0" lvl="0" indent="0" algn="l" rtl="0">
              <a:lnSpc>
                <a:spcPct val="90000"/>
              </a:lnSpc>
              <a:spcBef>
                <a:spcPts val="0"/>
              </a:spcBef>
              <a:spcAft>
                <a:spcPts val="0"/>
              </a:spcAft>
              <a:buClr>
                <a:schemeClr val="dk1"/>
              </a:buClr>
              <a:buSzPct val="100000"/>
              <a:buNone/>
            </a:pPr>
            <a:r>
              <a:rPr lang="en" sz="1900" b="1" dirty="0"/>
              <a:t>1.   Introduction </a:t>
            </a:r>
            <a:endParaRPr dirty="0"/>
          </a:p>
          <a:p>
            <a:pPr marL="0" lvl="0" indent="0" algn="l" rtl="0">
              <a:lnSpc>
                <a:spcPct val="90000"/>
              </a:lnSpc>
              <a:spcBef>
                <a:spcPts val="800"/>
              </a:spcBef>
              <a:spcAft>
                <a:spcPts val="0"/>
              </a:spcAft>
              <a:buClr>
                <a:schemeClr val="dk1"/>
              </a:buClr>
              <a:buSzPct val="100000"/>
              <a:buNone/>
            </a:pPr>
            <a:r>
              <a:rPr lang="en" sz="1900" dirty="0"/>
              <a:t>            a) Face Recognition </a:t>
            </a:r>
            <a:endParaRPr dirty="0"/>
          </a:p>
          <a:p>
            <a:pPr marL="0" lvl="0" indent="0" algn="l" rtl="0">
              <a:lnSpc>
                <a:spcPct val="90000"/>
              </a:lnSpc>
              <a:spcBef>
                <a:spcPts val="800"/>
              </a:spcBef>
              <a:spcAft>
                <a:spcPts val="0"/>
              </a:spcAft>
              <a:buClr>
                <a:schemeClr val="dk1"/>
              </a:buClr>
              <a:buSzPct val="100000"/>
              <a:buNone/>
            </a:pPr>
            <a:r>
              <a:rPr lang="en" sz="1900" dirty="0"/>
              <a:t>            b) Uses of Face Recognition</a:t>
            </a:r>
            <a:endParaRPr dirty="0"/>
          </a:p>
          <a:p>
            <a:pPr marL="0" lvl="0" indent="0" algn="l" rtl="0">
              <a:lnSpc>
                <a:spcPct val="90000"/>
              </a:lnSpc>
              <a:spcBef>
                <a:spcPts val="800"/>
              </a:spcBef>
              <a:spcAft>
                <a:spcPts val="0"/>
              </a:spcAft>
              <a:buClr>
                <a:schemeClr val="dk1"/>
              </a:buClr>
              <a:buSzPct val="100000"/>
              <a:buNone/>
            </a:pPr>
            <a:r>
              <a:rPr lang="en" sz="1900" b="1" dirty="0"/>
              <a:t>2.  Literature Study for Face Recognition</a:t>
            </a:r>
            <a:endParaRPr dirty="0"/>
          </a:p>
          <a:p>
            <a:pPr marL="177800" lvl="0" indent="0" algn="l" rtl="0">
              <a:lnSpc>
                <a:spcPct val="90000"/>
              </a:lnSpc>
              <a:spcBef>
                <a:spcPts val="800"/>
              </a:spcBef>
              <a:spcAft>
                <a:spcPts val="0"/>
              </a:spcAft>
              <a:buNone/>
            </a:pPr>
            <a:r>
              <a:rPr lang="en" sz="1900" dirty="0"/>
              <a:t>      a)EigenFace method</a:t>
            </a:r>
            <a:endParaRPr sz="1900" dirty="0"/>
          </a:p>
          <a:p>
            <a:pPr marL="177800" lvl="0" indent="0" algn="l" rtl="0">
              <a:lnSpc>
                <a:spcPct val="90000"/>
              </a:lnSpc>
              <a:spcBef>
                <a:spcPts val="800"/>
              </a:spcBef>
              <a:spcAft>
                <a:spcPts val="0"/>
              </a:spcAft>
              <a:buNone/>
            </a:pPr>
            <a:r>
              <a:rPr lang="en" sz="1900" dirty="0"/>
              <a:t>      b)Template matching</a:t>
            </a:r>
            <a:endParaRPr sz="1900" dirty="0"/>
          </a:p>
          <a:p>
            <a:pPr marL="177800" lvl="0" indent="0" algn="l" rtl="0">
              <a:lnSpc>
                <a:spcPct val="90000"/>
              </a:lnSpc>
              <a:spcBef>
                <a:spcPts val="800"/>
              </a:spcBef>
              <a:spcAft>
                <a:spcPts val="0"/>
              </a:spcAft>
              <a:buNone/>
            </a:pPr>
            <a:r>
              <a:rPr lang="en" sz="1900" dirty="0"/>
              <a:t>      c)Convolution neural network</a:t>
            </a:r>
            <a:endParaRPr sz="1900" dirty="0"/>
          </a:p>
          <a:p>
            <a:pPr marL="177800" lvl="0" indent="0" algn="l" rtl="0">
              <a:lnSpc>
                <a:spcPct val="90000"/>
              </a:lnSpc>
              <a:spcBef>
                <a:spcPts val="800"/>
              </a:spcBef>
              <a:spcAft>
                <a:spcPts val="0"/>
              </a:spcAft>
              <a:buNone/>
            </a:pPr>
            <a:r>
              <a:rPr lang="en" sz="1900" dirty="0"/>
              <a:t>      d)Artificial neural network</a:t>
            </a:r>
            <a:endParaRPr sz="1900" dirty="0"/>
          </a:p>
          <a:p>
            <a:pPr marL="0" lvl="0" indent="0" algn="l" rtl="0">
              <a:lnSpc>
                <a:spcPct val="90000"/>
              </a:lnSpc>
              <a:spcBef>
                <a:spcPts val="800"/>
              </a:spcBef>
              <a:spcAft>
                <a:spcPts val="0"/>
              </a:spcAft>
              <a:buClr>
                <a:schemeClr val="dk1"/>
              </a:buClr>
              <a:buSzPct val="100000"/>
              <a:buNone/>
            </a:pPr>
            <a:r>
              <a:rPr lang="en" sz="1900" b="1" dirty="0"/>
              <a:t>3.   Our Approach for Face Recognition</a:t>
            </a:r>
            <a:endParaRPr dirty="0"/>
          </a:p>
          <a:p>
            <a:pPr marL="0" lvl="0" indent="0" algn="l" rtl="0">
              <a:lnSpc>
                <a:spcPct val="90000"/>
              </a:lnSpc>
              <a:spcBef>
                <a:spcPts val="800"/>
              </a:spcBef>
              <a:spcAft>
                <a:spcPts val="0"/>
              </a:spcAft>
              <a:buClr>
                <a:schemeClr val="dk1"/>
              </a:buClr>
              <a:buSzPct val="100000"/>
              <a:buNone/>
            </a:pPr>
            <a:r>
              <a:rPr lang="en" sz="1900" dirty="0"/>
              <a:t>           a) Motivation</a:t>
            </a:r>
            <a:endParaRPr dirty="0"/>
          </a:p>
          <a:p>
            <a:pPr marL="0" lvl="0" indent="0" algn="l" rtl="0">
              <a:lnSpc>
                <a:spcPct val="90000"/>
              </a:lnSpc>
              <a:spcBef>
                <a:spcPts val="800"/>
              </a:spcBef>
              <a:spcAft>
                <a:spcPts val="0"/>
              </a:spcAft>
              <a:buClr>
                <a:schemeClr val="dk1"/>
              </a:buClr>
              <a:buSzPct val="100000"/>
              <a:buNone/>
            </a:pPr>
            <a:r>
              <a:rPr lang="en" sz="1900" dirty="0"/>
              <a:t>           b) GNN, and reason for using GNN</a:t>
            </a:r>
            <a:endParaRPr dirty="0"/>
          </a:p>
          <a:p>
            <a:pPr marL="271463" lvl="0" indent="-271463" algn="l" rtl="0">
              <a:lnSpc>
                <a:spcPct val="90000"/>
              </a:lnSpc>
              <a:spcBef>
                <a:spcPts val="800"/>
              </a:spcBef>
              <a:spcAft>
                <a:spcPts val="0"/>
              </a:spcAft>
              <a:buClr>
                <a:schemeClr val="dk1"/>
              </a:buClr>
              <a:buSzPct val="100000"/>
              <a:buAutoNum type="arabicPeriod" startAt="4"/>
            </a:pPr>
            <a:r>
              <a:rPr lang="en" sz="1900" b="1" dirty="0"/>
              <a:t>Proposed Methodology for Minor Project</a:t>
            </a:r>
          </a:p>
          <a:p>
            <a:pPr marL="271463" lvl="0" indent="-271463" algn="l" rtl="0">
              <a:lnSpc>
                <a:spcPct val="90000"/>
              </a:lnSpc>
              <a:spcBef>
                <a:spcPts val="800"/>
              </a:spcBef>
              <a:spcAft>
                <a:spcPts val="0"/>
              </a:spcAft>
              <a:buClr>
                <a:schemeClr val="dk1"/>
              </a:buClr>
              <a:buSzPct val="100000"/>
              <a:buAutoNum type="arabicPeriod" startAt="4"/>
            </a:pPr>
            <a:r>
              <a:rPr lang="en-IN" sz="1900" b="1" dirty="0"/>
              <a:t>Experiment &amp; Results</a:t>
            </a:r>
            <a:endParaRPr sz="1900" b="1" dirty="0"/>
          </a:p>
          <a:p>
            <a:pPr marL="0" lvl="0" indent="0" algn="l" rtl="0">
              <a:lnSpc>
                <a:spcPct val="90000"/>
              </a:lnSpc>
              <a:spcBef>
                <a:spcPts val="800"/>
              </a:spcBef>
              <a:spcAft>
                <a:spcPts val="0"/>
              </a:spcAft>
              <a:buClr>
                <a:schemeClr val="dk1"/>
              </a:buClr>
              <a:buSzPct val="100000"/>
              <a:buNone/>
            </a:pPr>
            <a:r>
              <a:rPr lang="en" sz="1900" b="1" dirty="0"/>
              <a:t>6.   Conclusion</a:t>
            </a:r>
            <a:endParaRPr dirty="0"/>
          </a:p>
          <a:p>
            <a:pPr marL="0" lvl="0" indent="0" algn="l" rtl="0">
              <a:lnSpc>
                <a:spcPct val="90000"/>
              </a:lnSpc>
              <a:spcBef>
                <a:spcPts val="800"/>
              </a:spcBef>
              <a:spcAft>
                <a:spcPts val="0"/>
              </a:spcAft>
              <a:buClr>
                <a:schemeClr val="dk1"/>
              </a:buClr>
              <a:buSzPct val="100000"/>
              <a:buNone/>
            </a:pPr>
            <a:r>
              <a:rPr lang="en" sz="1900" b="1" dirty="0"/>
              <a:t>7.   References</a:t>
            </a:r>
            <a:endParaRPr dirty="0"/>
          </a:p>
          <a:p>
            <a:pPr marL="381000" lvl="0" indent="0" algn="l" rtl="0">
              <a:lnSpc>
                <a:spcPct val="90000"/>
              </a:lnSpc>
              <a:spcBef>
                <a:spcPts val="800"/>
              </a:spcBef>
              <a:spcAft>
                <a:spcPts val="0"/>
              </a:spcAft>
              <a:buClr>
                <a:schemeClr val="dk1"/>
              </a:buClr>
              <a:buSzPct val="100000"/>
              <a:buNone/>
            </a:pPr>
            <a:r>
              <a:rPr lang="en" dirty="0"/>
              <a:t>	</a:t>
            </a:r>
            <a:endParaRPr dirty="0"/>
          </a:p>
          <a:p>
            <a:pPr marL="381000" lvl="0" indent="-292100" algn="l" rtl="0">
              <a:lnSpc>
                <a:spcPct val="90000"/>
              </a:lnSpc>
              <a:spcBef>
                <a:spcPts val="800"/>
              </a:spcBef>
              <a:spcAft>
                <a:spcPts val="0"/>
              </a:spcAft>
              <a:buClr>
                <a:schemeClr val="dk1"/>
              </a:buClr>
              <a:buSzPct val="1000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9"/>
          <p:cNvSpPr txBox="1">
            <a:spLocks noGrp="1"/>
          </p:cNvSpPr>
          <p:nvPr>
            <p:ph type="title"/>
          </p:nvPr>
        </p:nvSpPr>
        <p:spPr>
          <a:xfrm>
            <a:off x="732825" y="551312"/>
            <a:ext cx="7886700" cy="726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rial Rounded"/>
              <a:buNone/>
            </a:pPr>
            <a:r>
              <a:rPr lang="en" b="1">
                <a:latin typeface="Arial Rounded"/>
                <a:ea typeface="Arial Rounded"/>
                <a:cs typeface="Arial Rounded"/>
                <a:sym typeface="Arial Rounded"/>
              </a:rPr>
              <a:t>Introduction</a:t>
            </a:r>
            <a:endParaRPr b="1">
              <a:latin typeface="Arial Rounded"/>
              <a:ea typeface="Arial Rounded"/>
              <a:cs typeface="Arial Rounded"/>
              <a:sym typeface="Arial Rounded"/>
            </a:endParaRPr>
          </a:p>
        </p:txBody>
      </p:sp>
      <p:sp>
        <p:nvSpPr>
          <p:cNvPr id="221" name="Google Shape;221;p39"/>
          <p:cNvSpPr txBox="1">
            <a:spLocks noGrp="1"/>
          </p:cNvSpPr>
          <p:nvPr>
            <p:ph type="body" idx="1"/>
          </p:nvPr>
        </p:nvSpPr>
        <p:spPr>
          <a:xfrm>
            <a:off x="628650" y="1277612"/>
            <a:ext cx="7886700" cy="3551436"/>
          </a:xfrm>
          <a:prstGeom prst="rect">
            <a:avLst/>
          </a:prstGeom>
          <a:noFill/>
          <a:ln>
            <a:noFill/>
          </a:ln>
        </p:spPr>
        <p:txBody>
          <a:bodyPr spcFirstLastPara="1" wrap="square" lIns="68575" tIns="34275" rIns="68575" bIns="34275" anchor="t" anchorCtr="0">
            <a:normAutofit/>
          </a:bodyPr>
          <a:lstStyle/>
          <a:p>
            <a:pPr marL="177800" lvl="0" indent="0" algn="l" rtl="0">
              <a:lnSpc>
                <a:spcPct val="115000"/>
              </a:lnSpc>
              <a:spcBef>
                <a:spcPts val="0"/>
              </a:spcBef>
              <a:spcAft>
                <a:spcPts val="0"/>
              </a:spcAft>
              <a:buNone/>
            </a:pPr>
            <a:r>
              <a:rPr lang="en" u="sng" dirty="0"/>
              <a:t>Face Recognition:</a:t>
            </a:r>
            <a:r>
              <a:rPr lang="en" dirty="0"/>
              <a:t> </a:t>
            </a:r>
            <a:endParaRPr dirty="0"/>
          </a:p>
          <a:p>
            <a:pPr marL="278607" indent="0">
              <a:lnSpc>
                <a:spcPct val="115000"/>
              </a:lnSpc>
              <a:spcBef>
                <a:spcPts val="0"/>
              </a:spcBef>
              <a:buSzPct val="120201"/>
              <a:buNone/>
            </a:pPr>
            <a:endParaRPr lang="en" sz="1500" dirty="0"/>
          </a:p>
          <a:p>
            <a:pPr marL="564357" indent="-285750">
              <a:lnSpc>
                <a:spcPct val="115000"/>
              </a:lnSpc>
              <a:spcBef>
                <a:spcPts val="0"/>
              </a:spcBef>
              <a:buSzPct val="120201"/>
              <a:buFont typeface="Wingdings" panose="05000000000000000000" pitchFamily="2" charset="2"/>
              <a:buChar char="Ø"/>
            </a:pPr>
            <a:r>
              <a:rPr lang="en" sz="1500" dirty="0"/>
              <a:t>It is way of identifying a person, using image of their face.</a:t>
            </a:r>
            <a:endParaRPr sz="1500" dirty="0"/>
          </a:p>
          <a:p>
            <a:pPr marL="578364" lvl="0" indent="-285750" algn="l" rtl="0">
              <a:lnSpc>
                <a:spcPct val="115000"/>
              </a:lnSpc>
              <a:spcBef>
                <a:spcPts val="800"/>
              </a:spcBef>
              <a:spcAft>
                <a:spcPts val="0"/>
              </a:spcAft>
              <a:buClr>
                <a:schemeClr val="dk1"/>
              </a:buClr>
              <a:buSzPct val="100000"/>
              <a:buFont typeface="Wingdings" panose="05000000000000000000" pitchFamily="2" charset="2"/>
              <a:buChar char="Ø"/>
            </a:pPr>
            <a:r>
              <a:rPr lang="en" sz="1500" dirty="0"/>
              <a:t>Face recognition is the better option than biometric and Iris authentication.</a:t>
            </a:r>
            <a:endParaRPr sz="1500" dirty="0"/>
          </a:p>
          <a:p>
            <a:pPr marL="578364" lvl="0" indent="-285750" algn="l" rtl="0">
              <a:lnSpc>
                <a:spcPct val="115000"/>
              </a:lnSpc>
              <a:spcBef>
                <a:spcPts val="800"/>
              </a:spcBef>
              <a:spcAft>
                <a:spcPts val="0"/>
              </a:spcAft>
              <a:buClr>
                <a:schemeClr val="dk1"/>
              </a:buClr>
              <a:buSzPct val="100000"/>
              <a:buFont typeface="Wingdings" panose="05000000000000000000" pitchFamily="2" charset="2"/>
              <a:buChar char="Ø"/>
            </a:pPr>
            <a:r>
              <a:rPr lang="en" sz="1500" dirty="0"/>
              <a:t>It involves minimal effort to take testing samples from the end user.</a:t>
            </a:r>
            <a:endParaRPr sz="1500" dirty="0"/>
          </a:p>
          <a:p>
            <a:pPr marL="177800" lvl="0" indent="0" algn="l" rtl="0">
              <a:lnSpc>
                <a:spcPct val="115000"/>
              </a:lnSpc>
              <a:spcBef>
                <a:spcPts val="800"/>
              </a:spcBef>
              <a:spcAft>
                <a:spcPts val="0"/>
              </a:spcAft>
              <a:buNone/>
            </a:pPr>
            <a:r>
              <a:rPr lang="en" u="sng" dirty="0"/>
              <a:t>Uses of Face Recognition: </a:t>
            </a:r>
            <a:endParaRPr u="sng" dirty="0"/>
          </a:p>
          <a:p>
            <a:pPr marL="624682" lvl="0" indent="-285750" algn="l" rtl="0">
              <a:lnSpc>
                <a:spcPct val="115000"/>
              </a:lnSpc>
              <a:spcBef>
                <a:spcPts val="800"/>
              </a:spcBef>
              <a:spcAft>
                <a:spcPts val="0"/>
              </a:spcAft>
              <a:buClr>
                <a:schemeClr val="dk1"/>
              </a:buClr>
              <a:buSzPct val="100000"/>
              <a:buFont typeface="Wingdings" panose="05000000000000000000" pitchFamily="2" charset="2"/>
              <a:buChar char="Ø"/>
            </a:pPr>
            <a:r>
              <a:rPr lang="en" sz="1400" dirty="0"/>
              <a:t>In recent years it has been actively used for security Purpose.</a:t>
            </a:r>
            <a:endParaRPr sz="1400" dirty="0"/>
          </a:p>
          <a:p>
            <a:pPr marL="624682" lvl="0" indent="-285750" algn="l" rtl="0">
              <a:lnSpc>
                <a:spcPct val="115000"/>
              </a:lnSpc>
              <a:spcBef>
                <a:spcPts val="800"/>
              </a:spcBef>
              <a:spcAft>
                <a:spcPts val="0"/>
              </a:spcAft>
              <a:buClr>
                <a:schemeClr val="dk1"/>
              </a:buClr>
              <a:buSzPct val="100000"/>
              <a:buFont typeface="Wingdings" panose="05000000000000000000" pitchFamily="2" charset="2"/>
              <a:buChar char="Ø"/>
            </a:pPr>
            <a:r>
              <a:rPr lang="en" sz="1400" dirty="0"/>
              <a:t>Finding missing peoples and to identify criminals.</a:t>
            </a:r>
            <a:endParaRPr sz="1400" dirty="0"/>
          </a:p>
          <a:p>
            <a:pPr marL="626666" lvl="0" indent="-285750" algn="l" rtl="0">
              <a:lnSpc>
                <a:spcPct val="115000"/>
              </a:lnSpc>
              <a:spcBef>
                <a:spcPts val="800"/>
              </a:spcBef>
              <a:spcAft>
                <a:spcPts val="0"/>
              </a:spcAft>
              <a:buClr>
                <a:schemeClr val="dk1"/>
              </a:buClr>
              <a:buSzPct val="100000"/>
              <a:buFont typeface="Wingdings" panose="05000000000000000000" pitchFamily="2" charset="2"/>
              <a:buChar char="Ø"/>
            </a:pPr>
            <a:r>
              <a:rPr lang="en" sz="1400" dirty="0"/>
              <a:t>Use it in institutes for attendance tracking.</a:t>
            </a:r>
            <a:endParaRPr sz="1400" dirty="0"/>
          </a:p>
          <a:p>
            <a:pPr marL="692150" lvl="0" indent="-285750" algn="l" rtl="0">
              <a:lnSpc>
                <a:spcPct val="90000"/>
              </a:lnSpc>
              <a:spcBef>
                <a:spcPts val="800"/>
              </a:spcBef>
              <a:spcAft>
                <a:spcPts val="0"/>
              </a:spcAft>
              <a:buClr>
                <a:schemeClr val="dk1"/>
              </a:buClr>
              <a:buSzPct val="100000"/>
              <a:buFont typeface="Wingdings" panose="05000000000000000000" pitchFamily="2" charset="2"/>
              <a:buChar char="Ø"/>
            </a:pPr>
            <a:endParaRPr sz="1800" dirty="0"/>
          </a:p>
          <a:p>
            <a:pPr marL="406400" lvl="0" indent="0" algn="l" rtl="0">
              <a:lnSpc>
                <a:spcPct val="90000"/>
              </a:lnSpc>
              <a:spcBef>
                <a:spcPts val="800"/>
              </a:spcBef>
              <a:spcAft>
                <a:spcPts val="0"/>
              </a:spcAft>
              <a:buClr>
                <a:schemeClr val="dk1"/>
              </a:buClr>
              <a:buSzPct val="100000"/>
              <a:buFont typeface="Noto Sans Symbols"/>
              <a:buNone/>
            </a:pPr>
            <a:endParaRPr sz="1800" dirty="0"/>
          </a:p>
          <a:p>
            <a:pPr marL="177800" lvl="0" indent="-38100" algn="l" rtl="0">
              <a:lnSpc>
                <a:spcPct val="90000"/>
              </a:lnSpc>
              <a:spcBef>
                <a:spcPts val="800"/>
              </a:spcBef>
              <a:spcAft>
                <a:spcPts val="0"/>
              </a:spcAft>
              <a:buClr>
                <a:schemeClr val="dk1"/>
              </a:buClr>
              <a:buSzPct val="100000"/>
              <a:buNone/>
            </a:pPr>
            <a:endParaRPr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0"/>
          <p:cNvSpPr txBox="1">
            <a:spLocks noGrp="1"/>
          </p:cNvSpPr>
          <p:nvPr>
            <p:ph type="title"/>
          </p:nvPr>
        </p:nvSpPr>
        <p:spPr>
          <a:xfrm>
            <a:off x="805525" y="880000"/>
            <a:ext cx="5071800" cy="1883400"/>
          </a:xfrm>
          <a:prstGeom prst="rect">
            <a:avLst/>
          </a:prstGeom>
          <a:noFill/>
          <a:ln>
            <a:noFill/>
          </a:ln>
        </p:spPr>
        <p:txBody>
          <a:bodyPr spcFirstLastPara="1" wrap="square" lIns="68575" tIns="34275" rIns="68575" bIns="34275" anchor="ctr" anchorCtr="0">
            <a:normAutofit fontScale="90000"/>
          </a:bodyPr>
          <a:lstStyle/>
          <a:p>
            <a:pPr marL="457200" lvl="0" indent="-348615" algn="l" rtl="0">
              <a:lnSpc>
                <a:spcPct val="150000"/>
              </a:lnSpc>
              <a:spcBef>
                <a:spcPts val="0"/>
              </a:spcBef>
              <a:spcAft>
                <a:spcPts val="0"/>
              </a:spcAft>
              <a:buSzPct val="100000"/>
              <a:buChar char="❖"/>
            </a:pPr>
            <a:r>
              <a:rPr lang="en" sz="2100" b="1"/>
              <a:t>Eigenface Method[1]</a:t>
            </a:r>
            <a:endParaRPr sz="2100" b="1"/>
          </a:p>
          <a:p>
            <a:pPr marL="457200" lvl="0" indent="0" algn="l" rtl="0">
              <a:lnSpc>
                <a:spcPct val="100000"/>
              </a:lnSpc>
              <a:spcBef>
                <a:spcPts val="0"/>
              </a:spcBef>
              <a:spcAft>
                <a:spcPts val="0"/>
              </a:spcAft>
              <a:buNone/>
            </a:pPr>
            <a:r>
              <a:rPr lang="en" sz="1500"/>
              <a:t>Eigen faces (it is similar to blurry image). In this method     machine learning model takes training images, converts it into Eigenfaces and this image is compared with those eigen images. </a:t>
            </a:r>
            <a:endParaRPr sz="1500"/>
          </a:p>
          <a:p>
            <a:pPr marL="0" lvl="0" indent="457200" algn="l" rtl="0">
              <a:lnSpc>
                <a:spcPct val="100000"/>
              </a:lnSpc>
              <a:spcBef>
                <a:spcPts val="0"/>
              </a:spcBef>
              <a:spcAft>
                <a:spcPts val="0"/>
              </a:spcAft>
              <a:buNone/>
            </a:pPr>
            <a:endParaRPr sz="1500"/>
          </a:p>
          <a:p>
            <a:pPr marL="457200" lvl="0" indent="0" algn="l" rtl="0">
              <a:lnSpc>
                <a:spcPct val="100000"/>
              </a:lnSpc>
              <a:spcBef>
                <a:spcPts val="0"/>
              </a:spcBef>
              <a:spcAft>
                <a:spcPts val="0"/>
              </a:spcAft>
              <a:buNone/>
            </a:pPr>
            <a:r>
              <a:rPr lang="en" sz="1300" b="1"/>
              <a:t>Disadvantages: </a:t>
            </a:r>
            <a:r>
              <a:rPr lang="en" sz="1300"/>
              <a:t>If a person is smiling or changing the posture of its face and also if  the image of the face  is rotated or captured from different angle it cannot recognize</a:t>
            </a:r>
            <a:endParaRPr sz="1300"/>
          </a:p>
        </p:txBody>
      </p:sp>
      <p:pic>
        <p:nvPicPr>
          <p:cNvPr id="227" name="Google Shape;227;p40"/>
          <p:cNvPicPr preferRelativeResize="0"/>
          <p:nvPr/>
        </p:nvPicPr>
        <p:blipFill rotWithShape="1">
          <a:blip r:embed="rId3">
            <a:alphaModFix/>
          </a:blip>
          <a:srcRect b="52673"/>
          <a:stretch/>
        </p:blipFill>
        <p:spPr>
          <a:xfrm>
            <a:off x="6150000" y="998075"/>
            <a:ext cx="1844450" cy="1284950"/>
          </a:xfrm>
          <a:prstGeom prst="rect">
            <a:avLst/>
          </a:prstGeom>
          <a:noFill/>
          <a:ln>
            <a:noFill/>
          </a:ln>
        </p:spPr>
      </p:pic>
      <p:sp>
        <p:nvSpPr>
          <p:cNvPr id="228" name="Google Shape;228;p40"/>
          <p:cNvSpPr txBox="1">
            <a:spLocks noGrp="1"/>
          </p:cNvSpPr>
          <p:nvPr>
            <p:ph type="title"/>
          </p:nvPr>
        </p:nvSpPr>
        <p:spPr>
          <a:xfrm>
            <a:off x="769825" y="2911725"/>
            <a:ext cx="4941600" cy="2316900"/>
          </a:xfrm>
          <a:prstGeom prst="rect">
            <a:avLst/>
          </a:prstGeom>
          <a:noFill/>
          <a:ln>
            <a:noFill/>
          </a:ln>
        </p:spPr>
        <p:txBody>
          <a:bodyPr spcFirstLastPara="1" wrap="square" lIns="68575" tIns="34275" rIns="68575" bIns="34275" anchor="ctr" anchorCtr="0">
            <a:normAutofit/>
          </a:bodyPr>
          <a:lstStyle/>
          <a:p>
            <a:pPr marL="457200" lvl="0" indent="-361950" algn="l" rtl="0">
              <a:lnSpc>
                <a:spcPct val="150000"/>
              </a:lnSpc>
              <a:spcBef>
                <a:spcPts val="0"/>
              </a:spcBef>
              <a:spcAft>
                <a:spcPts val="0"/>
              </a:spcAft>
              <a:buSzPts val="2100"/>
              <a:buChar char="❖"/>
            </a:pPr>
            <a:r>
              <a:rPr lang="en" sz="2100" b="1"/>
              <a:t>Template matching[2]</a:t>
            </a:r>
            <a:endParaRPr sz="2100" b="1"/>
          </a:p>
          <a:p>
            <a:pPr marL="514350" lvl="0" indent="0" algn="l" rtl="0">
              <a:lnSpc>
                <a:spcPct val="90000"/>
              </a:lnSpc>
              <a:spcBef>
                <a:spcPts val="0"/>
              </a:spcBef>
              <a:spcAft>
                <a:spcPts val="0"/>
              </a:spcAft>
              <a:buNone/>
            </a:pPr>
            <a:r>
              <a:rPr lang="en" sz="1400"/>
              <a:t>Divide image into segments and match with a template image.</a:t>
            </a:r>
            <a:endParaRPr sz="1400"/>
          </a:p>
          <a:p>
            <a:pPr marL="514350" lvl="0" indent="0" algn="l" rtl="0">
              <a:lnSpc>
                <a:spcPct val="90000"/>
              </a:lnSpc>
              <a:spcBef>
                <a:spcPts val="0"/>
              </a:spcBef>
              <a:spcAft>
                <a:spcPts val="0"/>
              </a:spcAft>
              <a:buNone/>
            </a:pPr>
            <a:endParaRPr sz="1600"/>
          </a:p>
          <a:p>
            <a:pPr marL="514350" lvl="0" indent="0" algn="l" rtl="0">
              <a:lnSpc>
                <a:spcPct val="115000"/>
              </a:lnSpc>
              <a:spcBef>
                <a:spcPts val="0"/>
              </a:spcBef>
              <a:spcAft>
                <a:spcPts val="0"/>
              </a:spcAft>
              <a:buNone/>
            </a:pPr>
            <a:r>
              <a:rPr lang="en" sz="1300" b="1"/>
              <a:t>Disadvantages: </a:t>
            </a:r>
            <a:r>
              <a:rPr lang="en" sz="1300"/>
              <a:t>If a person is smiling or changing the posture of its face and also if  the image of the face is rotated or captured from different angle it cannot recognize</a:t>
            </a:r>
            <a:endParaRPr sz="1400"/>
          </a:p>
        </p:txBody>
      </p:sp>
      <p:pic>
        <p:nvPicPr>
          <p:cNvPr id="229" name="Google Shape;229;p40"/>
          <p:cNvPicPr preferRelativeResize="0"/>
          <p:nvPr/>
        </p:nvPicPr>
        <p:blipFill>
          <a:blip r:embed="rId4">
            <a:alphaModFix/>
          </a:blip>
          <a:stretch>
            <a:fillRect/>
          </a:stretch>
        </p:blipFill>
        <p:spPr>
          <a:xfrm>
            <a:off x="5877325" y="3087600"/>
            <a:ext cx="2389800" cy="1486700"/>
          </a:xfrm>
          <a:prstGeom prst="rect">
            <a:avLst/>
          </a:prstGeom>
          <a:noFill/>
          <a:ln>
            <a:noFill/>
          </a:ln>
        </p:spPr>
      </p:pic>
      <p:sp>
        <p:nvSpPr>
          <p:cNvPr id="230" name="Google Shape;230;p40"/>
          <p:cNvSpPr txBox="1">
            <a:spLocks noGrp="1"/>
          </p:cNvSpPr>
          <p:nvPr>
            <p:ph type="title"/>
          </p:nvPr>
        </p:nvSpPr>
        <p:spPr>
          <a:xfrm>
            <a:off x="628650" y="222847"/>
            <a:ext cx="7886700" cy="578400"/>
          </a:xfrm>
          <a:prstGeom prst="rect">
            <a:avLst/>
          </a:prstGeom>
        </p:spPr>
        <p:txBody>
          <a:bodyPr spcFirstLastPara="1" wrap="square" lIns="68575" tIns="34275" rIns="68575" bIns="34275" anchor="ctr" anchorCtr="0">
            <a:normAutofit fontScale="90000"/>
          </a:bodyPr>
          <a:lstStyle/>
          <a:p>
            <a:pPr marL="0" lvl="0" indent="0" algn="l" rtl="0">
              <a:spcBef>
                <a:spcPts val="800"/>
              </a:spcBef>
              <a:spcAft>
                <a:spcPts val="0"/>
              </a:spcAft>
              <a:buNone/>
            </a:pPr>
            <a:r>
              <a:rPr lang="en" b="1">
                <a:latin typeface="Arial Rounded"/>
                <a:ea typeface="Arial Rounded"/>
                <a:cs typeface="Arial Rounded"/>
                <a:sym typeface="Arial Rounded"/>
              </a:rPr>
              <a:t>Literature Study</a:t>
            </a:r>
            <a:endParaRPr b="1">
              <a:latin typeface="Arial Rounded"/>
              <a:ea typeface="Arial Rounded"/>
              <a:cs typeface="Arial Rounded"/>
              <a:sym typeface="Arial Round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1"/>
          <p:cNvSpPr txBox="1">
            <a:spLocks noGrp="1"/>
          </p:cNvSpPr>
          <p:nvPr>
            <p:ph type="title"/>
          </p:nvPr>
        </p:nvSpPr>
        <p:spPr>
          <a:xfrm>
            <a:off x="467100" y="373975"/>
            <a:ext cx="4570500" cy="2243400"/>
          </a:xfrm>
          <a:prstGeom prst="rect">
            <a:avLst/>
          </a:prstGeom>
        </p:spPr>
        <p:txBody>
          <a:bodyPr spcFirstLastPara="1" wrap="square" lIns="68575" tIns="34275" rIns="68575" bIns="34275" anchor="ctr" anchorCtr="0">
            <a:normAutofit/>
          </a:bodyPr>
          <a:lstStyle/>
          <a:p>
            <a:pPr marL="457200" lvl="0" indent="-364066" algn="l" rtl="0">
              <a:lnSpc>
                <a:spcPct val="150000"/>
              </a:lnSpc>
              <a:spcBef>
                <a:spcPts val="0"/>
              </a:spcBef>
              <a:spcAft>
                <a:spcPts val="0"/>
              </a:spcAft>
              <a:buSzPts val="2133"/>
              <a:buChar char="❖"/>
            </a:pPr>
            <a:r>
              <a:rPr lang="en" sz="2133" b="1"/>
              <a:t>Convolution Neural Network[3]</a:t>
            </a:r>
            <a:endParaRPr sz="2133" b="1"/>
          </a:p>
          <a:p>
            <a:pPr marL="457200" lvl="0" indent="0" algn="l" rtl="0">
              <a:spcBef>
                <a:spcPts val="0"/>
              </a:spcBef>
              <a:spcAft>
                <a:spcPts val="0"/>
              </a:spcAft>
              <a:buNone/>
            </a:pPr>
            <a:r>
              <a:rPr lang="en" sz="1500"/>
              <a:t>This model works on the pixel values of image, </a:t>
            </a:r>
            <a:endParaRPr sz="1500"/>
          </a:p>
          <a:p>
            <a:pPr marL="457200" lvl="0" indent="0" algn="l" rtl="0">
              <a:spcBef>
                <a:spcPts val="0"/>
              </a:spcBef>
              <a:spcAft>
                <a:spcPts val="0"/>
              </a:spcAft>
              <a:buNone/>
            </a:pPr>
            <a:r>
              <a:rPr lang="en" sz="1500"/>
              <a:t>it classifies input image into based on some target .</a:t>
            </a:r>
            <a:endParaRPr sz="1500"/>
          </a:p>
          <a:p>
            <a:pPr marL="457200" lvl="0" indent="0" algn="l" rtl="0">
              <a:spcBef>
                <a:spcPts val="0"/>
              </a:spcBef>
              <a:spcAft>
                <a:spcPts val="0"/>
              </a:spcAft>
              <a:buNone/>
            </a:pPr>
            <a:endParaRPr sz="1500"/>
          </a:p>
          <a:p>
            <a:pPr marL="428625" lvl="0" indent="0" algn="l" rtl="0">
              <a:lnSpc>
                <a:spcPct val="115000"/>
              </a:lnSpc>
              <a:spcBef>
                <a:spcPts val="0"/>
              </a:spcBef>
              <a:spcAft>
                <a:spcPts val="0"/>
              </a:spcAft>
              <a:buNone/>
            </a:pPr>
            <a:r>
              <a:rPr lang="en" sz="1300" b="1"/>
              <a:t>Disadvantages :</a:t>
            </a:r>
            <a:r>
              <a:rPr lang="en" sz="1300">
                <a:solidFill>
                  <a:srgbClr val="273239"/>
                </a:solidFill>
                <a:highlight>
                  <a:srgbClr val="FFFFFF"/>
                </a:highlight>
              </a:rPr>
              <a:t>CNN do not encode the position and                                  orientation of object,Lack of ability to be spatially invariant to the input data,Lots of training data is require.</a:t>
            </a:r>
            <a:endParaRPr sz="1600"/>
          </a:p>
        </p:txBody>
      </p:sp>
      <p:sp>
        <p:nvSpPr>
          <p:cNvPr id="236" name="Google Shape;236;p41"/>
          <p:cNvSpPr txBox="1">
            <a:spLocks noGrp="1"/>
          </p:cNvSpPr>
          <p:nvPr>
            <p:ph type="body" idx="1"/>
          </p:nvPr>
        </p:nvSpPr>
        <p:spPr>
          <a:xfrm>
            <a:off x="424525" y="2684025"/>
            <a:ext cx="5223000" cy="2001300"/>
          </a:xfrm>
          <a:prstGeom prst="rect">
            <a:avLst/>
          </a:prstGeom>
        </p:spPr>
        <p:txBody>
          <a:bodyPr spcFirstLastPara="1" wrap="square" lIns="68575" tIns="34275" rIns="68575" bIns="34275" anchor="t" anchorCtr="0">
            <a:normAutofit/>
          </a:bodyPr>
          <a:lstStyle/>
          <a:p>
            <a:pPr marL="457200" lvl="0" indent="-362531" algn="l" rtl="0">
              <a:lnSpc>
                <a:spcPct val="150000"/>
              </a:lnSpc>
              <a:spcBef>
                <a:spcPts val="0"/>
              </a:spcBef>
              <a:spcAft>
                <a:spcPts val="0"/>
              </a:spcAft>
              <a:buSzPts val="2109"/>
              <a:buFont typeface="Calibri"/>
              <a:buChar char="❖"/>
            </a:pPr>
            <a:r>
              <a:rPr lang="en" sz="2109" b="1" dirty="0">
                <a:highlight>
                  <a:schemeClr val="lt1"/>
                </a:highlight>
              </a:rPr>
              <a:t>Artificial Neural Network (ANN)[4]</a:t>
            </a:r>
            <a:endParaRPr sz="2109" b="1" dirty="0">
              <a:highlight>
                <a:schemeClr val="lt1"/>
              </a:highlight>
            </a:endParaRPr>
          </a:p>
          <a:p>
            <a:pPr marL="457200" lvl="0" indent="0" algn="l" rtl="0">
              <a:lnSpc>
                <a:spcPct val="115000"/>
              </a:lnSpc>
              <a:spcBef>
                <a:spcPts val="0"/>
              </a:spcBef>
              <a:spcAft>
                <a:spcPts val="0"/>
              </a:spcAft>
              <a:buNone/>
            </a:pPr>
            <a:r>
              <a:rPr lang="en" sz="1500" dirty="0">
                <a:highlight>
                  <a:schemeClr val="lt1"/>
                </a:highlight>
              </a:rPr>
              <a:t>ANN pass information in one direction, through various </a:t>
            </a:r>
            <a:endParaRPr sz="1500" dirty="0">
              <a:highlight>
                <a:schemeClr val="lt1"/>
              </a:highlight>
            </a:endParaRPr>
          </a:p>
          <a:p>
            <a:pPr marL="457200" lvl="0" indent="0" algn="l" rtl="0">
              <a:lnSpc>
                <a:spcPct val="150000"/>
              </a:lnSpc>
              <a:spcBef>
                <a:spcPts val="0"/>
              </a:spcBef>
              <a:spcAft>
                <a:spcPts val="0"/>
              </a:spcAft>
              <a:buNone/>
            </a:pPr>
            <a:r>
              <a:rPr lang="en" sz="1500" dirty="0">
                <a:highlight>
                  <a:schemeClr val="lt1"/>
                </a:highlight>
              </a:rPr>
              <a:t>input nodes, until it makes it to the output node.</a:t>
            </a:r>
            <a:endParaRPr sz="1500" dirty="0">
              <a:highlight>
                <a:schemeClr val="lt1"/>
              </a:highlight>
            </a:endParaRPr>
          </a:p>
          <a:p>
            <a:pPr marL="457200" lvl="0" indent="0" algn="l" rtl="0">
              <a:lnSpc>
                <a:spcPct val="115000"/>
              </a:lnSpc>
              <a:spcBef>
                <a:spcPts val="0"/>
              </a:spcBef>
              <a:spcAft>
                <a:spcPts val="0"/>
              </a:spcAft>
              <a:buNone/>
            </a:pPr>
            <a:r>
              <a:rPr lang="en" sz="1300" b="1" dirty="0">
                <a:highlight>
                  <a:schemeClr val="lt1"/>
                </a:highlight>
              </a:rPr>
              <a:t>Disadvantages :</a:t>
            </a:r>
            <a:r>
              <a:rPr lang="en" sz="1300" dirty="0">
                <a:highlight>
                  <a:schemeClr val="lt1"/>
                </a:highlight>
              </a:rPr>
              <a:t>Hardware dependence,Unexplained behavior of the network,Determination of proper network structure.</a:t>
            </a:r>
            <a:endParaRPr dirty="0"/>
          </a:p>
        </p:txBody>
      </p:sp>
      <p:pic>
        <p:nvPicPr>
          <p:cNvPr id="237" name="Google Shape;237;p41"/>
          <p:cNvPicPr preferRelativeResize="0"/>
          <p:nvPr/>
        </p:nvPicPr>
        <p:blipFill>
          <a:blip r:embed="rId3">
            <a:alphaModFix/>
          </a:blip>
          <a:stretch>
            <a:fillRect/>
          </a:stretch>
        </p:blipFill>
        <p:spPr>
          <a:xfrm>
            <a:off x="5037750" y="298850"/>
            <a:ext cx="3902101" cy="1779899"/>
          </a:xfrm>
          <a:prstGeom prst="rect">
            <a:avLst/>
          </a:prstGeom>
          <a:noFill/>
          <a:ln>
            <a:noFill/>
          </a:ln>
        </p:spPr>
      </p:pic>
      <p:pic>
        <p:nvPicPr>
          <p:cNvPr id="238" name="Google Shape;238;p41"/>
          <p:cNvPicPr preferRelativeResize="0"/>
          <p:nvPr/>
        </p:nvPicPr>
        <p:blipFill rotWithShape="1">
          <a:blip r:embed="rId4">
            <a:alphaModFix/>
          </a:blip>
          <a:srcRect t="10034" b="-4615"/>
          <a:stretch/>
        </p:blipFill>
        <p:spPr>
          <a:xfrm>
            <a:off x="5589274" y="2380038"/>
            <a:ext cx="3156725" cy="2609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2"/>
          <p:cNvSpPr txBox="1">
            <a:spLocks noGrp="1"/>
          </p:cNvSpPr>
          <p:nvPr>
            <p:ph type="title"/>
          </p:nvPr>
        </p:nvSpPr>
        <p:spPr>
          <a:xfrm>
            <a:off x="628650" y="273849"/>
            <a:ext cx="7886700" cy="817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3400">
                <a:latin typeface="Arial Rounded"/>
                <a:ea typeface="Arial Rounded"/>
                <a:cs typeface="Arial Rounded"/>
                <a:sym typeface="Arial Rounded"/>
              </a:rPr>
              <a:t>Motivation</a:t>
            </a:r>
            <a:endParaRPr sz="3400">
              <a:latin typeface="Arial Rounded"/>
              <a:ea typeface="Arial Rounded"/>
              <a:cs typeface="Arial Rounded"/>
              <a:sym typeface="Arial Rounded"/>
            </a:endParaRPr>
          </a:p>
        </p:txBody>
      </p:sp>
      <p:sp>
        <p:nvSpPr>
          <p:cNvPr id="244" name="Google Shape;244;p42"/>
          <p:cNvSpPr txBox="1">
            <a:spLocks noGrp="1"/>
          </p:cNvSpPr>
          <p:nvPr>
            <p:ph type="body" idx="1"/>
          </p:nvPr>
        </p:nvSpPr>
        <p:spPr>
          <a:xfrm>
            <a:off x="628650" y="1091350"/>
            <a:ext cx="7886700" cy="3541200"/>
          </a:xfrm>
          <a:prstGeom prst="rect">
            <a:avLst/>
          </a:prstGeom>
        </p:spPr>
        <p:txBody>
          <a:bodyPr spcFirstLastPara="1" wrap="square" lIns="68575" tIns="34275" rIns="68575" bIns="34275" anchor="t" anchorCtr="0">
            <a:normAutofit/>
          </a:bodyPr>
          <a:lstStyle/>
          <a:p>
            <a:pPr marL="457200" lvl="0" indent="0" algn="l" rtl="0">
              <a:spcBef>
                <a:spcPts val="800"/>
              </a:spcBef>
              <a:spcAft>
                <a:spcPts val="0"/>
              </a:spcAft>
              <a:buNone/>
            </a:pPr>
            <a:endParaRPr sz="1900"/>
          </a:p>
          <a:p>
            <a:pPr marL="457200" lvl="0" indent="0" algn="l" rtl="0">
              <a:spcBef>
                <a:spcPts val="800"/>
              </a:spcBef>
              <a:spcAft>
                <a:spcPts val="0"/>
              </a:spcAft>
              <a:buNone/>
            </a:pPr>
            <a:endParaRPr sz="1900"/>
          </a:p>
          <a:p>
            <a:pPr marL="457200" lvl="0" indent="0" algn="l" rtl="0">
              <a:spcBef>
                <a:spcPts val="800"/>
              </a:spcBef>
              <a:spcAft>
                <a:spcPts val="0"/>
              </a:spcAft>
              <a:buNone/>
            </a:pPr>
            <a:endParaRPr sz="1900"/>
          </a:p>
          <a:p>
            <a:pPr marL="457200" lvl="0" indent="0" algn="l" rtl="0">
              <a:spcBef>
                <a:spcPts val="800"/>
              </a:spcBef>
              <a:spcAft>
                <a:spcPts val="0"/>
              </a:spcAft>
              <a:buNone/>
            </a:pPr>
            <a:endParaRPr sz="1900"/>
          </a:p>
          <a:p>
            <a:pPr marL="457200" lvl="0" indent="0" algn="l" rtl="0">
              <a:spcBef>
                <a:spcPts val="800"/>
              </a:spcBef>
              <a:spcAft>
                <a:spcPts val="0"/>
              </a:spcAft>
              <a:buNone/>
            </a:pPr>
            <a:endParaRPr sz="1900"/>
          </a:p>
          <a:p>
            <a:pPr marL="0" lvl="0" indent="0" algn="l" rtl="0">
              <a:spcBef>
                <a:spcPts val="800"/>
              </a:spcBef>
              <a:spcAft>
                <a:spcPts val="0"/>
              </a:spcAft>
              <a:buClr>
                <a:schemeClr val="dk1"/>
              </a:buClr>
              <a:buSzPts val="1100"/>
              <a:buFont typeface="Arial"/>
              <a:buNone/>
            </a:pPr>
            <a:endParaRPr/>
          </a:p>
          <a:p>
            <a:pPr marL="0" lvl="0" indent="0" algn="l" rtl="0">
              <a:spcBef>
                <a:spcPts val="800"/>
              </a:spcBef>
              <a:spcAft>
                <a:spcPts val="0"/>
              </a:spcAft>
              <a:buClr>
                <a:schemeClr val="dk1"/>
              </a:buClr>
              <a:buSzPts val="1100"/>
              <a:buFont typeface="Arial"/>
              <a:buNone/>
            </a:pPr>
            <a:endParaRPr/>
          </a:p>
        </p:txBody>
      </p:sp>
      <p:pic>
        <p:nvPicPr>
          <p:cNvPr id="245" name="Google Shape;245;p42"/>
          <p:cNvPicPr preferRelativeResize="0"/>
          <p:nvPr/>
        </p:nvPicPr>
        <p:blipFill rotWithShape="1">
          <a:blip r:embed="rId3">
            <a:alphaModFix/>
          </a:blip>
          <a:srcRect l="173" t="6618" r="82481" b="-1162"/>
          <a:stretch/>
        </p:blipFill>
        <p:spPr>
          <a:xfrm rot="5400000">
            <a:off x="1741887" y="1732363"/>
            <a:ext cx="1566476" cy="4269350"/>
          </a:xfrm>
          <a:prstGeom prst="rect">
            <a:avLst/>
          </a:prstGeom>
          <a:noFill/>
          <a:ln>
            <a:noFill/>
          </a:ln>
        </p:spPr>
      </p:pic>
      <p:sp>
        <p:nvSpPr>
          <p:cNvPr id="246" name="Google Shape;246;p42"/>
          <p:cNvSpPr txBox="1"/>
          <p:nvPr/>
        </p:nvSpPr>
        <p:spPr>
          <a:xfrm>
            <a:off x="546625" y="1091350"/>
            <a:ext cx="7727400" cy="813526"/>
          </a:xfrm>
          <a:prstGeom prst="rect">
            <a:avLst/>
          </a:prstGeom>
          <a:noFill/>
          <a:ln>
            <a:noFill/>
          </a:ln>
        </p:spPr>
        <p:txBody>
          <a:bodyPr spcFirstLastPara="1" wrap="square" lIns="91425" tIns="91425" rIns="91425" bIns="91425" anchor="t" anchorCtr="0">
            <a:spAutoFit/>
          </a:bodyPr>
          <a:lstStyle/>
          <a:p>
            <a:pPr marL="457200" lvl="0" indent="-349250" algn="l" rtl="0">
              <a:lnSpc>
                <a:spcPct val="90000"/>
              </a:lnSpc>
              <a:spcBef>
                <a:spcPts val="800"/>
              </a:spcBef>
              <a:spcAft>
                <a:spcPts val="0"/>
              </a:spcAft>
              <a:buClr>
                <a:schemeClr val="dk1"/>
              </a:buClr>
              <a:buSzPts val="1900"/>
              <a:buChar char="•"/>
            </a:pPr>
            <a:r>
              <a:rPr lang="en" sz="1900" dirty="0">
                <a:solidFill>
                  <a:schemeClr val="dk1"/>
                </a:solidFill>
                <a:latin typeface="Calibri"/>
                <a:ea typeface="Calibri"/>
                <a:cs typeface="Calibri"/>
                <a:sym typeface="Calibri"/>
              </a:rPr>
              <a:t>We can see that there are few limitations in the methods used earlier. So we have used graph data structure to recognise face. </a:t>
            </a:r>
            <a:endParaRPr dirty="0">
              <a:latin typeface="Calibri"/>
              <a:ea typeface="Calibri"/>
              <a:cs typeface="Calibri"/>
              <a:sym typeface="Calibri"/>
            </a:endParaRPr>
          </a:p>
        </p:txBody>
      </p:sp>
      <p:sp>
        <p:nvSpPr>
          <p:cNvPr id="247" name="Google Shape;247;p42"/>
          <p:cNvSpPr txBox="1"/>
          <p:nvPr/>
        </p:nvSpPr>
        <p:spPr>
          <a:xfrm>
            <a:off x="546625" y="1737775"/>
            <a:ext cx="7253100" cy="711000"/>
          </a:xfrm>
          <a:prstGeom prst="rect">
            <a:avLst/>
          </a:prstGeom>
          <a:noFill/>
          <a:ln>
            <a:noFill/>
          </a:ln>
        </p:spPr>
        <p:txBody>
          <a:bodyPr spcFirstLastPara="1" wrap="square" lIns="91425" tIns="91425" rIns="91425" bIns="91425" anchor="t" anchorCtr="0">
            <a:spAutoFit/>
          </a:bodyPr>
          <a:lstStyle/>
          <a:p>
            <a:pPr marL="457200" lvl="0" indent="-349250" algn="l" rtl="0">
              <a:lnSpc>
                <a:spcPct val="90000"/>
              </a:lnSpc>
              <a:spcBef>
                <a:spcPts val="800"/>
              </a:spcBef>
              <a:spcAft>
                <a:spcPts val="0"/>
              </a:spcAft>
              <a:buClr>
                <a:schemeClr val="dk1"/>
              </a:buClr>
              <a:buSzPts val="1900"/>
              <a:buChar char="•"/>
            </a:pPr>
            <a:r>
              <a:rPr lang="en" sz="1900">
                <a:solidFill>
                  <a:schemeClr val="dk1"/>
                </a:solidFill>
                <a:latin typeface="Calibri"/>
                <a:ea typeface="Calibri"/>
                <a:cs typeface="Calibri"/>
                <a:sym typeface="Calibri"/>
              </a:rPr>
              <a:t>Graph is permutation invariant, therefore it can detect rotated images or images taken from different angles. </a:t>
            </a:r>
            <a:endParaRPr>
              <a:latin typeface="Calibri"/>
              <a:ea typeface="Calibri"/>
              <a:cs typeface="Calibri"/>
              <a:sym typeface="Calibri"/>
            </a:endParaRPr>
          </a:p>
        </p:txBody>
      </p:sp>
      <p:sp>
        <p:nvSpPr>
          <p:cNvPr id="248" name="Google Shape;248;p42"/>
          <p:cNvSpPr txBox="1"/>
          <p:nvPr/>
        </p:nvSpPr>
        <p:spPr>
          <a:xfrm>
            <a:off x="546225" y="2325950"/>
            <a:ext cx="7617900" cy="711000"/>
          </a:xfrm>
          <a:prstGeom prst="rect">
            <a:avLst/>
          </a:prstGeom>
          <a:noFill/>
          <a:ln>
            <a:noFill/>
          </a:ln>
        </p:spPr>
        <p:txBody>
          <a:bodyPr spcFirstLastPara="1" wrap="square" lIns="91425" tIns="91425" rIns="91425" bIns="91425" anchor="t" anchorCtr="0">
            <a:spAutoFit/>
          </a:bodyPr>
          <a:lstStyle/>
          <a:p>
            <a:pPr marL="457200" lvl="0" indent="-349250" algn="l" rtl="0">
              <a:lnSpc>
                <a:spcPct val="90000"/>
              </a:lnSpc>
              <a:spcBef>
                <a:spcPts val="80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Each node/landmark in the graph contains important information of a person face</a:t>
            </a:r>
            <a:endParaRPr sz="1900">
              <a:solidFill>
                <a:schemeClr val="dk1"/>
              </a:solidFill>
              <a:latin typeface="Calibri"/>
              <a:ea typeface="Calibri"/>
              <a:cs typeface="Calibri"/>
              <a:sym typeface="Calibri"/>
            </a:endParaRPr>
          </a:p>
        </p:txBody>
      </p:sp>
      <p:pic>
        <p:nvPicPr>
          <p:cNvPr id="249" name="Google Shape;249;p42"/>
          <p:cNvPicPr preferRelativeResize="0"/>
          <p:nvPr/>
        </p:nvPicPr>
        <p:blipFill>
          <a:blip r:embed="rId4">
            <a:alphaModFix/>
          </a:blip>
          <a:stretch>
            <a:fillRect/>
          </a:stretch>
        </p:blipFill>
        <p:spPr>
          <a:xfrm>
            <a:off x="5260225" y="2944125"/>
            <a:ext cx="2774239" cy="184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628650" y="443125"/>
            <a:ext cx="7886700" cy="7809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chemeClr val="dk1"/>
              </a:buClr>
              <a:buSzPct val="85590"/>
              <a:buFont typeface="Arial Rounded"/>
              <a:buNone/>
            </a:pPr>
            <a:r>
              <a:rPr lang="en" sz="3855" b="1">
                <a:latin typeface="Arial Rounded"/>
                <a:ea typeface="Arial Rounded"/>
                <a:cs typeface="Arial Rounded"/>
                <a:sym typeface="Arial Rounded"/>
              </a:rPr>
              <a:t>Graph representation learning </a:t>
            </a:r>
            <a:endParaRPr sz="3855" b="1">
              <a:latin typeface="Arial Rounded"/>
              <a:ea typeface="Arial Rounded"/>
              <a:cs typeface="Arial Rounded"/>
              <a:sym typeface="Arial Rounded"/>
            </a:endParaRPr>
          </a:p>
          <a:p>
            <a:pPr marL="0" lvl="0" indent="0" algn="ctr" rtl="0">
              <a:lnSpc>
                <a:spcPct val="90000"/>
              </a:lnSpc>
              <a:spcBef>
                <a:spcPts val="0"/>
              </a:spcBef>
              <a:spcAft>
                <a:spcPts val="0"/>
              </a:spcAft>
              <a:buClr>
                <a:schemeClr val="dk1"/>
              </a:buClr>
              <a:buSzPct val="100000"/>
              <a:buFont typeface="Arial Rounded"/>
              <a:buNone/>
            </a:pPr>
            <a:br>
              <a:rPr lang="en" b="1"/>
            </a:br>
            <a:endParaRPr/>
          </a:p>
        </p:txBody>
      </p:sp>
      <p:sp>
        <p:nvSpPr>
          <p:cNvPr id="255" name="Google Shape;255;p43"/>
          <p:cNvSpPr txBox="1">
            <a:spLocks noGrp="1"/>
          </p:cNvSpPr>
          <p:nvPr>
            <p:ph type="body" idx="1"/>
          </p:nvPr>
        </p:nvSpPr>
        <p:spPr>
          <a:xfrm>
            <a:off x="346200" y="909925"/>
            <a:ext cx="7886700" cy="3727500"/>
          </a:xfrm>
          <a:prstGeom prst="rect">
            <a:avLst/>
          </a:prstGeom>
          <a:noFill/>
          <a:ln>
            <a:noFill/>
          </a:ln>
        </p:spPr>
        <p:txBody>
          <a:bodyPr spcFirstLastPara="1" wrap="square" lIns="68575" tIns="34275" rIns="68575" bIns="34275" anchor="t" anchorCtr="0">
            <a:normAutofit/>
          </a:bodyPr>
          <a:lstStyle/>
          <a:p>
            <a:pPr marL="457200" lvl="0" indent="-342900" algn="l" rtl="0">
              <a:lnSpc>
                <a:spcPct val="90000"/>
              </a:lnSpc>
              <a:spcBef>
                <a:spcPts val="0"/>
              </a:spcBef>
              <a:spcAft>
                <a:spcPts val="0"/>
              </a:spcAft>
              <a:buSzPts val="1800"/>
              <a:buChar char="❖"/>
            </a:pPr>
            <a:r>
              <a:rPr lang="en" sz="2500" b="1"/>
              <a:t>Graph Neural Network based method</a:t>
            </a:r>
            <a:endParaRPr sz="2500" b="1"/>
          </a:p>
          <a:p>
            <a:pPr marL="0" lvl="0" indent="0" algn="l" rtl="0">
              <a:lnSpc>
                <a:spcPct val="90000"/>
              </a:lnSpc>
              <a:spcBef>
                <a:spcPts val="0"/>
              </a:spcBef>
              <a:spcAft>
                <a:spcPts val="0"/>
              </a:spcAft>
              <a:buNone/>
            </a:pPr>
            <a:endParaRPr b="1"/>
          </a:p>
          <a:p>
            <a:pPr marL="457200" lvl="0" indent="0" algn="l" rtl="0">
              <a:spcBef>
                <a:spcPts val="0"/>
              </a:spcBef>
              <a:spcAft>
                <a:spcPts val="0"/>
              </a:spcAft>
              <a:buNone/>
            </a:pPr>
            <a:endParaRPr b="1"/>
          </a:p>
          <a:p>
            <a:pPr marL="457200" lvl="0" indent="0" algn="l" rtl="0">
              <a:lnSpc>
                <a:spcPct val="90000"/>
              </a:lnSpc>
              <a:spcBef>
                <a:spcPts val="0"/>
              </a:spcBef>
              <a:spcAft>
                <a:spcPts val="0"/>
              </a:spcAft>
              <a:buNone/>
            </a:pPr>
            <a:endParaRPr sz="2800" b="1"/>
          </a:p>
          <a:p>
            <a:pPr marL="457200" lvl="0" indent="0" algn="l" rtl="0">
              <a:lnSpc>
                <a:spcPct val="90000"/>
              </a:lnSpc>
              <a:spcBef>
                <a:spcPts val="0"/>
              </a:spcBef>
              <a:spcAft>
                <a:spcPts val="0"/>
              </a:spcAft>
              <a:buNone/>
            </a:pPr>
            <a:endParaRPr b="1"/>
          </a:p>
          <a:p>
            <a:pPr marL="457200" lvl="0" indent="0" algn="l" rtl="0">
              <a:lnSpc>
                <a:spcPct val="90000"/>
              </a:lnSpc>
              <a:spcBef>
                <a:spcPts val="0"/>
              </a:spcBef>
              <a:spcAft>
                <a:spcPts val="0"/>
              </a:spcAft>
              <a:buNone/>
            </a:pPr>
            <a:r>
              <a:rPr lang="en" b="1"/>
              <a:t>      </a:t>
            </a:r>
            <a:endParaRPr b="1"/>
          </a:p>
          <a:p>
            <a:pPr marL="177800" lvl="0" indent="0" algn="l" rtl="0">
              <a:lnSpc>
                <a:spcPct val="90000"/>
              </a:lnSpc>
              <a:spcBef>
                <a:spcPts val="0"/>
              </a:spcBef>
              <a:spcAft>
                <a:spcPts val="0"/>
              </a:spcAft>
              <a:buNone/>
            </a:pPr>
            <a:endParaRPr b="1"/>
          </a:p>
          <a:p>
            <a:pPr marL="177800" lvl="0" indent="0" algn="l" rtl="0">
              <a:lnSpc>
                <a:spcPct val="90000"/>
              </a:lnSpc>
              <a:spcBef>
                <a:spcPts val="0"/>
              </a:spcBef>
              <a:spcAft>
                <a:spcPts val="0"/>
              </a:spcAft>
              <a:buNone/>
            </a:pPr>
            <a:endParaRPr b="1"/>
          </a:p>
          <a:p>
            <a:pPr marL="177800" lvl="0" indent="0" algn="l" rtl="0">
              <a:spcBef>
                <a:spcPts val="0"/>
              </a:spcBef>
              <a:spcAft>
                <a:spcPts val="0"/>
              </a:spcAft>
              <a:buNone/>
            </a:pPr>
            <a:endParaRPr/>
          </a:p>
          <a:p>
            <a:pPr marL="177800" lvl="0" indent="0" algn="l" rtl="0">
              <a:spcBef>
                <a:spcPts val="0"/>
              </a:spcBef>
              <a:spcAft>
                <a:spcPts val="0"/>
              </a:spcAft>
              <a:buNone/>
            </a:pPr>
            <a:endParaRPr/>
          </a:p>
          <a:p>
            <a:pPr marL="177800" lvl="0" indent="0" algn="l" rtl="0">
              <a:spcBef>
                <a:spcPts val="0"/>
              </a:spcBef>
              <a:spcAft>
                <a:spcPts val="0"/>
              </a:spcAft>
              <a:buNone/>
            </a:pPr>
            <a:r>
              <a:rPr lang="en"/>
              <a:t>                </a:t>
            </a:r>
            <a:endParaRPr/>
          </a:p>
          <a:p>
            <a:pPr marL="177800" lvl="0" indent="0" algn="l" rtl="0">
              <a:spcBef>
                <a:spcPts val="0"/>
              </a:spcBef>
              <a:spcAft>
                <a:spcPts val="0"/>
              </a:spcAft>
              <a:buNone/>
            </a:pPr>
            <a:r>
              <a:rPr lang="en"/>
              <a:t>        </a:t>
            </a:r>
            <a:r>
              <a:rPr lang="en">
                <a:solidFill>
                  <a:srgbClr val="FF0000"/>
                </a:solidFill>
              </a:rPr>
              <a:t>               </a:t>
            </a:r>
            <a:r>
              <a:rPr lang="en"/>
              <a:t>                             </a:t>
            </a:r>
            <a:r>
              <a:rPr lang="en">
                <a:solidFill>
                  <a:srgbClr val="FF0000"/>
                </a:solidFill>
              </a:rPr>
              <a:t> </a:t>
            </a:r>
            <a:endParaRPr>
              <a:solidFill>
                <a:srgbClr val="FF0000"/>
              </a:solidFill>
            </a:endParaRPr>
          </a:p>
        </p:txBody>
      </p:sp>
      <p:pic>
        <p:nvPicPr>
          <p:cNvPr id="256" name="Google Shape;256;p43"/>
          <p:cNvPicPr preferRelativeResize="0"/>
          <p:nvPr/>
        </p:nvPicPr>
        <p:blipFill>
          <a:blip r:embed="rId3">
            <a:alphaModFix/>
          </a:blip>
          <a:stretch>
            <a:fillRect/>
          </a:stretch>
        </p:blipFill>
        <p:spPr>
          <a:xfrm>
            <a:off x="1724700" y="1948974"/>
            <a:ext cx="977175" cy="1666425"/>
          </a:xfrm>
          <a:prstGeom prst="rect">
            <a:avLst/>
          </a:prstGeom>
          <a:noFill/>
          <a:ln>
            <a:noFill/>
          </a:ln>
        </p:spPr>
      </p:pic>
      <p:pic>
        <p:nvPicPr>
          <p:cNvPr id="257" name="Google Shape;257;p43"/>
          <p:cNvPicPr preferRelativeResize="0"/>
          <p:nvPr/>
        </p:nvPicPr>
        <p:blipFill>
          <a:blip r:embed="rId4">
            <a:alphaModFix/>
          </a:blip>
          <a:stretch>
            <a:fillRect/>
          </a:stretch>
        </p:blipFill>
        <p:spPr>
          <a:xfrm>
            <a:off x="4974388" y="1635125"/>
            <a:ext cx="2098276" cy="1873249"/>
          </a:xfrm>
          <a:prstGeom prst="rect">
            <a:avLst/>
          </a:prstGeom>
          <a:noFill/>
          <a:ln>
            <a:noFill/>
          </a:ln>
        </p:spPr>
      </p:pic>
      <p:sp>
        <p:nvSpPr>
          <p:cNvPr id="258" name="Google Shape;258;p43"/>
          <p:cNvSpPr txBox="1"/>
          <p:nvPr/>
        </p:nvSpPr>
        <p:spPr>
          <a:xfrm>
            <a:off x="1724700" y="3701550"/>
            <a:ext cx="10287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FF0000"/>
                </a:solidFill>
                <a:latin typeface="Calibri"/>
                <a:ea typeface="Calibri"/>
                <a:cs typeface="Calibri"/>
                <a:sym typeface="Calibri"/>
              </a:rPr>
              <a:t>GRAPH</a:t>
            </a:r>
            <a:endParaRPr sz="2100">
              <a:solidFill>
                <a:srgbClr val="FF0000"/>
              </a:solidFill>
              <a:latin typeface="Calibri"/>
              <a:ea typeface="Calibri"/>
              <a:cs typeface="Calibri"/>
              <a:sym typeface="Calibri"/>
            </a:endParaRPr>
          </a:p>
        </p:txBody>
      </p:sp>
      <p:sp>
        <p:nvSpPr>
          <p:cNvPr id="259" name="Google Shape;259;p43"/>
          <p:cNvSpPr txBox="1"/>
          <p:nvPr/>
        </p:nvSpPr>
        <p:spPr>
          <a:xfrm>
            <a:off x="4784075" y="3717750"/>
            <a:ext cx="2478900" cy="475500"/>
          </a:xfrm>
          <a:prstGeom prst="rect">
            <a:avLst/>
          </a:prstGeom>
          <a:noFill/>
          <a:ln>
            <a:noFill/>
          </a:ln>
        </p:spPr>
        <p:txBody>
          <a:bodyPr spcFirstLastPara="1" wrap="square" lIns="91425" tIns="91425" rIns="91425" bIns="91425" anchor="t" anchorCtr="0">
            <a:spAutoFit/>
          </a:bodyPr>
          <a:lstStyle/>
          <a:p>
            <a:pPr marL="177800" lvl="0" indent="0" algn="l" rtl="0">
              <a:lnSpc>
                <a:spcPct val="90000"/>
              </a:lnSpc>
              <a:spcBef>
                <a:spcPts val="0"/>
              </a:spcBef>
              <a:spcAft>
                <a:spcPts val="0"/>
              </a:spcAft>
              <a:buClr>
                <a:schemeClr val="dk1"/>
              </a:buClr>
              <a:buSzPts val="1100"/>
              <a:buFont typeface="Arial"/>
              <a:buNone/>
            </a:pPr>
            <a:r>
              <a:rPr lang="en" sz="2100">
                <a:solidFill>
                  <a:srgbClr val="FF0000"/>
                </a:solidFill>
                <a:latin typeface="Calibri"/>
                <a:ea typeface="Calibri"/>
                <a:cs typeface="Calibri"/>
                <a:sym typeface="Calibri"/>
              </a:rPr>
              <a:t>NEURAL NETWORK</a:t>
            </a:r>
            <a:endParaRPr>
              <a:latin typeface="Calibri"/>
              <a:ea typeface="Calibri"/>
              <a:cs typeface="Calibri"/>
              <a:sym typeface="Calibri"/>
            </a:endParaRPr>
          </a:p>
        </p:txBody>
      </p:sp>
      <p:sp>
        <p:nvSpPr>
          <p:cNvPr id="260" name="Google Shape;260;p43"/>
          <p:cNvSpPr txBox="1"/>
          <p:nvPr/>
        </p:nvSpPr>
        <p:spPr>
          <a:xfrm>
            <a:off x="346200" y="4384258"/>
            <a:ext cx="836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Calibri"/>
                <a:ea typeface="Calibri"/>
                <a:cs typeface="Calibri"/>
                <a:sym typeface="Calibri"/>
              </a:rPr>
              <a:t>Examples of Graph Neural Network Model are</a:t>
            </a:r>
            <a:r>
              <a:rPr lang="en" dirty="0">
                <a:latin typeface="Calibri"/>
                <a:ea typeface="Calibri"/>
                <a:cs typeface="Calibri"/>
                <a:sym typeface="Calibri"/>
              </a:rPr>
              <a:t>: graph auto-encoder, graph convolution network</a:t>
            </a:r>
            <a:endParaRPr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290200" y="142248"/>
            <a:ext cx="7886700" cy="6930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latin typeface="Arial Rounded"/>
                <a:ea typeface="Arial Rounded"/>
                <a:cs typeface="Arial Rounded"/>
                <a:sym typeface="Arial Rounded"/>
              </a:rPr>
              <a:t>Graph Auto-Encoder</a:t>
            </a:r>
            <a:endParaRPr>
              <a:latin typeface="Arial Rounded"/>
              <a:ea typeface="Arial Rounded"/>
              <a:cs typeface="Arial Rounded"/>
              <a:sym typeface="Arial Rounded"/>
            </a:endParaRPr>
          </a:p>
        </p:txBody>
      </p:sp>
      <p:grpSp>
        <p:nvGrpSpPr>
          <p:cNvPr id="299" name="Google Shape;299;p45"/>
          <p:cNvGrpSpPr/>
          <p:nvPr/>
        </p:nvGrpSpPr>
        <p:grpSpPr>
          <a:xfrm>
            <a:off x="3381001" y="2111583"/>
            <a:ext cx="2033404" cy="1609613"/>
            <a:chOff x="2390401" y="2111583"/>
            <a:chExt cx="2033404" cy="1609613"/>
          </a:xfrm>
        </p:grpSpPr>
        <p:sp>
          <p:nvSpPr>
            <p:cNvPr id="300" name="Google Shape;300;p45"/>
            <p:cNvSpPr/>
            <p:nvPr/>
          </p:nvSpPr>
          <p:spPr>
            <a:xfrm>
              <a:off x="2390401" y="2111583"/>
              <a:ext cx="2033404" cy="1609613"/>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gae</a:t>
              </a:r>
              <a:endParaRPr/>
            </a:p>
          </p:txBody>
        </p:sp>
        <p:sp>
          <p:nvSpPr>
            <p:cNvPr id="301" name="Google Shape;301;p45"/>
            <p:cNvSpPr/>
            <p:nvPr/>
          </p:nvSpPr>
          <p:spPr>
            <a:xfrm rot="5400000">
              <a:off x="2134770" y="2665737"/>
              <a:ext cx="1372675" cy="546852"/>
            </a:xfrm>
            <a:prstGeom prst="trapezoid">
              <a:avLst>
                <a:gd name="adj" fmla="val 44198"/>
              </a:avLst>
            </a:prstGeom>
            <a:solidFill>
              <a:srgbClr val="6AA84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rPr>
                <a:t>ENCODER</a:t>
              </a:r>
              <a:endParaRPr sz="1000" b="1" dirty="0">
                <a:solidFill>
                  <a:schemeClr val="lt1"/>
                </a:solidFill>
              </a:endParaRPr>
            </a:p>
          </p:txBody>
        </p:sp>
        <p:sp>
          <p:nvSpPr>
            <p:cNvPr id="302" name="Google Shape;302;p45"/>
            <p:cNvSpPr/>
            <p:nvPr/>
          </p:nvSpPr>
          <p:spPr>
            <a:xfrm rot="-5400000">
              <a:off x="3323044" y="2665737"/>
              <a:ext cx="1372675" cy="546852"/>
            </a:xfrm>
            <a:prstGeom prst="trapezoid">
              <a:avLst>
                <a:gd name="adj" fmla="val 44198"/>
              </a:avLst>
            </a:prstGeom>
            <a:solidFill>
              <a:schemeClr val="accent6"/>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DECODER</a:t>
              </a:r>
              <a:endParaRPr sz="1000">
                <a:solidFill>
                  <a:schemeClr val="lt1"/>
                </a:solidFill>
              </a:endParaRPr>
            </a:p>
          </p:txBody>
        </p:sp>
      </p:grpSp>
      <p:sp>
        <p:nvSpPr>
          <p:cNvPr id="303" name="Google Shape;303;p45"/>
          <p:cNvSpPr txBox="1"/>
          <p:nvPr/>
        </p:nvSpPr>
        <p:spPr>
          <a:xfrm>
            <a:off x="6281525" y="3390200"/>
            <a:ext cx="170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Decoded Matrix (A’)</a:t>
            </a:r>
            <a:endParaRPr>
              <a:latin typeface="Calibri"/>
              <a:ea typeface="Calibri"/>
              <a:cs typeface="Calibri"/>
              <a:sym typeface="Calibri"/>
            </a:endParaRPr>
          </a:p>
        </p:txBody>
      </p:sp>
      <p:sp>
        <p:nvSpPr>
          <p:cNvPr id="304" name="Google Shape;304;p45"/>
          <p:cNvSpPr/>
          <p:nvPr/>
        </p:nvSpPr>
        <p:spPr>
          <a:xfrm>
            <a:off x="2461175" y="2602799"/>
            <a:ext cx="888000" cy="461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INPUT</a:t>
            </a:r>
            <a:endParaRPr/>
          </a:p>
        </p:txBody>
      </p:sp>
      <p:sp>
        <p:nvSpPr>
          <p:cNvPr id="305" name="Google Shape;305;p45"/>
          <p:cNvSpPr/>
          <p:nvPr/>
        </p:nvSpPr>
        <p:spPr>
          <a:xfrm>
            <a:off x="4217100" y="2775600"/>
            <a:ext cx="376500" cy="28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Z</a:t>
            </a:r>
            <a:endParaRPr/>
          </a:p>
        </p:txBody>
      </p:sp>
      <p:grpSp>
        <p:nvGrpSpPr>
          <p:cNvPr id="306" name="Google Shape;306;p45"/>
          <p:cNvGrpSpPr/>
          <p:nvPr/>
        </p:nvGrpSpPr>
        <p:grpSpPr>
          <a:xfrm>
            <a:off x="1030127" y="1222425"/>
            <a:ext cx="1576500" cy="1397012"/>
            <a:chOff x="268127" y="1222425"/>
            <a:chExt cx="1576500" cy="1397012"/>
          </a:xfrm>
        </p:grpSpPr>
        <p:sp>
          <p:nvSpPr>
            <p:cNvPr id="307" name="Google Shape;307;p45"/>
            <p:cNvSpPr txBox="1"/>
            <p:nvPr/>
          </p:nvSpPr>
          <p:spPr>
            <a:xfrm>
              <a:off x="268127" y="2219238"/>
              <a:ext cx="157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Feature Matrix (X)</a:t>
              </a:r>
              <a:endParaRPr>
                <a:latin typeface="Calibri"/>
                <a:ea typeface="Calibri"/>
                <a:cs typeface="Calibri"/>
                <a:sym typeface="Calibri"/>
              </a:endParaRPr>
            </a:p>
          </p:txBody>
        </p:sp>
        <p:pic>
          <p:nvPicPr>
            <p:cNvPr id="308" name="Google Shape;308;p45"/>
            <p:cNvPicPr preferRelativeResize="0"/>
            <p:nvPr/>
          </p:nvPicPr>
          <p:blipFill>
            <a:blip r:embed="rId3">
              <a:alphaModFix/>
            </a:blip>
            <a:stretch>
              <a:fillRect/>
            </a:stretch>
          </p:blipFill>
          <p:spPr>
            <a:xfrm>
              <a:off x="462550" y="1222425"/>
              <a:ext cx="1079625" cy="1051750"/>
            </a:xfrm>
            <a:prstGeom prst="rect">
              <a:avLst/>
            </a:prstGeom>
            <a:noFill/>
            <a:ln>
              <a:noFill/>
            </a:ln>
          </p:spPr>
        </p:pic>
      </p:grpSp>
      <p:grpSp>
        <p:nvGrpSpPr>
          <p:cNvPr id="309" name="Google Shape;309;p45"/>
          <p:cNvGrpSpPr/>
          <p:nvPr/>
        </p:nvGrpSpPr>
        <p:grpSpPr>
          <a:xfrm>
            <a:off x="894738" y="3115575"/>
            <a:ext cx="1845600" cy="1332525"/>
            <a:chOff x="132738" y="3115575"/>
            <a:chExt cx="1845600" cy="1332525"/>
          </a:xfrm>
        </p:grpSpPr>
        <p:sp>
          <p:nvSpPr>
            <p:cNvPr id="310" name="Google Shape;310;p45"/>
            <p:cNvSpPr txBox="1"/>
            <p:nvPr/>
          </p:nvSpPr>
          <p:spPr>
            <a:xfrm>
              <a:off x="132738" y="4047900"/>
              <a:ext cx="18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Adjacency Matrix (A)</a:t>
              </a:r>
              <a:endParaRPr>
                <a:latin typeface="Calibri"/>
                <a:ea typeface="Calibri"/>
                <a:cs typeface="Calibri"/>
                <a:sym typeface="Calibri"/>
              </a:endParaRPr>
            </a:p>
          </p:txBody>
        </p:sp>
        <p:pic>
          <p:nvPicPr>
            <p:cNvPr id="311" name="Google Shape;311;p45"/>
            <p:cNvPicPr preferRelativeResize="0"/>
            <p:nvPr/>
          </p:nvPicPr>
          <p:blipFill>
            <a:blip r:embed="rId4">
              <a:alphaModFix/>
            </a:blip>
            <a:stretch>
              <a:fillRect/>
            </a:stretch>
          </p:blipFill>
          <p:spPr>
            <a:xfrm>
              <a:off x="462550" y="3115575"/>
              <a:ext cx="1035263" cy="1008525"/>
            </a:xfrm>
            <a:prstGeom prst="rect">
              <a:avLst/>
            </a:prstGeom>
            <a:noFill/>
            <a:ln>
              <a:noFill/>
            </a:ln>
          </p:spPr>
        </p:pic>
      </p:grpSp>
      <p:pic>
        <p:nvPicPr>
          <p:cNvPr id="312" name="Google Shape;312;p45"/>
          <p:cNvPicPr preferRelativeResize="0"/>
          <p:nvPr/>
        </p:nvPicPr>
        <p:blipFill>
          <a:blip r:embed="rId4">
            <a:alphaModFix/>
          </a:blip>
          <a:stretch>
            <a:fillRect/>
          </a:stretch>
        </p:blipFill>
        <p:spPr>
          <a:xfrm>
            <a:off x="6563000" y="2453300"/>
            <a:ext cx="1035263" cy="1008525"/>
          </a:xfrm>
          <a:prstGeom prst="rect">
            <a:avLst/>
          </a:prstGeom>
          <a:noFill/>
          <a:ln>
            <a:noFill/>
          </a:ln>
        </p:spPr>
      </p:pic>
      <p:sp>
        <p:nvSpPr>
          <p:cNvPr id="313" name="Google Shape;313;p45"/>
          <p:cNvSpPr txBox="1"/>
          <p:nvPr/>
        </p:nvSpPr>
        <p:spPr>
          <a:xfrm>
            <a:off x="3398261" y="3942799"/>
            <a:ext cx="2014200" cy="223200"/>
          </a:xfrm>
          <a:prstGeom prst="rect">
            <a:avLst/>
          </a:prstGeom>
          <a:solidFill>
            <a:srgbClr val="00FFFF"/>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000">
                <a:solidFill>
                  <a:schemeClr val="dk1"/>
                </a:solidFill>
                <a:latin typeface="Calibri"/>
                <a:ea typeface="Calibri"/>
                <a:cs typeface="Calibri"/>
                <a:sym typeface="Calibri"/>
              </a:rPr>
              <a:t>Latent Representation </a:t>
            </a:r>
            <a:endParaRPr sz="1000">
              <a:solidFill>
                <a:schemeClr val="dk1"/>
              </a:solidFill>
              <a:latin typeface="Calibri"/>
              <a:ea typeface="Calibri"/>
              <a:cs typeface="Calibri"/>
              <a:sym typeface="Calibri"/>
            </a:endParaRPr>
          </a:p>
        </p:txBody>
      </p:sp>
      <p:cxnSp>
        <p:nvCxnSpPr>
          <p:cNvPr id="314" name="Google Shape;314;p45"/>
          <p:cNvCxnSpPr>
            <a:stCxn id="305" idx="2"/>
            <a:endCxn id="313" idx="0"/>
          </p:cNvCxnSpPr>
          <p:nvPr/>
        </p:nvCxnSpPr>
        <p:spPr>
          <a:xfrm>
            <a:off x="4405350" y="3064500"/>
            <a:ext cx="0" cy="878400"/>
          </a:xfrm>
          <a:prstGeom prst="straightConnector1">
            <a:avLst/>
          </a:prstGeom>
          <a:noFill/>
          <a:ln w="9525" cap="flat" cmpd="sng">
            <a:solidFill>
              <a:schemeClr val="dk2"/>
            </a:solidFill>
            <a:prstDash val="solid"/>
            <a:round/>
            <a:headEnd type="none" w="med" len="med"/>
            <a:tailEnd type="triangle" w="med" len="med"/>
          </a:ln>
        </p:spPr>
      </p:cxnSp>
      <p:sp>
        <p:nvSpPr>
          <p:cNvPr id="316" name="Google Shape;316;p45"/>
          <p:cNvSpPr/>
          <p:nvPr/>
        </p:nvSpPr>
        <p:spPr>
          <a:xfrm>
            <a:off x="5544700" y="2602799"/>
            <a:ext cx="888000" cy="461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2">
            <a:extLst>
              <a:ext uri="{FF2B5EF4-FFF2-40B4-BE49-F238E27FC236}">
                <a16:creationId xmlns:a16="http://schemas.microsoft.com/office/drawing/2014/main" id="{C01A3EFF-8CC4-A5EB-DFDD-00901977BE5F}"/>
              </a:ext>
            </a:extLst>
          </p:cNvPr>
          <p:cNvGraphicFramePr>
            <a:graphicFrameLocks noGrp="1"/>
          </p:cNvGraphicFramePr>
          <p:nvPr>
            <p:extLst>
              <p:ext uri="{D42A27DB-BD31-4B8C-83A1-F6EECF244321}">
                <p14:modId xmlns:p14="http://schemas.microsoft.com/office/powerpoint/2010/main" val="818499820"/>
              </p:ext>
            </p:extLst>
          </p:nvPr>
        </p:nvGraphicFramePr>
        <p:xfrm>
          <a:off x="3288957" y="4289518"/>
          <a:ext cx="2217492" cy="304800"/>
        </p:xfrm>
        <a:graphic>
          <a:graphicData uri="http://schemas.openxmlformats.org/drawingml/2006/table">
            <a:tbl>
              <a:tblPr firstRow="1" bandRow="1">
                <a:tableStyleId>{699FB7C2-E2B4-4672-B869-645F43CB8FBB}</a:tableStyleId>
              </a:tblPr>
              <a:tblGrid>
                <a:gridCol w="554373">
                  <a:extLst>
                    <a:ext uri="{9D8B030D-6E8A-4147-A177-3AD203B41FA5}">
                      <a16:colId xmlns:a16="http://schemas.microsoft.com/office/drawing/2014/main" val="4070118130"/>
                    </a:ext>
                  </a:extLst>
                </a:gridCol>
                <a:gridCol w="554373">
                  <a:extLst>
                    <a:ext uri="{9D8B030D-6E8A-4147-A177-3AD203B41FA5}">
                      <a16:colId xmlns:a16="http://schemas.microsoft.com/office/drawing/2014/main" val="1119996293"/>
                    </a:ext>
                  </a:extLst>
                </a:gridCol>
                <a:gridCol w="554373">
                  <a:extLst>
                    <a:ext uri="{9D8B030D-6E8A-4147-A177-3AD203B41FA5}">
                      <a16:colId xmlns:a16="http://schemas.microsoft.com/office/drawing/2014/main" val="1867421889"/>
                    </a:ext>
                  </a:extLst>
                </a:gridCol>
                <a:gridCol w="554373">
                  <a:extLst>
                    <a:ext uri="{9D8B030D-6E8A-4147-A177-3AD203B41FA5}">
                      <a16:colId xmlns:a16="http://schemas.microsoft.com/office/drawing/2014/main" val="3565941296"/>
                    </a:ext>
                  </a:extLst>
                </a:gridCol>
              </a:tblGrid>
              <a:tr h="0">
                <a:tc>
                  <a:txBody>
                    <a:bodyPr/>
                    <a:lstStyle/>
                    <a:p>
                      <a:r>
                        <a:rPr lang="en-IN" dirty="0"/>
                        <a:t>0.55</a:t>
                      </a:r>
                    </a:p>
                  </a:txBody>
                  <a:tcPr/>
                </a:tc>
                <a:tc>
                  <a:txBody>
                    <a:bodyPr/>
                    <a:lstStyle/>
                    <a:p>
                      <a:r>
                        <a:rPr lang="en-IN" dirty="0"/>
                        <a:t>0.1</a:t>
                      </a:r>
                    </a:p>
                  </a:txBody>
                  <a:tcPr/>
                </a:tc>
                <a:tc>
                  <a:txBody>
                    <a:bodyPr/>
                    <a:lstStyle/>
                    <a:p>
                      <a:r>
                        <a:rPr lang="en-IN" dirty="0"/>
                        <a:t>0.4</a:t>
                      </a:r>
                    </a:p>
                  </a:txBody>
                  <a:tcPr/>
                </a:tc>
                <a:tc>
                  <a:txBody>
                    <a:bodyPr/>
                    <a:lstStyle/>
                    <a:p>
                      <a:r>
                        <a:rPr lang="en-IN" dirty="0"/>
                        <a:t>0.0</a:t>
                      </a:r>
                    </a:p>
                  </a:txBody>
                  <a:tcPr/>
                </a:tc>
                <a:extLst>
                  <a:ext uri="{0D108BD9-81ED-4DB2-BD59-A6C34878D82A}">
                    <a16:rowId xmlns:a16="http://schemas.microsoft.com/office/drawing/2014/main" val="264431671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7"/>
          <p:cNvSpPr txBox="1">
            <a:spLocks noGrp="1"/>
          </p:cNvSpPr>
          <p:nvPr>
            <p:ph type="title"/>
          </p:nvPr>
        </p:nvSpPr>
        <p:spPr>
          <a:xfrm>
            <a:off x="628650" y="273844"/>
            <a:ext cx="7886700" cy="71675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rial Rounded"/>
              <a:buNone/>
            </a:pPr>
            <a:r>
              <a:rPr lang="en" b="1">
                <a:latin typeface="Arial Rounded"/>
                <a:ea typeface="Arial Rounded"/>
                <a:cs typeface="Arial Rounded"/>
                <a:sym typeface="Arial Rounded"/>
              </a:rPr>
              <a:t>Proposed Methodology </a:t>
            </a:r>
            <a:endParaRPr b="1">
              <a:latin typeface="Arial Rounded"/>
              <a:ea typeface="Arial Rounded"/>
              <a:cs typeface="Arial Rounded"/>
              <a:sym typeface="Arial Rounded"/>
            </a:endParaRPr>
          </a:p>
        </p:txBody>
      </p:sp>
      <p:sp>
        <p:nvSpPr>
          <p:cNvPr id="339" name="Google Shape;339;p47"/>
          <p:cNvSpPr txBox="1">
            <a:spLocks noGrp="1"/>
          </p:cNvSpPr>
          <p:nvPr>
            <p:ph type="body" idx="1"/>
          </p:nvPr>
        </p:nvSpPr>
        <p:spPr>
          <a:xfrm>
            <a:off x="628650" y="1355200"/>
            <a:ext cx="6520200" cy="3263400"/>
          </a:xfrm>
          <a:prstGeom prst="rect">
            <a:avLst/>
          </a:prstGeom>
          <a:noFill/>
          <a:ln>
            <a:noFill/>
          </a:ln>
        </p:spPr>
        <p:txBody>
          <a:bodyPr spcFirstLastPara="1" wrap="square" lIns="68575" tIns="34275" rIns="68575" bIns="34275" anchor="t" anchorCtr="0">
            <a:normAutofit/>
          </a:bodyPr>
          <a:lstStyle/>
          <a:p>
            <a:pPr marL="406400" lvl="0" indent="-400050" algn="l" rtl="0">
              <a:lnSpc>
                <a:spcPct val="90000"/>
              </a:lnSpc>
              <a:spcBef>
                <a:spcPts val="0"/>
              </a:spcBef>
              <a:spcAft>
                <a:spcPts val="0"/>
              </a:spcAft>
              <a:buClr>
                <a:schemeClr val="dk1"/>
              </a:buClr>
              <a:buSzPts val="2100"/>
              <a:buFont typeface="Noto Sans Symbols"/>
              <a:buChar char="❖"/>
            </a:pPr>
            <a:r>
              <a:rPr lang="en" b="1" dirty="0">
                <a:latin typeface="Calibri" panose="020F0502020204030204" pitchFamily="34" charset="0"/>
                <a:ea typeface="Calibri" panose="020F0502020204030204" pitchFamily="34" charset="0"/>
                <a:cs typeface="Calibri" panose="020F0502020204030204" pitchFamily="34" charset="0"/>
              </a:rPr>
              <a:t>Our approach consists of the following steps:</a:t>
            </a:r>
            <a:endParaRPr b="1" dirty="0">
              <a:latin typeface="Calibri" panose="020F0502020204030204" pitchFamily="34" charset="0"/>
              <a:ea typeface="Calibri" panose="020F0502020204030204" pitchFamily="34" charset="0"/>
              <a:cs typeface="Calibri" panose="020F0502020204030204" pitchFamily="34" charset="0"/>
            </a:endParaRPr>
          </a:p>
          <a:p>
            <a:pPr marL="177800" lvl="0" indent="0" algn="l" rtl="0">
              <a:lnSpc>
                <a:spcPct val="90000"/>
              </a:lnSpc>
              <a:spcBef>
                <a:spcPts val="0"/>
              </a:spcBef>
              <a:spcAft>
                <a:spcPts val="0"/>
              </a:spcAft>
              <a:buNone/>
            </a:pPr>
            <a:endParaRPr b="1" dirty="0">
              <a:latin typeface="Calibri" panose="020F0502020204030204" pitchFamily="34" charset="0"/>
              <a:ea typeface="Calibri" panose="020F0502020204030204" pitchFamily="34" charset="0"/>
              <a:cs typeface="Calibri" panose="020F0502020204030204" pitchFamily="34" charset="0"/>
            </a:endParaRPr>
          </a:p>
          <a:p>
            <a:pPr marL="6350" lvl="0" indent="0" algn="l" rtl="0">
              <a:lnSpc>
                <a:spcPct val="90000"/>
              </a:lnSpc>
              <a:spcBef>
                <a:spcPts val="800"/>
              </a:spcBef>
              <a:spcAft>
                <a:spcPts val="0"/>
              </a:spcAft>
              <a:buClr>
                <a:schemeClr val="dk1"/>
              </a:buClr>
              <a:buSzPts val="2100"/>
              <a:buNone/>
            </a:pPr>
            <a:r>
              <a:rPr lang="en" sz="1600" b="1" dirty="0">
                <a:latin typeface="Calibri" panose="020F0502020204030204" pitchFamily="34" charset="0"/>
                <a:ea typeface="Calibri" panose="020F0502020204030204" pitchFamily="34" charset="0"/>
                <a:cs typeface="Calibri" panose="020F0502020204030204" pitchFamily="34" charset="0"/>
              </a:rPr>
              <a:t>1.  Landmark Detection and Graph Construction:</a:t>
            </a:r>
          </a:p>
          <a:p>
            <a:pPr marL="357188" lvl="0" indent="269875" algn="l" rtl="0">
              <a:lnSpc>
                <a:spcPct val="90000"/>
              </a:lnSpc>
              <a:spcBef>
                <a:spcPts val="800"/>
              </a:spcBef>
              <a:spcAft>
                <a:spcPts val="0"/>
              </a:spcAft>
              <a:buClr>
                <a:schemeClr val="dk1"/>
              </a:buClr>
              <a:buSzPts val="2100"/>
              <a:buFont typeface="Wingdings" panose="05000000000000000000" pitchFamily="2" charset="2"/>
              <a:buChar char="Ø"/>
            </a:pPr>
            <a:r>
              <a:rPr lang="en" sz="1600" dirty="0">
                <a:latin typeface="Calibri" panose="020F0502020204030204" pitchFamily="34" charset="0"/>
                <a:ea typeface="Calibri" panose="020F0502020204030204" pitchFamily="34" charset="0"/>
                <a:cs typeface="Calibri" panose="020F0502020204030204" pitchFamily="34" charset="0"/>
              </a:rPr>
              <a:t> We are using Mediapipe for Landmark Detection.</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6350" lvl="0" indent="0" algn="l" rtl="0">
              <a:lnSpc>
                <a:spcPct val="90000"/>
              </a:lnSpc>
              <a:spcBef>
                <a:spcPts val="800"/>
              </a:spcBef>
              <a:spcAft>
                <a:spcPts val="0"/>
              </a:spcAft>
              <a:buClr>
                <a:schemeClr val="dk1"/>
              </a:buClr>
              <a:buSzPts val="2100"/>
              <a:buNone/>
            </a:pPr>
            <a:r>
              <a:rPr lang="en-US" sz="1600" b="1" dirty="0">
                <a:latin typeface="Calibri" panose="020F0502020204030204" pitchFamily="34" charset="0"/>
                <a:ea typeface="Calibri" panose="020F0502020204030204" pitchFamily="34" charset="0"/>
                <a:cs typeface="Calibri" panose="020F0502020204030204" pitchFamily="34" charset="0"/>
              </a:rPr>
              <a:t>2.  Encoding using GAE with weighted edge:</a:t>
            </a:r>
          </a:p>
          <a:p>
            <a:pPr marL="742950" lvl="0" indent="-342900" algn="l" rtl="0">
              <a:lnSpc>
                <a:spcPct val="90000"/>
              </a:lnSpc>
              <a:spcBef>
                <a:spcPts val="800"/>
              </a:spcBef>
              <a:spcAft>
                <a:spcPts val="0"/>
              </a:spcAft>
              <a:buClr>
                <a:schemeClr val="dk1"/>
              </a:buClr>
              <a:buSzPts val="2100"/>
              <a:buFont typeface="Wingdings" panose="05000000000000000000" pitchFamily="2" charset="2"/>
              <a:buChar char="Ø"/>
            </a:pPr>
            <a:r>
              <a:rPr lang="en" sz="1600" dirty="0">
                <a:latin typeface="Calibri" panose="020F0502020204030204" pitchFamily="34" charset="0"/>
                <a:ea typeface="Calibri" panose="020F0502020204030204" pitchFamily="34" charset="0"/>
                <a:cs typeface="Calibri" panose="020F0502020204030204" pitchFamily="34" charset="0"/>
              </a:rPr>
              <a:t>Passing our Adjacency Matrix to GAE for training.(signature generation)</a:t>
            </a:r>
            <a:endParaRPr sz="1600" dirty="0">
              <a:latin typeface="Calibri" panose="020F0502020204030204" pitchFamily="34" charset="0"/>
              <a:ea typeface="Calibri" panose="020F0502020204030204" pitchFamily="34" charset="0"/>
              <a:cs typeface="Calibri" panose="020F0502020204030204" pitchFamily="34" charset="0"/>
            </a:endParaRPr>
          </a:p>
          <a:p>
            <a:pPr marL="742950" lvl="0" indent="-342900" algn="l" rtl="0">
              <a:lnSpc>
                <a:spcPct val="90000"/>
              </a:lnSpc>
              <a:spcBef>
                <a:spcPts val="800"/>
              </a:spcBef>
              <a:spcAft>
                <a:spcPts val="0"/>
              </a:spcAft>
              <a:buClr>
                <a:schemeClr val="dk1"/>
              </a:buClr>
              <a:buSzPts val="2100"/>
              <a:buFont typeface="Wingdings" panose="05000000000000000000" pitchFamily="2" charset="2"/>
              <a:buChar char="Ø"/>
            </a:pPr>
            <a:r>
              <a:rPr lang="en" sz="1600" dirty="0">
                <a:latin typeface="Calibri" panose="020F0502020204030204" pitchFamily="34" charset="0"/>
                <a:ea typeface="Calibri" panose="020F0502020204030204" pitchFamily="34" charset="0"/>
                <a:cs typeface="Calibri" panose="020F0502020204030204" pitchFamily="34" charset="0"/>
              </a:rPr>
              <a:t>Storing its lower dimensional vector representation in database.</a:t>
            </a:r>
            <a:endParaRPr sz="1600" dirty="0">
              <a:latin typeface="Calibri" panose="020F0502020204030204" pitchFamily="34" charset="0"/>
              <a:ea typeface="Calibri" panose="020F0502020204030204" pitchFamily="34" charset="0"/>
              <a:cs typeface="Calibri" panose="020F0502020204030204" pitchFamily="34" charset="0"/>
            </a:endParaRPr>
          </a:p>
          <a:p>
            <a:pPr marL="6350" lvl="0" indent="0" algn="l" rtl="0">
              <a:lnSpc>
                <a:spcPct val="90000"/>
              </a:lnSpc>
              <a:spcBef>
                <a:spcPts val="800"/>
              </a:spcBef>
              <a:spcAft>
                <a:spcPts val="0"/>
              </a:spcAft>
              <a:buClr>
                <a:schemeClr val="dk1"/>
              </a:buClr>
              <a:buSzPts val="2100"/>
              <a:buNone/>
            </a:pPr>
            <a:r>
              <a:rPr lang="en" sz="1600" b="1" dirty="0">
                <a:latin typeface="Calibri" panose="020F0502020204030204" pitchFamily="34" charset="0"/>
                <a:ea typeface="Calibri" panose="020F0502020204030204" pitchFamily="34" charset="0"/>
                <a:cs typeface="Calibri" panose="020F0502020204030204" pitchFamily="34" charset="0"/>
              </a:rPr>
              <a:t>3.  Comparison and Recognition</a:t>
            </a:r>
            <a:r>
              <a:rPr lang="en" sz="1600" dirty="0">
                <a:latin typeface="Calibri" panose="020F0502020204030204" pitchFamily="34" charset="0"/>
                <a:ea typeface="Calibri" panose="020F0502020204030204" pitchFamily="34" charset="0"/>
                <a:cs typeface="Calibri" panose="020F0502020204030204" pitchFamily="34" charset="0"/>
              </a:rPr>
              <a:t>:</a:t>
            </a:r>
            <a:endParaRPr sz="1600" dirty="0">
              <a:latin typeface="Calibri" panose="020F0502020204030204" pitchFamily="34" charset="0"/>
              <a:ea typeface="Calibri" panose="020F0502020204030204" pitchFamily="34" charset="0"/>
              <a:cs typeface="Calibri" panose="020F0502020204030204" pitchFamily="34" charset="0"/>
            </a:endParaRPr>
          </a:p>
          <a:p>
            <a:pPr marL="400050" lvl="0" indent="49213" algn="l" rtl="0">
              <a:spcBef>
                <a:spcPts val="0"/>
              </a:spcBef>
              <a:spcAft>
                <a:spcPts val="0"/>
              </a:spcAft>
              <a:buClr>
                <a:schemeClr val="dk1"/>
              </a:buClr>
              <a:buSzPts val="1800"/>
              <a:buFont typeface="Wingdings" panose="05000000000000000000" pitchFamily="2" charset="2"/>
              <a:buChar char="Ø"/>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Comparing the vector representation of testing data and trained   data for face recognition.</a:t>
            </a:r>
            <a:endParaRPr lang="en-US" sz="1200" dirty="0">
              <a:solidFill>
                <a:srgbClr val="273239"/>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TotalTime>
  <Words>1434</Words>
  <Application>Microsoft Office PowerPoint</Application>
  <PresentationFormat>On-screen Show (16:9)</PresentationFormat>
  <Paragraphs>244</Paragraphs>
  <Slides>19</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Arial</vt:lpstr>
      <vt:lpstr>Arial Rounded</vt:lpstr>
      <vt:lpstr>Calibri</vt:lpstr>
      <vt:lpstr>Noto Sans Symbols</vt:lpstr>
      <vt:lpstr>Times New Roman</vt:lpstr>
      <vt:lpstr>Wingdings</vt:lpstr>
      <vt:lpstr>Simple Light</vt:lpstr>
      <vt:lpstr>Office Theme</vt:lpstr>
      <vt:lpstr>Office Theme</vt:lpstr>
      <vt:lpstr>Face Recognition using Graph Auto Encoder</vt:lpstr>
      <vt:lpstr>CONTENT</vt:lpstr>
      <vt:lpstr>Introduction</vt:lpstr>
      <vt:lpstr>Eigenface Method[1] Eigen faces (it is similar to blurry image). In this method     machine learning model takes training images, converts it into Eigenfaces and this image is compared with those eigen images.   Disadvantages: If a person is smiling or changing the posture of its face and also if  the image of the face  is rotated or captured from different angle it cannot recognize</vt:lpstr>
      <vt:lpstr>Convolution Neural Network[3] This model works on the pixel values of image,  it classifies input image into based on some target .  Disadvantages :CNN do not encode the position and                                  orientation of object,Lack of ability to be spatially invariant to the input data,Lots of training data is require.</vt:lpstr>
      <vt:lpstr>Motivation</vt:lpstr>
      <vt:lpstr>Graph representation learning   </vt:lpstr>
      <vt:lpstr>Graph Auto-Encoder</vt:lpstr>
      <vt:lpstr>Proposed Methodology </vt:lpstr>
      <vt:lpstr>Flow Chart for Methodology</vt:lpstr>
      <vt:lpstr>Edge Weight in GAE</vt:lpstr>
      <vt:lpstr>Experiment and Results</vt:lpstr>
      <vt:lpstr>Method used for comparing images</vt:lpstr>
      <vt:lpstr>Experiment and Results</vt:lpstr>
      <vt:lpstr>Conclusion</vt:lpstr>
      <vt:lpstr>Future work</vt:lpstr>
      <vt:lpstr>Face Recognition App</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Edge Weights in Graph Neural Network </dc:title>
  <cp:lastModifiedBy>RAM BABU RAY</cp:lastModifiedBy>
  <cp:revision>45</cp:revision>
  <dcterms:modified xsi:type="dcterms:W3CDTF">2023-03-25T06:59:25Z</dcterms:modified>
</cp:coreProperties>
</file>