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67" r:id="rId3"/>
    <p:sldId id="268" r:id="rId4"/>
    <p:sldId id="269" r:id="rId5"/>
    <p:sldId id="270" r:id="rId6"/>
    <p:sldId id="272" r:id="rId7"/>
    <p:sldId id="278" r:id="rId8"/>
    <p:sldId id="258" r:id="rId9"/>
    <p:sldId id="260" r:id="rId10"/>
    <p:sldId id="283" r:id="rId11"/>
    <p:sldId id="284"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82" autoAdjust="0"/>
    <p:restoredTop sz="94667"/>
  </p:normalViewPr>
  <p:slideViewPr>
    <p:cSldViewPr snapToGrid="0" snapToObjects="1">
      <p:cViewPr varScale="1">
        <p:scale>
          <a:sx n="59" d="100"/>
          <a:sy n="59" d="100"/>
        </p:scale>
        <p:origin x="42" y="152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2693-31E1-134D-9E39-AC73D0A37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1E76EC-5C97-294F-B875-F47374094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D07AA5-CFBE-DA4A-8711-7839321072FA}"/>
              </a:ext>
            </a:extLst>
          </p:cNvPr>
          <p:cNvSpPr>
            <a:spLocks noGrp="1"/>
          </p:cNvSpPr>
          <p:nvPr>
            <p:ph type="dt" sz="half" idx="10"/>
          </p:nvPr>
        </p:nvSpPr>
        <p:spPr/>
        <p:txBody>
          <a:bodyPr/>
          <a:lstStyle/>
          <a:p>
            <a:fld id="{CC1E0175-217F-0C4F-8596-B7A4F14CBA07}" type="datetimeFigureOut">
              <a:rPr lang="en-US" smtClean="0"/>
              <a:t>1/13/2022</a:t>
            </a:fld>
            <a:endParaRPr lang="en-US"/>
          </a:p>
        </p:txBody>
      </p:sp>
      <p:sp>
        <p:nvSpPr>
          <p:cNvPr id="5" name="Footer Placeholder 4">
            <a:extLst>
              <a:ext uri="{FF2B5EF4-FFF2-40B4-BE49-F238E27FC236}">
                <a16:creationId xmlns:a16="http://schemas.microsoft.com/office/drawing/2014/main" id="{B91DCEF4-F001-314B-A036-D9D701291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C1C0D-013E-E14C-B33A-CC7747FC31C1}"/>
              </a:ext>
            </a:extLst>
          </p:cNvPr>
          <p:cNvSpPr>
            <a:spLocks noGrp="1"/>
          </p:cNvSpPr>
          <p:nvPr>
            <p:ph type="sldNum" sz="quarter" idx="12"/>
          </p:nvPr>
        </p:nvSpPr>
        <p:spPr/>
        <p:txBody>
          <a:bodyPr/>
          <a:lstStyle/>
          <a:p>
            <a:fld id="{EA697937-3294-AF4D-98BC-C0754A974C0E}" type="slidenum">
              <a:rPr lang="en-US" smtClean="0"/>
              <a:t>‹#›</a:t>
            </a:fld>
            <a:endParaRPr lang="en-US"/>
          </a:p>
        </p:txBody>
      </p:sp>
    </p:spTree>
    <p:extLst>
      <p:ext uri="{BB962C8B-B14F-4D97-AF65-F5344CB8AC3E}">
        <p14:creationId xmlns:p14="http://schemas.microsoft.com/office/powerpoint/2010/main" val="2034524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202E-0D18-7142-A205-E778902536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3B9AFE-2906-0A47-90BB-BE3628D7BC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5B779-5005-7346-A8E2-2ABEF5E7C748}"/>
              </a:ext>
            </a:extLst>
          </p:cNvPr>
          <p:cNvSpPr>
            <a:spLocks noGrp="1"/>
          </p:cNvSpPr>
          <p:nvPr>
            <p:ph type="dt" sz="half" idx="10"/>
          </p:nvPr>
        </p:nvSpPr>
        <p:spPr/>
        <p:txBody>
          <a:bodyPr/>
          <a:lstStyle/>
          <a:p>
            <a:fld id="{CC1E0175-217F-0C4F-8596-B7A4F14CBA07}" type="datetimeFigureOut">
              <a:rPr lang="en-US" smtClean="0"/>
              <a:t>1/13/2022</a:t>
            </a:fld>
            <a:endParaRPr lang="en-US"/>
          </a:p>
        </p:txBody>
      </p:sp>
      <p:sp>
        <p:nvSpPr>
          <p:cNvPr id="5" name="Footer Placeholder 4">
            <a:extLst>
              <a:ext uri="{FF2B5EF4-FFF2-40B4-BE49-F238E27FC236}">
                <a16:creationId xmlns:a16="http://schemas.microsoft.com/office/drawing/2014/main" id="{667565F6-95BE-014B-8518-7A6325A05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C6BD4-7F3F-DB46-8B15-A8BE27F7C264}"/>
              </a:ext>
            </a:extLst>
          </p:cNvPr>
          <p:cNvSpPr>
            <a:spLocks noGrp="1"/>
          </p:cNvSpPr>
          <p:nvPr>
            <p:ph type="sldNum" sz="quarter" idx="12"/>
          </p:nvPr>
        </p:nvSpPr>
        <p:spPr/>
        <p:txBody>
          <a:bodyPr/>
          <a:lstStyle/>
          <a:p>
            <a:fld id="{EA697937-3294-AF4D-98BC-C0754A974C0E}" type="slidenum">
              <a:rPr lang="en-US" smtClean="0"/>
              <a:t>‹#›</a:t>
            </a:fld>
            <a:endParaRPr lang="en-US"/>
          </a:p>
        </p:txBody>
      </p:sp>
    </p:spTree>
    <p:extLst>
      <p:ext uri="{BB962C8B-B14F-4D97-AF65-F5344CB8AC3E}">
        <p14:creationId xmlns:p14="http://schemas.microsoft.com/office/powerpoint/2010/main" val="3059061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1DA581-E990-CB48-8D18-3DBA9CC017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F447CA-5107-C644-8205-8D9BC0317B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3EF73-9733-0A40-8BFA-36F8526CB4A1}"/>
              </a:ext>
            </a:extLst>
          </p:cNvPr>
          <p:cNvSpPr>
            <a:spLocks noGrp="1"/>
          </p:cNvSpPr>
          <p:nvPr>
            <p:ph type="dt" sz="half" idx="10"/>
          </p:nvPr>
        </p:nvSpPr>
        <p:spPr/>
        <p:txBody>
          <a:bodyPr/>
          <a:lstStyle/>
          <a:p>
            <a:fld id="{CC1E0175-217F-0C4F-8596-B7A4F14CBA07}" type="datetimeFigureOut">
              <a:rPr lang="en-US" smtClean="0"/>
              <a:t>1/13/2022</a:t>
            </a:fld>
            <a:endParaRPr lang="en-US"/>
          </a:p>
        </p:txBody>
      </p:sp>
      <p:sp>
        <p:nvSpPr>
          <p:cNvPr id="5" name="Footer Placeholder 4">
            <a:extLst>
              <a:ext uri="{FF2B5EF4-FFF2-40B4-BE49-F238E27FC236}">
                <a16:creationId xmlns:a16="http://schemas.microsoft.com/office/drawing/2014/main" id="{997DC61D-20C8-4048-B43A-9E9128C1B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BC9FA-F512-F44A-B707-4022DC5496F4}"/>
              </a:ext>
            </a:extLst>
          </p:cNvPr>
          <p:cNvSpPr>
            <a:spLocks noGrp="1"/>
          </p:cNvSpPr>
          <p:nvPr>
            <p:ph type="sldNum" sz="quarter" idx="12"/>
          </p:nvPr>
        </p:nvSpPr>
        <p:spPr/>
        <p:txBody>
          <a:bodyPr/>
          <a:lstStyle/>
          <a:p>
            <a:fld id="{EA697937-3294-AF4D-98BC-C0754A974C0E}" type="slidenum">
              <a:rPr lang="en-US" smtClean="0"/>
              <a:t>‹#›</a:t>
            </a:fld>
            <a:endParaRPr lang="en-US"/>
          </a:p>
        </p:txBody>
      </p:sp>
    </p:spTree>
    <p:extLst>
      <p:ext uri="{BB962C8B-B14F-4D97-AF65-F5344CB8AC3E}">
        <p14:creationId xmlns:p14="http://schemas.microsoft.com/office/powerpoint/2010/main" val="181395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EA35-42DA-4648-97B7-3570800079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EE580-68CE-D541-B381-67B113188E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905C3-B2E3-4D45-9026-95232DF610D3}"/>
              </a:ext>
            </a:extLst>
          </p:cNvPr>
          <p:cNvSpPr>
            <a:spLocks noGrp="1"/>
          </p:cNvSpPr>
          <p:nvPr>
            <p:ph type="dt" sz="half" idx="10"/>
          </p:nvPr>
        </p:nvSpPr>
        <p:spPr/>
        <p:txBody>
          <a:bodyPr/>
          <a:lstStyle/>
          <a:p>
            <a:fld id="{CC1E0175-217F-0C4F-8596-B7A4F14CBA07}" type="datetimeFigureOut">
              <a:rPr lang="en-US" smtClean="0"/>
              <a:t>1/13/2022</a:t>
            </a:fld>
            <a:endParaRPr lang="en-US"/>
          </a:p>
        </p:txBody>
      </p:sp>
      <p:sp>
        <p:nvSpPr>
          <p:cNvPr id="5" name="Footer Placeholder 4">
            <a:extLst>
              <a:ext uri="{FF2B5EF4-FFF2-40B4-BE49-F238E27FC236}">
                <a16:creationId xmlns:a16="http://schemas.microsoft.com/office/drawing/2014/main" id="{452DC8BB-F313-7A40-BE98-8B4CDA528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99F70-C7DC-FC4C-BF9E-1BF024C5AFA0}"/>
              </a:ext>
            </a:extLst>
          </p:cNvPr>
          <p:cNvSpPr>
            <a:spLocks noGrp="1"/>
          </p:cNvSpPr>
          <p:nvPr>
            <p:ph type="sldNum" sz="quarter" idx="12"/>
          </p:nvPr>
        </p:nvSpPr>
        <p:spPr/>
        <p:txBody>
          <a:bodyPr/>
          <a:lstStyle/>
          <a:p>
            <a:fld id="{EA697937-3294-AF4D-98BC-C0754A974C0E}" type="slidenum">
              <a:rPr lang="en-US" smtClean="0"/>
              <a:t>‹#›</a:t>
            </a:fld>
            <a:endParaRPr lang="en-US"/>
          </a:p>
        </p:txBody>
      </p:sp>
    </p:spTree>
    <p:extLst>
      <p:ext uri="{BB962C8B-B14F-4D97-AF65-F5344CB8AC3E}">
        <p14:creationId xmlns:p14="http://schemas.microsoft.com/office/powerpoint/2010/main" val="253091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D83B-A761-1947-A2D8-C6C31F4A10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7EBDFD-9CB6-E743-A07E-35C7C1F76D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72ED78-B388-F944-9378-031E5440F363}"/>
              </a:ext>
            </a:extLst>
          </p:cNvPr>
          <p:cNvSpPr>
            <a:spLocks noGrp="1"/>
          </p:cNvSpPr>
          <p:nvPr>
            <p:ph type="dt" sz="half" idx="10"/>
          </p:nvPr>
        </p:nvSpPr>
        <p:spPr/>
        <p:txBody>
          <a:bodyPr/>
          <a:lstStyle/>
          <a:p>
            <a:fld id="{CC1E0175-217F-0C4F-8596-B7A4F14CBA07}" type="datetimeFigureOut">
              <a:rPr lang="en-US" smtClean="0"/>
              <a:t>1/13/2022</a:t>
            </a:fld>
            <a:endParaRPr lang="en-US"/>
          </a:p>
        </p:txBody>
      </p:sp>
      <p:sp>
        <p:nvSpPr>
          <p:cNvPr id="5" name="Footer Placeholder 4">
            <a:extLst>
              <a:ext uri="{FF2B5EF4-FFF2-40B4-BE49-F238E27FC236}">
                <a16:creationId xmlns:a16="http://schemas.microsoft.com/office/drawing/2014/main" id="{255B09BE-F76F-904D-B69C-70382E6A9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40E47-58C5-D445-87DB-197ADF3B4E0F}"/>
              </a:ext>
            </a:extLst>
          </p:cNvPr>
          <p:cNvSpPr>
            <a:spLocks noGrp="1"/>
          </p:cNvSpPr>
          <p:nvPr>
            <p:ph type="sldNum" sz="quarter" idx="12"/>
          </p:nvPr>
        </p:nvSpPr>
        <p:spPr/>
        <p:txBody>
          <a:bodyPr/>
          <a:lstStyle/>
          <a:p>
            <a:fld id="{EA697937-3294-AF4D-98BC-C0754A974C0E}" type="slidenum">
              <a:rPr lang="en-US" smtClean="0"/>
              <a:t>‹#›</a:t>
            </a:fld>
            <a:endParaRPr lang="en-US"/>
          </a:p>
        </p:txBody>
      </p:sp>
    </p:spTree>
    <p:extLst>
      <p:ext uri="{BB962C8B-B14F-4D97-AF65-F5344CB8AC3E}">
        <p14:creationId xmlns:p14="http://schemas.microsoft.com/office/powerpoint/2010/main" val="389763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AFB1-9053-E64D-A0DD-3192B00590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155A42-2409-B046-9138-88BF493524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02AC41-9F10-0B44-99EF-058D036B84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0B10CB-7D6C-C945-AC52-2E5525F325CE}"/>
              </a:ext>
            </a:extLst>
          </p:cNvPr>
          <p:cNvSpPr>
            <a:spLocks noGrp="1"/>
          </p:cNvSpPr>
          <p:nvPr>
            <p:ph type="dt" sz="half" idx="10"/>
          </p:nvPr>
        </p:nvSpPr>
        <p:spPr/>
        <p:txBody>
          <a:bodyPr/>
          <a:lstStyle/>
          <a:p>
            <a:fld id="{CC1E0175-217F-0C4F-8596-B7A4F14CBA07}" type="datetimeFigureOut">
              <a:rPr lang="en-US" smtClean="0"/>
              <a:t>1/13/2022</a:t>
            </a:fld>
            <a:endParaRPr lang="en-US"/>
          </a:p>
        </p:txBody>
      </p:sp>
      <p:sp>
        <p:nvSpPr>
          <p:cNvPr id="6" name="Footer Placeholder 5">
            <a:extLst>
              <a:ext uri="{FF2B5EF4-FFF2-40B4-BE49-F238E27FC236}">
                <a16:creationId xmlns:a16="http://schemas.microsoft.com/office/drawing/2014/main" id="{5FFDFAC1-6E37-B149-B6CE-053EC145E5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E74792-D803-EB49-83EF-C6126AD2013F}"/>
              </a:ext>
            </a:extLst>
          </p:cNvPr>
          <p:cNvSpPr>
            <a:spLocks noGrp="1"/>
          </p:cNvSpPr>
          <p:nvPr>
            <p:ph type="sldNum" sz="quarter" idx="12"/>
          </p:nvPr>
        </p:nvSpPr>
        <p:spPr/>
        <p:txBody>
          <a:bodyPr/>
          <a:lstStyle/>
          <a:p>
            <a:fld id="{EA697937-3294-AF4D-98BC-C0754A974C0E}" type="slidenum">
              <a:rPr lang="en-US" smtClean="0"/>
              <a:t>‹#›</a:t>
            </a:fld>
            <a:endParaRPr lang="en-US"/>
          </a:p>
        </p:txBody>
      </p:sp>
    </p:spTree>
    <p:extLst>
      <p:ext uri="{BB962C8B-B14F-4D97-AF65-F5344CB8AC3E}">
        <p14:creationId xmlns:p14="http://schemas.microsoft.com/office/powerpoint/2010/main" val="253700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2956-2815-AE4A-A69D-E530246DA7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462AEE-4F5E-6343-A7B7-C0FB8CA95D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8CCF93-53DC-7E45-BAC0-05260AF7287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6175B1-77BE-3844-8E03-171990BBDA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9245EC-EF68-E04D-ADC4-E4492E255FC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DDDF6D-983F-0845-B5AB-DABE695D8BDE}"/>
              </a:ext>
            </a:extLst>
          </p:cNvPr>
          <p:cNvSpPr>
            <a:spLocks noGrp="1"/>
          </p:cNvSpPr>
          <p:nvPr>
            <p:ph type="dt" sz="half" idx="10"/>
          </p:nvPr>
        </p:nvSpPr>
        <p:spPr/>
        <p:txBody>
          <a:bodyPr/>
          <a:lstStyle/>
          <a:p>
            <a:fld id="{CC1E0175-217F-0C4F-8596-B7A4F14CBA07}" type="datetimeFigureOut">
              <a:rPr lang="en-US" smtClean="0"/>
              <a:t>1/13/2022</a:t>
            </a:fld>
            <a:endParaRPr lang="en-US"/>
          </a:p>
        </p:txBody>
      </p:sp>
      <p:sp>
        <p:nvSpPr>
          <p:cNvPr id="8" name="Footer Placeholder 7">
            <a:extLst>
              <a:ext uri="{FF2B5EF4-FFF2-40B4-BE49-F238E27FC236}">
                <a16:creationId xmlns:a16="http://schemas.microsoft.com/office/drawing/2014/main" id="{83775BAA-6E18-7246-B642-B357D61285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72B63-65A4-8F4E-B6A2-15C937DAED3A}"/>
              </a:ext>
            </a:extLst>
          </p:cNvPr>
          <p:cNvSpPr>
            <a:spLocks noGrp="1"/>
          </p:cNvSpPr>
          <p:nvPr>
            <p:ph type="sldNum" sz="quarter" idx="12"/>
          </p:nvPr>
        </p:nvSpPr>
        <p:spPr/>
        <p:txBody>
          <a:bodyPr/>
          <a:lstStyle/>
          <a:p>
            <a:fld id="{EA697937-3294-AF4D-98BC-C0754A974C0E}" type="slidenum">
              <a:rPr lang="en-US" smtClean="0"/>
              <a:t>‹#›</a:t>
            </a:fld>
            <a:endParaRPr lang="en-US"/>
          </a:p>
        </p:txBody>
      </p:sp>
    </p:spTree>
    <p:extLst>
      <p:ext uri="{BB962C8B-B14F-4D97-AF65-F5344CB8AC3E}">
        <p14:creationId xmlns:p14="http://schemas.microsoft.com/office/powerpoint/2010/main" val="623517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BBF1-E16A-F749-A45E-B6846DD8C7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30106E-BFFA-494F-B4AD-10E562E5087B}"/>
              </a:ext>
            </a:extLst>
          </p:cNvPr>
          <p:cNvSpPr>
            <a:spLocks noGrp="1"/>
          </p:cNvSpPr>
          <p:nvPr>
            <p:ph type="dt" sz="half" idx="10"/>
          </p:nvPr>
        </p:nvSpPr>
        <p:spPr/>
        <p:txBody>
          <a:bodyPr/>
          <a:lstStyle/>
          <a:p>
            <a:fld id="{CC1E0175-217F-0C4F-8596-B7A4F14CBA07}" type="datetimeFigureOut">
              <a:rPr lang="en-US" smtClean="0"/>
              <a:t>1/13/2022</a:t>
            </a:fld>
            <a:endParaRPr lang="en-US"/>
          </a:p>
        </p:txBody>
      </p:sp>
      <p:sp>
        <p:nvSpPr>
          <p:cNvPr id="4" name="Footer Placeholder 3">
            <a:extLst>
              <a:ext uri="{FF2B5EF4-FFF2-40B4-BE49-F238E27FC236}">
                <a16:creationId xmlns:a16="http://schemas.microsoft.com/office/drawing/2014/main" id="{9939BEE0-8CAA-8844-8528-BF74370688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085FFA-CC96-2D4D-987B-5340DBAD0B0F}"/>
              </a:ext>
            </a:extLst>
          </p:cNvPr>
          <p:cNvSpPr>
            <a:spLocks noGrp="1"/>
          </p:cNvSpPr>
          <p:nvPr>
            <p:ph type="sldNum" sz="quarter" idx="12"/>
          </p:nvPr>
        </p:nvSpPr>
        <p:spPr/>
        <p:txBody>
          <a:bodyPr/>
          <a:lstStyle/>
          <a:p>
            <a:fld id="{EA697937-3294-AF4D-98BC-C0754A974C0E}" type="slidenum">
              <a:rPr lang="en-US" smtClean="0"/>
              <a:t>‹#›</a:t>
            </a:fld>
            <a:endParaRPr lang="en-US"/>
          </a:p>
        </p:txBody>
      </p:sp>
    </p:spTree>
    <p:extLst>
      <p:ext uri="{BB962C8B-B14F-4D97-AF65-F5344CB8AC3E}">
        <p14:creationId xmlns:p14="http://schemas.microsoft.com/office/powerpoint/2010/main" val="119501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36AB53-3E19-F347-AFC5-B1924E86BF4F}"/>
              </a:ext>
            </a:extLst>
          </p:cNvPr>
          <p:cNvSpPr>
            <a:spLocks noGrp="1"/>
          </p:cNvSpPr>
          <p:nvPr>
            <p:ph type="dt" sz="half" idx="10"/>
          </p:nvPr>
        </p:nvSpPr>
        <p:spPr/>
        <p:txBody>
          <a:bodyPr/>
          <a:lstStyle/>
          <a:p>
            <a:fld id="{CC1E0175-217F-0C4F-8596-B7A4F14CBA07}" type="datetimeFigureOut">
              <a:rPr lang="en-US" smtClean="0"/>
              <a:t>1/13/2022</a:t>
            </a:fld>
            <a:endParaRPr lang="en-US"/>
          </a:p>
        </p:txBody>
      </p:sp>
      <p:sp>
        <p:nvSpPr>
          <p:cNvPr id="3" name="Footer Placeholder 2">
            <a:extLst>
              <a:ext uri="{FF2B5EF4-FFF2-40B4-BE49-F238E27FC236}">
                <a16:creationId xmlns:a16="http://schemas.microsoft.com/office/drawing/2014/main" id="{98467242-4A93-C746-8DC8-8F75253089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5A0024-03B7-134F-8921-DC7D4B16FE9A}"/>
              </a:ext>
            </a:extLst>
          </p:cNvPr>
          <p:cNvSpPr>
            <a:spLocks noGrp="1"/>
          </p:cNvSpPr>
          <p:nvPr>
            <p:ph type="sldNum" sz="quarter" idx="12"/>
          </p:nvPr>
        </p:nvSpPr>
        <p:spPr/>
        <p:txBody>
          <a:bodyPr/>
          <a:lstStyle/>
          <a:p>
            <a:fld id="{EA697937-3294-AF4D-98BC-C0754A974C0E}" type="slidenum">
              <a:rPr lang="en-US" smtClean="0"/>
              <a:t>‹#›</a:t>
            </a:fld>
            <a:endParaRPr lang="en-US"/>
          </a:p>
        </p:txBody>
      </p:sp>
    </p:spTree>
    <p:extLst>
      <p:ext uri="{BB962C8B-B14F-4D97-AF65-F5344CB8AC3E}">
        <p14:creationId xmlns:p14="http://schemas.microsoft.com/office/powerpoint/2010/main" val="344850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AE75-CFA0-C648-88D3-48098AEB7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9CD541-A9D7-5843-95FB-5238A2C23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682D77-2A0D-6A41-AADD-F75B29F99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992D5B-07DA-B945-9ECF-E6963E2D946D}"/>
              </a:ext>
            </a:extLst>
          </p:cNvPr>
          <p:cNvSpPr>
            <a:spLocks noGrp="1"/>
          </p:cNvSpPr>
          <p:nvPr>
            <p:ph type="dt" sz="half" idx="10"/>
          </p:nvPr>
        </p:nvSpPr>
        <p:spPr/>
        <p:txBody>
          <a:bodyPr/>
          <a:lstStyle/>
          <a:p>
            <a:fld id="{CC1E0175-217F-0C4F-8596-B7A4F14CBA07}" type="datetimeFigureOut">
              <a:rPr lang="en-US" smtClean="0"/>
              <a:t>1/13/2022</a:t>
            </a:fld>
            <a:endParaRPr lang="en-US"/>
          </a:p>
        </p:txBody>
      </p:sp>
      <p:sp>
        <p:nvSpPr>
          <p:cNvPr id="6" name="Footer Placeholder 5">
            <a:extLst>
              <a:ext uri="{FF2B5EF4-FFF2-40B4-BE49-F238E27FC236}">
                <a16:creationId xmlns:a16="http://schemas.microsoft.com/office/drawing/2014/main" id="{5A7BCB4D-EFD1-5442-B269-DEE64076D5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B4F204-674D-7D47-B006-DEFFD181F735}"/>
              </a:ext>
            </a:extLst>
          </p:cNvPr>
          <p:cNvSpPr>
            <a:spLocks noGrp="1"/>
          </p:cNvSpPr>
          <p:nvPr>
            <p:ph type="sldNum" sz="quarter" idx="12"/>
          </p:nvPr>
        </p:nvSpPr>
        <p:spPr/>
        <p:txBody>
          <a:bodyPr/>
          <a:lstStyle/>
          <a:p>
            <a:fld id="{EA697937-3294-AF4D-98BC-C0754A974C0E}" type="slidenum">
              <a:rPr lang="en-US" smtClean="0"/>
              <a:t>‹#›</a:t>
            </a:fld>
            <a:endParaRPr lang="en-US"/>
          </a:p>
        </p:txBody>
      </p:sp>
    </p:spTree>
    <p:extLst>
      <p:ext uri="{BB962C8B-B14F-4D97-AF65-F5344CB8AC3E}">
        <p14:creationId xmlns:p14="http://schemas.microsoft.com/office/powerpoint/2010/main" val="8663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4670-9448-6C49-B7E7-BB5B7DFB57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7DB941-CF08-DB47-A692-562EB27882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2869C1-9B1C-BF4F-BF21-E52BB103E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17DB63-0B06-3046-8116-E8A1ED6E7560}"/>
              </a:ext>
            </a:extLst>
          </p:cNvPr>
          <p:cNvSpPr>
            <a:spLocks noGrp="1"/>
          </p:cNvSpPr>
          <p:nvPr>
            <p:ph type="dt" sz="half" idx="10"/>
          </p:nvPr>
        </p:nvSpPr>
        <p:spPr/>
        <p:txBody>
          <a:bodyPr/>
          <a:lstStyle/>
          <a:p>
            <a:fld id="{CC1E0175-217F-0C4F-8596-B7A4F14CBA07}" type="datetimeFigureOut">
              <a:rPr lang="en-US" smtClean="0"/>
              <a:t>1/13/2022</a:t>
            </a:fld>
            <a:endParaRPr lang="en-US"/>
          </a:p>
        </p:txBody>
      </p:sp>
      <p:sp>
        <p:nvSpPr>
          <p:cNvPr id="6" name="Footer Placeholder 5">
            <a:extLst>
              <a:ext uri="{FF2B5EF4-FFF2-40B4-BE49-F238E27FC236}">
                <a16:creationId xmlns:a16="http://schemas.microsoft.com/office/drawing/2014/main" id="{8D664BB9-9F95-6645-AE57-A4BB03269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55575-0006-444F-B55F-88C3F5249449}"/>
              </a:ext>
            </a:extLst>
          </p:cNvPr>
          <p:cNvSpPr>
            <a:spLocks noGrp="1"/>
          </p:cNvSpPr>
          <p:nvPr>
            <p:ph type="sldNum" sz="quarter" idx="12"/>
          </p:nvPr>
        </p:nvSpPr>
        <p:spPr/>
        <p:txBody>
          <a:bodyPr/>
          <a:lstStyle/>
          <a:p>
            <a:fld id="{EA697937-3294-AF4D-98BC-C0754A974C0E}" type="slidenum">
              <a:rPr lang="en-US" smtClean="0"/>
              <a:t>‹#›</a:t>
            </a:fld>
            <a:endParaRPr lang="en-US"/>
          </a:p>
        </p:txBody>
      </p:sp>
    </p:spTree>
    <p:extLst>
      <p:ext uri="{BB962C8B-B14F-4D97-AF65-F5344CB8AC3E}">
        <p14:creationId xmlns:p14="http://schemas.microsoft.com/office/powerpoint/2010/main" val="130444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36925B-06C8-CA44-AA76-2F05248F2E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86437E-2308-5142-A68C-DFDCE1AAA7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ACAC1-EFD4-D546-9710-C2763807D7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E0175-217F-0C4F-8596-B7A4F14CBA07}" type="datetimeFigureOut">
              <a:rPr lang="en-US" smtClean="0"/>
              <a:t>1/13/2022</a:t>
            </a:fld>
            <a:endParaRPr lang="en-US"/>
          </a:p>
        </p:txBody>
      </p:sp>
      <p:sp>
        <p:nvSpPr>
          <p:cNvPr id="5" name="Footer Placeholder 4">
            <a:extLst>
              <a:ext uri="{FF2B5EF4-FFF2-40B4-BE49-F238E27FC236}">
                <a16:creationId xmlns:a16="http://schemas.microsoft.com/office/drawing/2014/main" id="{C762C98E-9F84-6744-865D-D82FF5605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F2A06A-DA60-E348-98AC-3EFF6B6967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97937-3294-AF4D-98BC-C0754A974C0E}" type="slidenum">
              <a:rPr lang="en-US" smtClean="0"/>
              <a:t>‹#›</a:t>
            </a:fld>
            <a:endParaRPr lang="en-US"/>
          </a:p>
        </p:txBody>
      </p:sp>
    </p:spTree>
    <p:extLst>
      <p:ext uri="{BB962C8B-B14F-4D97-AF65-F5344CB8AC3E}">
        <p14:creationId xmlns:p14="http://schemas.microsoft.com/office/powerpoint/2010/main" val="16477839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DC90E7-3F1D-1941-8919-7E1417B44CA1}"/>
              </a:ext>
            </a:extLst>
          </p:cNvPr>
          <p:cNvSpPr/>
          <p:nvPr/>
        </p:nvSpPr>
        <p:spPr>
          <a:xfrm>
            <a:off x="0" y="0"/>
            <a:ext cx="12192000" cy="14325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468D570-B999-F949-8EA1-6FB3BC0BDC8E}"/>
              </a:ext>
            </a:extLst>
          </p:cNvPr>
          <p:cNvSpPr txBox="1"/>
          <p:nvPr/>
        </p:nvSpPr>
        <p:spPr>
          <a:xfrm>
            <a:off x="2952750" y="0"/>
            <a:ext cx="6286500" cy="1200329"/>
          </a:xfrm>
          <a:prstGeom prst="rect">
            <a:avLst/>
          </a:prstGeom>
          <a:noFill/>
        </p:spPr>
        <p:txBody>
          <a:bodyPr wrap="square" rtlCol="0">
            <a:spAutoFit/>
          </a:bodyPr>
          <a:lstStyle/>
          <a:p>
            <a:pPr algn="ctr" defTabSz="457200" eaLnBrk="0" fontAlgn="base" hangingPunct="0">
              <a:spcBef>
                <a:spcPct val="0"/>
              </a:spcBef>
              <a:spcAft>
                <a:spcPct val="0"/>
              </a:spcAft>
            </a:pPr>
            <a:r>
              <a:rPr lang="en-US" sz="3600" b="1" dirty="0">
                <a:ln w="10160">
                  <a:solidFill>
                    <a:schemeClr val="bg1"/>
                  </a:solidFill>
                  <a:prstDash val="solid"/>
                </a:ln>
                <a:solidFill>
                  <a:srgbClr val="FFFFFF"/>
                </a:solidFill>
                <a:effectLst>
                  <a:outerShdw blurRad="38100" dist="22860" dir="5400000" algn="tl" rotWithShape="0">
                    <a:srgbClr val="000000">
                      <a:alpha val="30000"/>
                    </a:srgbClr>
                  </a:outerShdw>
                </a:effectLst>
                <a:latin typeface="TimesNewRomanPS-BoldMT"/>
                <a:ea typeface="Microsoft YaHei" panose="020B0503020204020204" pitchFamily="34" charset="-122"/>
              </a:rPr>
              <a:t>Malaria detection using Convolutional Neural Network</a:t>
            </a:r>
          </a:p>
        </p:txBody>
      </p:sp>
      <p:sp>
        <p:nvSpPr>
          <p:cNvPr id="6" name="TextBox 5">
            <a:extLst>
              <a:ext uri="{FF2B5EF4-FFF2-40B4-BE49-F238E27FC236}">
                <a16:creationId xmlns:a16="http://schemas.microsoft.com/office/drawing/2014/main" id="{572999EE-DC3D-C34D-AA9C-F4531F05391D}"/>
              </a:ext>
            </a:extLst>
          </p:cNvPr>
          <p:cNvSpPr txBox="1"/>
          <p:nvPr/>
        </p:nvSpPr>
        <p:spPr>
          <a:xfrm>
            <a:off x="0" y="6671365"/>
            <a:ext cx="12192000" cy="369332"/>
          </a:xfrm>
          <a:prstGeom prst="rect">
            <a:avLst/>
          </a:prstGeom>
          <a:solidFill>
            <a:schemeClr val="accent1">
              <a:lumMod val="75000"/>
            </a:schemeClr>
          </a:solidFill>
          <a:ln>
            <a:solidFill>
              <a:schemeClr val="accent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ED3CCA67-8C29-C249-9D09-999BBDB5B826}"/>
              </a:ext>
            </a:extLst>
          </p:cNvPr>
          <p:cNvSpPr txBox="1"/>
          <p:nvPr/>
        </p:nvSpPr>
        <p:spPr>
          <a:xfrm>
            <a:off x="11605661" y="3349727"/>
            <a:ext cx="2755900" cy="516194"/>
          </a:xfrm>
          <a:prstGeom prst="rect">
            <a:avLst/>
          </a:prstGeom>
          <a:noFill/>
        </p:spPr>
        <p:txBody>
          <a:bodyPr wrap="square" rtlCol="0">
            <a:spAutoFit/>
          </a:bodyPr>
          <a:lstStyle/>
          <a:p>
            <a:endParaRPr lang="en-US" dirty="0"/>
          </a:p>
        </p:txBody>
      </p:sp>
      <p:pic>
        <p:nvPicPr>
          <p:cNvPr id="1029" name="Picture 5" descr="page1image14496">
            <a:extLst>
              <a:ext uri="{FF2B5EF4-FFF2-40B4-BE49-F238E27FC236}">
                <a16:creationId xmlns:a16="http://schemas.microsoft.com/office/drawing/2014/main" id="{593F3CB2-3DC9-F74B-93D7-54642FD45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6761" y="-57150"/>
            <a:ext cx="2133600" cy="1489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E056141-904E-2345-B58F-5D6BFEDF6EC4}"/>
              </a:ext>
            </a:extLst>
          </p:cNvPr>
          <p:cNvSpPr txBox="1"/>
          <p:nvPr/>
        </p:nvSpPr>
        <p:spPr>
          <a:xfrm>
            <a:off x="436052" y="1859569"/>
            <a:ext cx="6740012" cy="1114151"/>
          </a:xfrm>
          <a:prstGeom prst="rect">
            <a:avLst/>
          </a:prstGeom>
          <a:noFill/>
        </p:spPr>
        <p:txBody>
          <a:bodyPr wrap="square" rtlCol="0">
            <a:spAutoFit/>
          </a:bodyPr>
          <a:lstStyle/>
          <a:p>
            <a:pPr defTabSz="457200" fontAlgn="base" hangingPunct="0">
              <a:lnSpc>
                <a:spcPct val="95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dirty="0">
                <a:effectLst>
                  <a:outerShdw blurRad="50800" dist="38100" dir="2700000" algn="tl" rotWithShape="0">
                    <a:prstClr val="black">
                      <a:alpha val="40000"/>
                    </a:prstClr>
                  </a:outerShdw>
                </a:effectLst>
                <a:latin typeface="Times New Roman" panose="02020603050405020304" pitchFamily="18" charset="0"/>
                <a:ea typeface="Microsoft YaHei" panose="020B0503020204020204" pitchFamily="34" charset="-122"/>
              </a:rPr>
              <a:t>Presented by:</a:t>
            </a:r>
          </a:p>
          <a:p>
            <a:pPr marL="342900" indent="-342900" algn="just" defTabSz="457200" fontAlgn="base" hangingPunct="0">
              <a:lnSpc>
                <a:spcPct val="150000"/>
              </a:lnSpc>
              <a:spcBef>
                <a:spcPct val="0"/>
              </a:spcBef>
              <a:spcAft>
                <a:spcPct val="0"/>
              </a:spcAft>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effectLst>
                  <a:outerShdw blurRad="50800" dist="38100" dir="2700000" algn="tl" rotWithShape="0">
                    <a:prstClr val="black">
                      <a:alpha val="40000"/>
                    </a:prstClr>
                  </a:outerShdw>
                </a:effectLst>
                <a:latin typeface="Times New Roman" panose="02020603050405020304" pitchFamily="18" charset="0"/>
                <a:ea typeface="Microsoft YaHei" panose="020B0503020204020204" pitchFamily="34" charset="-122"/>
              </a:rPr>
              <a:t>Raya </a:t>
            </a:r>
            <a:r>
              <a:rPr lang="en-US" sz="2400" b="1" dirty="0">
                <a:effectLst>
                  <a:outerShdw blurRad="50800" dist="38100" dir="2700000" algn="tl" rotWithShape="0">
                    <a:prstClr val="black">
                      <a:alpha val="40000"/>
                    </a:prstClr>
                  </a:outerShdw>
                </a:effectLst>
                <a:latin typeface="Times New Roman" panose="02020603050405020304" pitchFamily="18" charset="0"/>
                <a:ea typeface="Microsoft YaHei" panose="020B0503020204020204" pitchFamily="34" charset="-122"/>
              </a:rPr>
              <a:t>Fahad </a:t>
            </a:r>
            <a:r>
              <a:rPr lang="en-US" sz="2400" b="1" dirty="0" err="1">
                <a:effectLst>
                  <a:outerShdw blurRad="50800" dist="38100" dir="2700000" algn="tl" rotWithShape="0">
                    <a:prstClr val="black">
                      <a:alpha val="40000"/>
                    </a:prstClr>
                  </a:outerShdw>
                </a:effectLst>
                <a:latin typeface="Times New Roman" panose="02020603050405020304" pitchFamily="18" charset="0"/>
                <a:ea typeface="Microsoft YaHei" panose="020B0503020204020204" pitchFamily="34" charset="-122"/>
              </a:rPr>
              <a:t>Alswayeed</a:t>
            </a:r>
            <a:r>
              <a:rPr lang="en-US" sz="2400" b="1" dirty="0">
                <a:effectLst>
                  <a:outerShdw blurRad="50800" dist="38100" dir="2700000" algn="tl" rotWithShape="0">
                    <a:prstClr val="black">
                      <a:alpha val="40000"/>
                    </a:prstClr>
                  </a:outerShdw>
                </a:effectLst>
                <a:latin typeface="Times New Roman" panose="02020603050405020304" pitchFamily="18" charset="0"/>
                <a:ea typeface="Microsoft YaHei" panose="020B0503020204020204" pitchFamily="34" charset="-122"/>
              </a:rPr>
              <a:t> </a:t>
            </a:r>
          </a:p>
        </p:txBody>
      </p:sp>
    </p:spTree>
    <p:extLst>
      <p:ext uri="{BB962C8B-B14F-4D97-AF65-F5344CB8AC3E}">
        <p14:creationId xmlns:p14="http://schemas.microsoft.com/office/powerpoint/2010/main" val="53027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DC90E7-3F1D-1941-8919-7E1417B44CA1}"/>
              </a:ext>
            </a:extLst>
          </p:cNvPr>
          <p:cNvSpPr/>
          <p:nvPr/>
        </p:nvSpPr>
        <p:spPr>
          <a:xfrm>
            <a:off x="0" y="0"/>
            <a:ext cx="12192000" cy="14325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468D570-B999-F949-8EA1-6FB3BC0BDC8E}"/>
              </a:ext>
            </a:extLst>
          </p:cNvPr>
          <p:cNvSpPr txBox="1"/>
          <p:nvPr/>
        </p:nvSpPr>
        <p:spPr>
          <a:xfrm>
            <a:off x="2874411" y="160119"/>
            <a:ext cx="6286500" cy="923330"/>
          </a:xfrm>
          <a:prstGeom prst="rect">
            <a:avLst/>
          </a:prstGeom>
          <a:noFill/>
        </p:spPr>
        <p:txBody>
          <a:bodyPr wrap="square" rtlCol="0">
            <a:spAutoFit/>
          </a:bodyPr>
          <a:lstStyle/>
          <a:p>
            <a:pPr algn="ctr" defTabSz="457200" eaLnBrk="0" fontAlgn="base" hangingPunct="0">
              <a:spcBef>
                <a:spcPct val="0"/>
              </a:spcBef>
              <a:spcAft>
                <a:spcPct val="0"/>
              </a:spcAft>
            </a:pPr>
            <a:r>
              <a:rPr lang="en-US" sz="5400" dirty="0">
                <a:solidFill>
                  <a:schemeClr val="bg1"/>
                </a:solidFill>
              </a:rPr>
              <a:t>Evaluation</a:t>
            </a:r>
            <a:endParaRPr lang="en-US" sz="5400" b="1" dirty="0">
              <a:solidFill>
                <a:schemeClr val="bg1"/>
              </a:solidFill>
              <a:effectLst>
                <a:innerShdw blurRad="63500" dist="50800" dir="13500000">
                  <a:prstClr val="black">
                    <a:alpha val="50000"/>
                  </a:prstClr>
                </a:innerShdw>
              </a:effectLst>
              <a:latin typeface="Times New Roman" panose="02020603050405020304" pitchFamily="18" charset="0"/>
              <a:ea typeface="+mj-ea"/>
              <a:cs typeface="Times New Roman" panose="02020603050405020304" pitchFamily="18" charset="0"/>
            </a:endParaRPr>
          </a:p>
        </p:txBody>
      </p:sp>
      <p:sp>
        <p:nvSpPr>
          <p:cNvPr id="6" name="TextBox 5">
            <a:extLst>
              <a:ext uri="{FF2B5EF4-FFF2-40B4-BE49-F238E27FC236}">
                <a16:creationId xmlns:a16="http://schemas.microsoft.com/office/drawing/2014/main" id="{572999EE-DC3D-C34D-AA9C-F4531F05391D}"/>
              </a:ext>
            </a:extLst>
          </p:cNvPr>
          <p:cNvSpPr txBox="1"/>
          <p:nvPr/>
        </p:nvSpPr>
        <p:spPr>
          <a:xfrm>
            <a:off x="0" y="6671365"/>
            <a:ext cx="12192000" cy="369332"/>
          </a:xfrm>
          <a:prstGeom prst="rect">
            <a:avLst/>
          </a:prstGeom>
          <a:solidFill>
            <a:schemeClr val="accent1">
              <a:lumMod val="75000"/>
            </a:schemeClr>
          </a:solidFill>
          <a:ln>
            <a:solidFill>
              <a:schemeClr val="accent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ED3CCA67-8C29-C249-9D09-999BBDB5B826}"/>
              </a:ext>
            </a:extLst>
          </p:cNvPr>
          <p:cNvSpPr txBox="1"/>
          <p:nvPr/>
        </p:nvSpPr>
        <p:spPr>
          <a:xfrm>
            <a:off x="11605661" y="3349727"/>
            <a:ext cx="2755900" cy="516194"/>
          </a:xfrm>
          <a:prstGeom prst="rect">
            <a:avLst/>
          </a:prstGeom>
          <a:noFill/>
        </p:spPr>
        <p:txBody>
          <a:bodyPr wrap="square" rtlCol="0">
            <a:spAutoFit/>
          </a:bodyPr>
          <a:lstStyle/>
          <a:p>
            <a:endParaRPr lang="en-US" dirty="0"/>
          </a:p>
        </p:txBody>
      </p:sp>
      <p:pic>
        <p:nvPicPr>
          <p:cNvPr id="1029" name="Picture 5" descr="page1image14496">
            <a:extLst>
              <a:ext uri="{FF2B5EF4-FFF2-40B4-BE49-F238E27FC236}">
                <a16:creationId xmlns:a16="http://schemas.microsoft.com/office/drawing/2014/main" id="{593F3CB2-3DC9-F74B-93D7-54642FD45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6761" y="-57150"/>
            <a:ext cx="2133600" cy="1489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E056141-904E-2345-B58F-5D6BFEDF6EC4}"/>
              </a:ext>
            </a:extLst>
          </p:cNvPr>
          <p:cNvSpPr txBox="1"/>
          <p:nvPr/>
        </p:nvSpPr>
        <p:spPr>
          <a:xfrm>
            <a:off x="2094272" y="5467029"/>
            <a:ext cx="6740012" cy="646331"/>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30E5D1CF-39CE-1D41-A65E-F01347639995}"/>
              </a:ext>
            </a:extLst>
          </p:cNvPr>
          <p:cNvSpPr txBox="1"/>
          <p:nvPr/>
        </p:nvSpPr>
        <p:spPr>
          <a:xfrm>
            <a:off x="1093514" y="1821881"/>
            <a:ext cx="9848294" cy="3046988"/>
          </a:xfrm>
          <a:prstGeom prst="rect">
            <a:avLst/>
          </a:prstGeom>
          <a:noFill/>
        </p:spPr>
        <p:txBody>
          <a:bodyPr wrap="square" rtlCol="0">
            <a:spAutoFit/>
          </a:bodyPr>
          <a:lstStyle/>
          <a:p>
            <a:r>
              <a:rPr lang="en-US" sz="3200" dirty="0"/>
              <a:t>Evaluation This project presents malaria classification using Convolutional Neural Network and backpropagation algorithm. </a:t>
            </a:r>
            <a:endParaRPr lang="en-US" sz="3200" dirty="0" smtClean="0"/>
          </a:p>
          <a:p>
            <a:r>
              <a:rPr lang="en-US" sz="3200" dirty="0" err="1" smtClean="0"/>
              <a:t>Ibuild</a:t>
            </a:r>
            <a:r>
              <a:rPr lang="en-US" sz="3200" dirty="0" smtClean="0"/>
              <a:t> </a:t>
            </a:r>
            <a:r>
              <a:rPr lang="en-US" sz="3200" dirty="0"/>
              <a:t>CNN that recognize almost 27k image, the dataset was divided into (70% training, 15% test, 15% validate). • Accuracy: 95.5% • Error rate: 0.03%</a:t>
            </a:r>
            <a:endParaRPr lang="en-US" dirty="0"/>
          </a:p>
        </p:txBody>
      </p:sp>
    </p:spTree>
    <p:extLst>
      <p:ext uri="{BB962C8B-B14F-4D97-AF65-F5344CB8AC3E}">
        <p14:creationId xmlns:p14="http://schemas.microsoft.com/office/powerpoint/2010/main" val="272022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DC90E7-3F1D-1941-8919-7E1417B44CA1}"/>
              </a:ext>
            </a:extLst>
          </p:cNvPr>
          <p:cNvSpPr/>
          <p:nvPr/>
        </p:nvSpPr>
        <p:spPr>
          <a:xfrm>
            <a:off x="0" y="0"/>
            <a:ext cx="12192000" cy="14325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468D570-B999-F949-8EA1-6FB3BC0BDC8E}"/>
              </a:ext>
            </a:extLst>
          </p:cNvPr>
          <p:cNvSpPr txBox="1"/>
          <p:nvPr/>
        </p:nvSpPr>
        <p:spPr>
          <a:xfrm>
            <a:off x="2874411" y="160119"/>
            <a:ext cx="6286500" cy="923330"/>
          </a:xfrm>
          <a:prstGeom prst="rect">
            <a:avLst/>
          </a:prstGeom>
          <a:noFill/>
        </p:spPr>
        <p:txBody>
          <a:bodyPr wrap="square" rtlCol="0">
            <a:spAutoFit/>
          </a:bodyPr>
          <a:lstStyle/>
          <a:p>
            <a:pPr algn="ctr" defTabSz="457200" eaLnBrk="0" fontAlgn="base" hangingPunct="0">
              <a:spcBef>
                <a:spcPct val="0"/>
              </a:spcBef>
              <a:spcAft>
                <a:spcPct val="0"/>
              </a:spcAft>
            </a:pPr>
            <a:r>
              <a:rPr lang="en-US" sz="5400" dirty="0">
                <a:solidFill>
                  <a:schemeClr val="bg1"/>
                </a:solidFill>
              </a:rPr>
              <a:t>Evaluation</a:t>
            </a:r>
            <a:endParaRPr lang="en-US" sz="5400" b="1" dirty="0">
              <a:solidFill>
                <a:schemeClr val="bg1"/>
              </a:solidFill>
              <a:effectLst>
                <a:innerShdw blurRad="63500" dist="50800" dir="13500000">
                  <a:prstClr val="black">
                    <a:alpha val="50000"/>
                  </a:prstClr>
                </a:innerShdw>
              </a:effectLst>
              <a:latin typeface="Times New Roman" panose="02020603050405020304" pitchFamily="18" charset="0"/>
              <a:ea typeface="+mj-ea"/>
              <a:cs typeface="Times New Roman" panose="02020603050405020304" pitchFamily="18" charset="0"/>
            </a:endParaRPr>
          </a:p>
        </p:txBody>
      </p:sp>
      <p:sp>
        <p:nvSpPr>
          <p:cNvPr id="6" name="TextBox 5">
            <a:extLst>
              <a:ext uri="{FF2B5EF4-FFF2-40B4-BE49-F238E27FC236}">
                <a16:creationId xmlns:a16="http://schemas.microsoft.com/office/drawing/2014/main" id="{572999EE-DC3D-C34D-AA9C-F4531F05391D}"/>
              </a:ext>
            </a:extLst>
          </p:cNvPr>
          <p:cNvSpPr txBox="1"/>
          <p:nvPr/>
        </p:nvSpPr>
        <p:spPr>
          <a:xfrm>
            <a:off x="0" y="6671365"/>
            <a:ext cx="12192000" cy="369332"/>
          </a:xfrm>
          <a:prstGeom prst="rect">
            <a:avLst/>
          </a:prstGeom>
          <a:solidFill>
            <a:schemeClr val="accent1">
              <a:lumMod val="75000"/>
            </a:schemeClr>
          </a:solidFill>
          <a:ln>
            <a:solidFill>
              <a:schemeClr val="accent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ED3CCA67-8C29-C249-9D09-999BBDB5B826}"/>
              </a:ext>
            </a:extLst>
          </p:cNvPr>
          <p:cNvSpPr txBox="1"/>
          <p:nvPr/>
        </p:nvSpPr>
        <p:spPr>
          <a:xfrm>
            <a:off x="11605661" y="3349727"/>
            <a:ext cx="2755900" cy="516194"/>
          </a:xfrm>
          <a:prstGeom prst="rect">
            <a:avLst/>
          </a:prstGeom>
          <a:noFill/>
        </p:spPr>
        <p:txBody>
          <a:bodyPr wrap="square" rtlCol="0">
            <a:spAutoFit/>
          </a:bodyPr>
          <a:lstStyle/>
          <a:p>
            <a:endParaRPr lang="en-US" dirty="0"/>
          </a:p>
        </p:txBody>
      </p:sp>
      <p:pic>
        <p:nvPicPr>
          <p:cNvPr id="1029" name="Picture 5" descr="page1image14496">
            <a:extLst>
              <a:ext uri="{FF2B5EF4-FFF2-40B4-BE49-F238E27FC236}">
                <a16:creationId xmlns:a16="http://schemas.microsoft.com/office/drawing/2014/main" id="{593F3CB2-3DC9-F74B-93D7-54642FD45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6761" y="-57150"/>
            <a:ext cx="2133600" cy="1489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E056141-904E-2345-B58F-5D6BFEDF6EC4}"/>
              </a:ext>
            </a:extLst>
          </p:cNvPr>
          <p:cNvSpPr txBox="1"/>
          <p:nvPr/>
        </p:nvSpPr>
        <p:spPr>
          <a:xfrm>
            <a:off x="2094272" y="5467029"/>
            <a:ext cx="6740012" cy="646331"/>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p:txBody>
      </p:sp>
      <p:pic>
        <p:nvPicPr>
          <p:cNvPr id="2" name="Picture 1"/>
          <p:cNvPicPr>
            <a:picLocks noChangeAspect="1"/>
          </p:cNvPicPr>
          <p:nvPr/>
        </p:nvPicPr>
        <p:blipFill>
          <a:blip r:embed="rId3"/>
          <a:stretch>
            <a:fillRect/>
          </a:stretch>
        </p:blipFill>
        <p:spPr>
          <a:xfrm>
            <a:off x="653144" y="1489711"/>
            <a:ext cx="9976756" cy="5181654"/>
          </a:xfrm>
          <a:prstGeom prst="rect">
            <a:avLst/>
          </a:prstGeom>
        </p:spPr>
      </p:pic>
    </p:spTree>
    <p:extLst>
      <p:ext uri="{BB962C8B-B14F-4D97-AF65-F5344CB8AC3E}">
        <p14:creationId xmlns:p14="http://schemas.microsoft.com/office/powerpoint/2010/main" val="1211414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DC90E7-3F1D-1941-8919-7E1417B44CA1}"/>
              </a:ext>
            </a:extLst>
          </p:cNvPr>
          <p:cNvSpPr/>
          <p:nvPr/>
        </p:nvSpPr>
        <p:spPr>
          <a:xfrm>
            <a:off x="0" y="0"/>
            <a:ext cx="12192000" cy="14325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72999EE-DC3D-C34D-AA9C-F4531F05391D}"/>
              </a:ext>
            </a:extLst>
          </p:cNvPr>
          <p:cNvSpPr txBox="1"/>
          <p:nvPr/>
        </p:nvSpPr>
        <p:spPr>
          <a:xfrm>
            <a:off x="0" y="6671365"/>
            <a:ext cx="12192000" cy="369332"/>
          </a:xfrm>
          <a:prstGeom prst="rect">
            <a:avLst/>
          </a:prstGeom>
          <a:solidFill>
            <a:schemeClr val="accent1">
              <a:lumMod val="75000"/>
            </a:schemeClr>
          </a:solidFill>
          <a:ln>
            <a:solidFill>
              <a:schemeClr val="accent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ED3CCA67-8C29-C249-9D09-999BBDB5B826}"/>
              </a:ext>
            </a:extLst>
          </p:cNvPr>
          <p:cNvSpPr txBox="1"/>
          <p:nvPr/>
        </p:nvSpPr>
        <p:spPr>
          <a:xfrm>
            <a:off x="11605661" y="3349727"/>
            <a:ext cx="2755900" cy="516194"/>
          </a:xfrm>
          <a:prstGeom prst="rect">
            <a:avLst/>
          </a:prstGeom>
          <a:noFill/>
        </p:spPr>
        <p:txBody>
          <a:bodyPr wrap="square" rtlCol="0">
            <a:spAutoFit/>
          </a:bodyPr>
          <a:lstStyle/>
          <a:p>
            <a:endParaRPr lang="en-US" dirty="0"/>
          </a:p>
        </p:txBody>
      </p:sp>
      <p:pic>
        <p:nvPicPr>
          <p:cNvPr id="1029" name="Picture 5" descr="page1image14496">
            <a:extLst>
              <a:ext uri="{FF2B5EF4-FFF2-40B4-BE49-F238E27FC236}">
                <a16:creationId xmlns:a16="http://schemas.microsoft.com/office/drawing/2014/main" id="{593F3CB2-3DC9-F74B-93D7-54642FD45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602" y="1947598"/>
            <a:ext cx="2996412" cy="20921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E056141-904E-2345-B58F-5D6BFEDF6EC4}"/>
              </a:ext>
            </a:extLst>
          </p:cNvPr>
          <p:cNvSpPr txBox="1"/>
          <p:nvPr/>
        </p:nvSpPr>
        <p:spPr>
          <a:xfrm>
            <a:off x="5458452" y="4039736"/>
            <a:ext cx="11710218" cy="1569660"/>
          </a:xfrm>
          <a:prstGeom prst="rect">
            <a:avLst/>
          </a:prstGeom>
          <a:noFill/>
        </p:spPr>
        <p:txBody>
          <a:bodyPr wrap="square" rtlCol="0">
            <a:spAutoFit/>
          </a:bodyPr>
          <a:lstStyle/>
          <a:p>
            <a:r>
              <a:rPr lang="en-US" sz="9600" i="1" dirty="0">
                <a:ln>
                  <a:solidFill>
                    <a:schemeClr val="bg1"/>
                  </a:solidFill>
                </a:ln>
                <a:solidFill>
                  <a:srgbClr val="000000"/>
                </a:solidFill>
                <a:effectLst>
                  <a:innerShdw blurRad="63500" dist="50800" dir="16200000">
                    <a:prstClr val="black">
                      <a:alpha val="50000"/>
                    </a:prstClr>
                  </a:innerShdw>
                </a:effectLst>
              </a:rPr>
              <a:t>Thank You</a:t>
            </a:r>
          </a:p>
        </p:txBody>
      </p:sp>
    </p:spTree>
    <p:extLst>
      <p:ext uri="{BB962C8B-B14F-4D97-AF65-F5344CB8AC3E}">
        <p14:creationId xmlns:p14="http://schemas.microsoft.com/office/powerpoint/2010/main" val="160950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DC90E7-3F1D-1941-8919-7E1417B44CA1}"/>
              </a:ext>
            </a:extLst>
          </p:cNvPr>
          <p:cNvSpPr/>
          <p:nvPr/>
        </p:nvSpPr>
        <p:spPr>
          <a:xfrm>
            <a:off x="0" y="0"/>
            <a:ext cx="12192000" cy="14325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468D570-B999-F949-8EA1-6FB3BC0BDC8E}"/>
              </a:ext>
            </a:extLst>
          </p:cNvPr>
          <p:cNvSpPr txBox="1"/>
          <p:nvPr/>
        </p:nvSpPr>
        <p:spPr>
          <a:xfrm>
            <a:off x="2874411" y="160119"/>
            <a:ext cx="6286500" cy="923330"/>
          </a:xfrm>
          <a:prstGeom prst="rect">
            <a:avLst/>
          </a:prstGeom>
          <a:noFill/>
        </p:spPr>
        <p:txBody>
          <a:bodyPr wrap="square" rtlCol="0">
            <a:spAutoFit/>
          </a:bodyPr>
          <a:lstStyle/>
          <a:p>
            <a:pPr algn="ctr" defTabSz="457200" eaLnBrk="0" fontAlgn="base" hangingPunct="0">
              <a:spcBef>
                <a:spcPct val="0"/>
              </a:spcBef>
              <a:spcAft>
                <a:spcPct val="0"/>
              </a:spcAft>
            </a:pPr>
            <a:r>
              <a:rPr lang="en-US" altLang="en-US" sz="5400" b="1" dirty="0">
                <a:solidFill>
                  <a:srgbClr val="FFFFFF"/>
                </a:solidFill>
                <a:effectLst>
                  <a:innerShdw blurRad="63500" dist="50800" dir="13500000">
                    <a:prstClr val="black">
                      <a:alpha val="50000"/>
                    </a:prstClr>
                  </a:innerShdw>
                </a:effectLst>
                <a:latin typeface="Times New Roman" panose="02020603050405020304" pitchFamily="18" charset="0"/>
                <a:ea typeface="+mj-ea"/>
                <a:cs typeface="Times New Roman" panose="02020603050405020304" pitchFamily="18" charset="0"/>
              </a:rPr>
              <a:t>Introduction</a:t>
            </a:r>
            <a:endParaRPr lang="en-US" sz="5400" b="1" dirty="0">
              <a:solidFill>
                <a:srgbClr val="FFFFFF"/>
              </a:solidFill>
              <a:effectLst>
                <a:innerShdw blurRad="63500" dist="50800" dir="13500000">
                  <a:prstClr val="black">
                    <a:alpha val="50000"/>
                  </a:prstClr>
                </a:innerShdw>
              </a:effectLst>
              <a:latin typeface="Times New Roman" panose="02020603050405020304" pitchFamily="18" charset="0"/>
              <a:ea typeface="+mj-ea"/>
              <a:cs typeface="Times New Roman" panose="02020603050405020304" pitchFamily="18" charset="0"/>
            </a:endParaRPr>
          </a:p>
        </p:txBody>
      </p:sp>
      <p:sp>
        <p:nvSpPr>
          <p:cNvPr id="6" name="TextBox 5">
            <a:extLst>
              <a:ext uri="{FF2B5EF4-FFF2-40B4-BE49-F238E27FC236}">
                <a16:creationId xmlns:a16="http://schemas.microsoft.com/office/drawing/2014/main" id="{572999EE-DC3D-C34D-AA9C-F4531F05391D}"/>
              </a:ext>
            </a:extLst>
          </p:cNvPr>
          <p:cNvSpPr txBox="1"/>
          <p:nvPr/>
        </p:nvSpPr>
        <p:spPr>
          <a:xfrm>
            <a:off x="0" y="6671365"/>
            <a:ext cx="12192000" cy="369332"/>
          </a:xfrm>
          <a:prstGeom prst="rect">
            <a:avLst/>
          </a:prstGeom>
          <a:solidFill>
            <a:schemeClr val="accent1">
              <a:lumMod val="75000"/>
            </a:schemeClr>
          </a:solidFill>
          <a:ln>
            <a:solidFill>
              <a:schemeClr val="accent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ED3CCA67-8C29-C249-9D09-999BBDB5B826}"/>
              </a:ext>
            </a:extLst>
          </p:cNvPr>
          <p:cNvSpPr txBox="1"/>
          <p:nvPr/>
        </p:nvSpPr>
        <p:spPr>
          <a:xfrm>
            <a:off x="11605661" y="3349727"/>
            <a:ext cx="2755900" cy="516194"/>
          </a:xfrm>
          <a:prstGeom prst="rect">
            <a:avLst/>
          </a:prstGeom>
          <a:noFill/>
        </p:spPr>
        <p:txBody>
          <a:bodyPr wrap="square" rtlCol="0">
            <a:spAutoFit/>
          </a:bodyPr>
          <a:lstStyle/>
          <a:p>
            <a:endParaRPr lang="en-US" dirty="0"/>
          </a:p>
        </p:txBody>
      </p:sp>
      <p:pic>
        <p:nvPicPr>
          <p:cNvPr id="1029" name="Picture 5" descr="page1image14496">
            <a:extLst>
              <a:ext uri="{FF2B5EF4-FFF2-40B4-BE49-F238E27FC236}">
                <a16:creationId xmlns:a16="http://schemas.microsoft.com/office/drawing/2014/main" id="{593F3CB2-3DC9-F74B-93D7-54642FD45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6761" y="-57150"/>
            <a:ext cx="2133600" cy="1489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E056141-904E-2345-B58F-5D6BFEDF6EC4}"/>
              </a:ext>
            </a:extLst>
          </p:cNvPr>
          <p:cNvSpPr txBox="1"/>
          <p:nvPr/>
        </p:nvSpPr>
        <p:spPr>
          <a:xfrm>
            <a:off x="221227" y="1859569"/>
            <a:ext cx="6740012" cy="646331"/>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2D43BCD8-62DF-CD4B-B781-01F45905E015}"/>
              </a:ext>
            </a:extLst>
          </p:cNvPr>
          <p:cNvSpPr txBox="1"/>
          <p:nvPr/>
        </p:nvSpPr>
        <p:spPr>
          <a:xfrm>
            <a:off x="751667" y="2277338"/>
            <a:ext cx="10869561" cy="3355790"/>
          </a:xfrm>
          <a:prstGeom prst="rect">
            <a:avLst/>
          </a:prstGeom>
          <a:noFill/>
        </p:spPr>
        <p:txBody>
          <a:bodyPr wrap="square" rtlCol="0">
            <a:spAutoFit/>
          </a:bodyPr>
          <a:lstStyle/>
          <a:p>
            <a:pPr defTabSz="457200" fontAlgn="base">
              <a:lnSpc>
                <a:spcPct val="95000"/>
              </a:lnSpc>
              <a:spcBef>
                <a:spcPct val="0"/>
              </a:spcBef>
              <a:spcAft>
                <a:spcPts val="1413"/>
              </a:spcAft>
              <a:buClr>
                <a:srgbClr val="000000"/>
              </a:buClr>
              <a:buSzPct val="100000"/>
            </a:pPr>
            <a:r>
              <a:rPr lang="en-US" sz="3200" dirty="0">
                <a:solidFill>
                  <a:srgbClr val="2C3E50"/>
                </a:solidFill>
              </a:rPr>
              <a:t>A CNN is used mainly for image processing, classification, segmentation, and also for other autocorrelated data. Malaria is widespread disease, it’s transmitted by infected mesquites. Early detection of malaria is essential for ensuring proper diagnosis and increasing chances of cure. CNN can be paramount to faster and reliable diagnoses. </a:t>
            </a:r>
            <a:endParaRPr lang="en-US" dirty="0"/>
          </a:p>
          <a:p>
            <a:endParaRPr lang="en-US" dirty="0"/>
          </a:p>
        </p:txBody>
      </p:sp>
    </p:spTree>
    <p:extLst>
      <p:ext uri="{BB962C8B-B14F-4D97-AF65-F5344CB8AC3E}">
        <p14:creationId xmlns:p14="http://schemas.microsoft.com/office/powerpoint/2010/main" val="257014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DC90E7-3F1D-1941-8919-7E1417B44CA1}"/>
              </a:ext>
            </a:extLst>
          </p:cNvPr>
          <p:cNvSpPr/>
          <p:nvPr/>
        </p:nvSpPr>
        <p:spPr>
          <a:xfrm>
            <a:off x="0" y="0"/>
            <a:ext cx="12192000" cy="14325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468D570-B999-F949-8EA1-6FB3BC0BDC8E}"/>
              </a:ext>
            </a:extLst>
          </p:cNvPr>
          <p:cNvSpPr txBox="1"/>
          <p:nvPr/>
        </p:nvSpPr>
        <p:spPr>
          <a:xfrm>
            <a:off x="2653186" y="91109"/>
            <a:ext cx="7148028" cy="923330"/>
          </a:xfrm>
          <a:prstGeom prst="rect">
            <a:avLst/>
          </a:prstGeom>
          <a:noFill/>
        </p:spPr>
        <p:txBody>
          <a:bodyPr wrap="square" rtlCol="0">
            <a:spAutoFit/>
          </a:bodyPr>
          <a:lstStyle/>
          <a:p>
            <a:pPr algn="ctr" defTabSz="457200" eaLnBrk="0" fontAlgn="base" hangingPunct="0">
              <a:spcBef>
                <a:spcPct val="0"/>
              </a:spcBef>
              <a:spcAft>
                <a:spcPct val="0"/>
              </a:spcAft>
            </a:pPr>
            <a:r>
              <a:rPr lang="en-US" altLang="en-US" sz="5400" b="1" dirty="0">
                <a:solidFill>
                  <a:srgbClr val="FFFFFF"/>
                </a:solidFill>
                <a:effectLst>
                  <a:innerShdw blurRad="63500" dist="50800" dir="13500000">
                    <a:prstClr val="black">
                      <a:alpha val="50000"/>
                    </a:prstClr>
                  </a:innerShdw>
                </a:effectLst>
                <a:latin typeface="Times New Roman" panose="02020603050405020304" pitchFamily="18" charset="0"/>
                <a:ea typeface="+mj-ea"/>
                <a:cs typeface="Times New Roman" panose="02020603050405020304" pitchFamily="18" charset="0"/>
              </a:rPr>
              <a:t>Problem statement</a:t>
            </a:r>
            <a:endParaRPr lang="en-US" sz="5400" b="1" dirty="0">
              <a:solidFill>
                <a:srgbClr val="FFFFFF"/>
              </a:solidFill>
              <a:effectLst>
                <a:innerShdw blurRad="63500" dist="50800" dir="13500000">
                  <a:prstClr val="black">
                    <a:alpha val="50000"/>
                  </a:prstClr>
                </a:innerShdw>
              </a:effectLst>
              <a:latin typeface="Times New Roman" panose="02020603050405020304" pitchFamily="18" charset="0"/>
              <a:ea typeface="+mj-ea"/>
              <a:cs typeface="Times New Roman" panose="02020603050405020304" pitchFamily="18" charset="0"/>
            </a:endParaRPr>
          </a:p>
        </p:txBody>
      </p:sp>
      <p:sp>
        <p:nvSpPr>
          <p:cNvPr id="6" name="TextBox 5">
            <a:extLst>
              <a:ext uri="{FF2B5EF4-FFF2-40B4-BE49-F238E27FC236}">
                <a16:creationId xmlns:a16="http://schemas.microsoft.com/office/drawing/2014/main" id="{572999EE-DC3D-C34D-AA9C-F4531F05391D}"/>
              </a:ext>
            </a:extLst>
          </p:cNvPr>
          <p:cNvSpPr txBox="1"/>
          <p:nvPr/>
        </p:nvSpPr>
        <p:spPr>
          <a:xfrm>
            <a:off x="0" y="6671365"/>
            <a:ext cx="12192000" cy="369332"/>
          </a:xfrm>
          <a:prstGeom prst="rect">
            <a:avLst/>
          </a:prstGeom>
          <a:solidFill>
            <a:schemeClr val="accent1">
              <a:lumMod val="75000"/>
            </a:schemeClr>
          </a:solidFill>
          <a:ln>
            <a:solidFill>
              <a:schemeClr val="accent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ED3CCA67-8C29-C249-9D09-999BBDB5B826}"/>
              </a:ext>
            </a:extLst>
          </p:cNvPr>
          <p:cNvSpPr txBox="1"/>
          <p:nvPr/>
        </p:nvSpPr>
        <p:spPr>
          <a:xfrm>
            <a:off x="11605661" y="3349727"/>
            <a:ext cx="2755900" cy="516194"/>
          </a:xfrm>
          <a:prstGeom prst="rect">
            <a:avLst/>
          </a:prstGeom>
          <a:noFill/>
        </p:spPr>
        <p:txBody>
          <a:bodyPr wrap="square" rtlCol="0">
            <a:spAutoFit/>
          </a:bodyPr>
          <a:lstStyle/>
          <a:p>
            <a:endParaRPr lang="en-US" dirty="0"/>
          </a:p>
        </p:txBody>
      </p:sp>
      <p:pic>
        <p:nvPicPr>
          <p:cNvPr id="1029" name="Picture 5" descr="page1image14496">
            <a:extLst>
              <a:ext uri="{FF2B5EF4-FFF2-40B4-BE49-F238E27FC236}">
                <a16:creationId xmlns:a16="http://schemas.microsoft.com/office/drawing/2014/main" id="{593F3CB2-3DC9-F74B-93D7-54642FD45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6761" y="-57150"/>
            <a:ext cx="2133600" cy="1489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E056141-904E-2345-B58F-5D6BFEDF6EC4}"/>
              </a:ext>
            </a:extLst>
          </p:cNvPr>
          <p:cNvSpPr txBox="1"/>
          <p:nvPr/>
        </p:nvSpPr>
        <p:spPr>
          <a:xfrm>
            <a:off x="914400" y="2109216"/>
            <a:ext cx="11076038" cy="4257576"/>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457200" indent="-457200" defTabSz="457200" eaLnBrk="0" fontAlgn="base" hangingPunct="0">
              <a:lnSpc>
                <a:spcPct val="95000"/>
              </a:lnSpc>
              <a:spcBef>
                <a:spcPct val="0"/>
              </a:spcBef>
              <a:spcAft>
                <a:spcPts val="1413"/>
              </a:spcAft>
              <a:buClr>
                <a:srgbClr val="000000"/>
              </a:buClr>
              <a:buSzPct val="100000"/>
              <a:buFont typeface="Arial" panose="020B0604020202020204" pitchFamily="34" charset="0"/>
              <a:buChar char="•"/>
            </a:pPr>
            <a:r>
              <a:rPr lang="en-US" sz="3200" dirty="0">
                <a:solidFill>
                  <a:srgbClr val="2C3E50"/>
                </a:solidFill>
              </a:rPr>
              <a:t>Malaria is a life-threatening disease.</a:t>
            </a:r>
          </a:p>
          <a:p>
            <a:pPr marL="457200" indent="-457200" defTabSz="457200" eaLnBrk="0" fontAlgn="base" hangingPunct="0">
              <a:lnSpc>
                <a:spcPct val="95000"/>
              </a:lnSpc>
              <a:spcBef>
                <a:spcPct val="0"/>
              </a:spcBef>
              <a:spcAft>
                <a:spcPts val="1413"/>
              </a:spcAft>
              <a:buClr>
                <a:srgbClr val="000000"/>
              </a:buClr>
              <a:buSzPct val="100000"/>
              <a:buFont typeface="Arial" panose="020B0604020202020204" pitchFamily="34" charset="0"/>
              <a:buChar char="•"/>
            </a:pPr>
            <a:r>
              <a:rPr lang="en-US" sz="3200" dirty="0">
                <a:solidFill>
                  <a:srgbClr val="2C3E50"/>
                </a:solidFill>
              </a:rPr>
              <a:t>There were an estimated 228 million cases of malaria worldwide in 2018.</a:t>
            </a:r>
          </a:p>
          <a:p>
            <a:pPr marL="457200" indent="-457200" defTabSz="457200" eaLnBrk="0" fontAlgn="base" hangingPunct="0">
              <a:lnSpc>
                <a:spcPct val="95000"/>
              </a:lnSpc>
              <a:spcBef>
                <a:spcPct val="0"/>
              </a:spcBef>
              <a:spcAft>
                <a:spcPts val="1413"/>
              </a:spcAft>
              <a:buClr>
                <a:srgbClr val="000000"/>
              </a:buClr>
              <a:buSzPct val="100000"/>
              <a:buFont typeface="Arial" panose="020B0604020202020204" pitchFamily="34" charset="0"/>
              <a:buChar char="•"/>
            </a:pPr>
            <a:r>
              <a:rPr lang="en-US" sz="3200" dirty="0">
                <a:solidFill>
                  <a:srgbClr val="2C3E50"/>
                </a:solidFill>
              </a:rPr>
              <a:t> Number of deaths reaches 405000.</a:t>
            </a:r>
          </a:p>
          <a:p>
            <a:pPr marL="457200" indent="-457200" defTabSz="457200" eaLnBrk="0" fontAlgn="base" hangingPunct="0">
              <a:lnSpc>
                <a:spcPct val="95000"/>
              </a:lnSpc>
              <a:spcBef>
                <a:spcPct val="0"/>
              </a:spcBef>
              <a:spcAft>
                <a:spcPts val="1413"/>
              </a:spcAft>
              <a:buClr>
                <a:srgbClr val="000000"/>
              </a:buClr>
              <a:buSzPct val="100000"/>
              <a:buFont typeface="Arial" panose="020B0604020202020204" pitchFamily="34" charset="0"/>
              <a:buChar char="•"/>
            </a:pPr>
            <a:r>
              <a:rPr lang="en-US" sz="3200" dirty="0">
                <a:solidFill>
                  <a:srgbClr val="2C3E50"/>
                </a:solidFill>
              </a:rPr>
              <a:t>The traditional process may not scale well.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1646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DC90E7-3F1D-1941-8919-7E1417B44CA1}"/>
              </a:ext>
            </a:extLst>
          </p:cNvPr>
          <p:cNvSpPr/>
          <p:nvPr/>
        </p:nvSpPr>
        <p:spPr>
          <a:xfrm>
            <a:off x="0" y="0"/>
            <a:ext cx="12192000" cy="14325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468D570-B999-F949-8EA1-6FB3BC0BDC8E}"/>
              </a:ext>
            </a:extLst>
          </p:cNvPr>
          <p:cNvSpPr txBox="1"/>
          <p:nvPr/>
        </p:nvSpPr>
        <p:spPr>
          <a:xfrm>
            <a:off x="2408005" y="133707"/>
            <a:ext cx="7788673" cy="923330"/>
          </a:xfrm>
          <a:prstGeom prst="rect">
            <a:avLst/>
          </a:prstGeom>
          <a:noFill/>
        </p:spPr>
        <p:txBody>
          <a:bodyPr wrap="square" rtlCol="0">
            <a:spAutoFit/>
          </a:bodyPr>
          <a:lstStyle/>
          <a:p>
            <a:pPr algn="ctr" defTabSz="457200" eaLnBrk="0" fontAlgn="base" hangingPunct="0">
              <a:spcBef>
                <a:spcPct val="0"/>
              </a:spcBef>
              <a:spcAft>
                <a:spcPct val="0"/>
              </a:spcAft>
            </a:pPr>
            <a:r>
              <a:rPr lang="en-US" altLang="en-US" sz="5400" b="1" dirty="0">
                <a:solidFill>
                  <a:srgbClr val="FFFFFF"/>
                </a:solidFill>
                <a:effectLst>
                  <a:innerShdw blurRad="63500" dist="50800" dir="13500000">
                    <a:prstClr val="black">
                      <a:alpha val="50000"/>
                    </a:prstClr>
                  </a:innerShdw>
                </a:effectLst>
                <a:latin typeface="Times New Roman" panose="02020603050405020304" pitchFamily="18" charset="0"/>
                <a:ea typeface="+mj-ea"/>
                <a:cs typeface="Times New Roman" panose="02020603050405020304" pitchFamily="18" charset="0"/>
              </a:rPr>
              <a:t>Proposed Solution</a:t>
            </a:r>
            <a:endParaRPr lang="en-US" sz="5400" b="1" dirty="0">
              <a:solidFill>
                <a:srgbClr val="FFFFFF"/>
              </a:solidFill>
              <a:effectLst>
                <a:innerShdw blurRad="63500" dist="50800" dir="13500000">
                  <a:prstClr val="black">
                    <a:alpha val="50000"/>
                  </a:prstClr>
                </a:innerShdw>
              </a:effectLst>
              <a:latin typeface="Times New Roman" panose="02020603050405020304" pitchFamily="18" charset="0"/>
              <a:ea typeface="+mj-ea"/>
              <a:cs typeface="Times New Roman" panose="02020603050405020304" pitchFamily="18" charset="0"/>
            </a:endParaRPr>
          </a:p>
        </p:txBody>
      </p:sp>
      <p:sp>
        <p:nvSpPr>
          <p:cNvPr id="6" name="TextBox 5">
            <a:extLst>
              <a:ext uri="{FF2B5EF4-FFF2-40B4-BE49-F238E27FC236}">
                <a16:creationId xmlns:a16="http://schemas.microsoft.com/office/drawing/2014/main" id="{572999EE-DC3D-C34D-AA9C-F4531F05391D}"/>
              </a:ext>
            </a:extLst>
          </p:cNvPr>
          <p:cNvSpPr txBox="1"/>
          <p:nvPr/>
        </p:nvSpPr>
        <p:spPr>
          <a:xfrm>
            <a:off x="0" y="6671365"/>
            <a:ext cx="12192000" cy="369332"/>
          </a:xfrm>
          <a:prstGeom prst="rect">
            <a:avLst/>
          </a:prstGeom>
          <a:solidFill>
            <a:schemeClr val="accent1">
              <a:lumMod val="75000"/>
            </a:schemeClr>
          </a:solidFill>
          <a:ln>
            <a:solidFill>
              <a:schemeClr val="accent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ED3CCA67-8C29-C249-9D09-999BBDB5B826}"/>
              </a:ext>
            </a:extLst>
          </p:cNvPr>
          <p:cNvSpPr txBox="1"/>
          <p:nvPr/>
        </p:nvSpPr>
        <p:spPr>
          <a:xfrm>
            <a:off x="11605661" y="3349727"/>
            <a:ext cx="2755900" cy="516194"/>
          </a:xfrm>
          <a:prstGeom prst="rect">
            <a:avLst/>
          </a:prstGeom>
          <a:noFill/>
        </p:spPr>
        <p:txBody>
          <a:bodyPr wrap="square" rtlCol="0">
            <a:spAutoFit/>
          </a:bodyPr>
          <a:lstStyle/>
          <a:p>
            <a:endParaRPr lang="en-US" dirty="0"/>
          </a:p>
        </p:txBody>
      </p:sp>
      <p:pic>
        <p:nvPicPr>
          <p:cNvPr id="1029" name="Picture 5" descr="page1image14496">
            <a:extLst>
              <a:ext uri="{FF2B5EF4-FFF2-40B4-BE49-F238E27FC236}">
                <a16:creationId xmlns:a16="http://schemas.microsoft.com/office/drawing/2014/main" id="{593F3CB2-3DC9-F74B-93D7-54642FD45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6761" y="-57150"/>
            <a:ext cx="2133600" cy="1489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E056141-904E-2345-B58F-5D6BFEDF6EC4}"/>
              </a:ext>
            </a:extLst>
          </p:cNvPr>
          <p:cNvSpPr txBox="1"/>
          <p:nvPr/>
        </p:nvSpPr>
        <p:spPr>
          <a:xfrm>
            <a:off x="221227" y="1859569"/>
            <a:ext cx="6740012" cy="646331"/>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6DD530A0-397C-2345-8D42-E930DEBC2E84}"/>
              </a:ext>
            </a:extLst>
          </p:cNvPr>
          <p:cNvSpPr txBox="1"/>
          <p:nvPr/>
        </p:nvSpPr>
        <p:spPr>
          <a:xfrm>
            <a:off x="484751" y="2794019"/>
            <a:ext cx="11222498" cy="2887970"/>
          </a:xfrm>
          <a:prstGeom prst="rect">
            <a:avLst/>
          </a:prstGeom>
          <a:noFill/>
        </p:spPr>
        <p:txBody>
          <a:bodyPr wrap="square" rtlCol="0">
            <a:spAutoFit/>
          </a:bodyPr>
          <a:lstStyle/>
          <a:p>
            <a:pPr defTabSz="457200" fontAlgn="base">
              <a:lnSpc>
                <a:spcPct val="95000"/>
              </a:lnSpc>
              <a:spcBef>
                <a:spcPct val="0"/>
              </a:spcBef>
              <a:spcAft>
                <a:spcPts val="1413"/>
              </a:spcAft>
              <a:buClr>
                <a:srgbClr val="000000"/>
              </a:buClr>
              <a:buSzPct val="100000"/>
            </a:pPr>
            <a:r>
              <a:rPr lang="en-US" sz="3200" dirty="0">
                <a:solidFill>
                  <a:srgbClr val="2C3E50"/>
                </a:solidFill>
              </a:rPr>
              <a:t>(MCNN) Malaria detection using Convolution Neural Network. This solution speeds up the examination of the non-spread of the disease, especially the poorer communities where people cannot afford more health risk that comes from chemical spraying. By that future generations would be able to be healthier. </a:t>
            </a:r>
          </a:p>
          <a:p>
            <a:endParaRPr lang="en-US" dirty="0"/>
          </a:p>
        </p:txBody>
      </p:sp>
    </p:spTree>
    <p:extLst>
      <p:ext uri="{BB962C8B-B14F-4D97-AF65-F5344CB8AC3E}">
        <p14:creationId xmlns:p14="http://schemas.microsoft.com/office/powerpoint/2010/main" val="337187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DC90E7-3F1D-1941-8919-7E1417B44CA1}"/>
              </a:ext>
            </a:extLst>
          </p:cNvPr>
          <p:cNvSpPr/>
          <p:nvPr/>
        </p:nvSpPr>
        <p:spPr>
          <a:xfrm>
            <a:off x="0" y="0"/>
            <a:ext cx="12192000" cy="14325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468D570-B999-F949-8EA1-6FB3BC0BDC8E}"/>
              </a:ext>
            </a:extLst>
          </p:cNvPr>
          <p:cNvSpPr txBox="1"/>
          <p:nvPr/>
        </p:nvSpPr>
        <p:spPr>
          <a:xfrm>
            <a:off x="2952750" y="133707"/>
            <a:ext cx="6286500" cy="923330"/>
          </a:xfrm>
          <a:prstGeom prst="rect">
            <a:avLst/>
          </a:prstGeom>
          <a:noFill/>
        </p:spPr>
        <p:txBody>
          <a:bodyPr wrap="square" rtlCol="0">
            <a:spAutoFit/>
          </a:bodyPr>
          <a:lstStyle/>
          <a:p>
            <a:pPr algn="ctr" defTabSz="457200" eaLnBrk="0" fontAlgn="base" hangingPunct="0">
              <a:spcBef>
                <a:spcPct val="0"/>
              </a:spcBef>
              <a:spcAft>
                <a:spcPct val="0"/>
              </a:spcAft>
            </a:pPr>
            <a:r>
              <a:rPr lang="en-US" altLang="en-US" sz="5400" b="1" dirty="0">
                <a:solidFill>
                  <a:srgbClr val="FFFFFF"/>
                </a:solidFill>
                <a:effectLst>
                  <a:innerShdw blurRad="63500" dist="50800" dir="13500000">
                    <a:prstClr val="black">
                      <a:alpha val="50000"/>
                    </a:prstClr>
                  </a:innerShdw>
                </a:effectLst>
                <a:latin typeface="Times New Roman" panose="02020603050405020304" pitchFamily="18" charset="0"/>
                <a:ea typeface="+mj-ea"/>
                <a:cs typeface="Times New Roman" panose="02020603050405020304" pitchFamily="18" charset="0"/>
              </a:rPr>
              <a:t>Objectives</a:t>
            </a:r>
            <a:endParaRPr lang="en-US" sz="5400" b="1" dirty="0">
              <a:solidFill>
                <a:srgbClr val="FFFFFF"/>
              </a:solidFill>
              <a:effectLst>
                <a:innerShdw blurRad="63500" dist="50800" dir="13500000">
                  <a:prstClr val="black">
                    <a:alpha val="50000"/>
                  </a:prstClr>
                </a:innerShdw>
              </a:effectLst>
              <a:latin typeface="Times New Roman" panose="02020603050405020304" pitchFamily="18" charset="0"/>
              <a:ea typeface="+mj-ea"/>
              <a:cs typeface="Times New Roman" panose="02020603050405020304" pitchFamily="18" charset="0"/>
            </a:endParaRPr>
          </a:p>
        </p:txBody>
      </p:sp>
      <p:sp>
        <p:nvSpPr>
          <p:cNvPr id="6" name="TextBox 5">
            <a:extLst>
              <a:ext uri="{FF2B5EF4-FFF2-40B4-BE49-F238E27FC236}">
                <a16:creationId xmlns:a16="http://schemas.microsoft.com/office/drawing/2014/main" id="{572999EE-DC3D-C34D-AA9C-F4531F05391D}"/>
              </a:ext>
            </a:extLst>
          </p:cNvPr>
          <p:cNvSpPr txBox="1"/>
          <p:nvPr/>
        </p:nvSpPr>
        <p:spPr>
          <a:xfrm>
            <a:off x="0" y="6671365"/>
            <a:ext cx="12192000" cy="369332"/>
          </a:xfrm>
          <a:prstGeom prst="rect">
            <a:avLst/>
          </a:prstGeom>
          <a:solidFill>
            <a:schemeClr val="accent1">
              <a:lumMod val="75000"/>
            </a:schemeClr>
          </a:solidFill>
          <a:ln>
            <a:solidFill>
              <a:schemeClr val="accent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ED3CCA67-8C29-C249-9D09-999BBDB5B826}"/>
              </a:ext>
            </a:extLst>
          </p:cNvPr>
          <p:cNvSpPr txBox="1"/>
          <p:nvPr/>
        </p:nvSpPr>
        <p:spPr>
          <a:xfrm>
            <a:off x="11605661" y="3349727"/>
            <a:ext cx="2755900" cy="516194"/>
          </a:xfrm>
          <a:prstGeom prst="rect">
            <a:avLst/>
          </a:prstGeom>
          <a:noFill/>
        </p:spPr>
        <p:txBody>
          <a:bodyPr wrap="square" rtlCol="0">
            <a:spAutoFit/>
          </a:bodyPr>
          <a:lstStyle/>
          <a:p>
            <a:endParaRPr lang="en-US" dirty="0"/>
          </a:p>
        </p:txBody>
      </p:sp>
      <p:pic>
        <p:nvPicPr>
          <p:cNvPr id="1029" name="Picture 5" descr="page1image14496">
            <a:extLst>
              <a:ext uri="{FF2B5EF4-FFF2-40B4-BE49-F238E27FC236}">
                <a16:creationId xmlns:a16="http://schemas.microsoft.com/office/drawing/2014/main" id="{593F3CB2-3DC9-F74B-93D7-54642FD45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6761" y="-57150"/>
            <a:ext cx="2133600" cy="1489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E056141-904E-2345-B58F-5D6BFEDF6EC4}"/>
              </a:ext>
            </a:extLst>
          </p:cNvPr>
          <p:cNvSpPr txBox="1"/>
          <p:nvPr/>
        </p:nvSpPr>
        <p:spPr>
          <a:xfrm>
            <a:off x="221227" y="1859569"/>
            <a:ext cx="6740012" cy="646331"/>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45B2E7DA-1E8E-4D44-8444-6A2E078FA6F7}"/>
              </a:ext>
            </a:extLst>
          </p:cNvPr>
          <p:cNvSpPr txBox="1"/>
          <p:nvPr/>
        </p:nvSpPr>
        <p:spPr>
          <a:xfrm>
            <a:off x="914400" y="2050026"/>
            <a:ext cx="9040761" cy="2865400"/>
          </a:xfrm>
          <a:prstGeom prst="rect">
            <a:avLst/>
          </a:prstGeom>
          <a:noFill/>
        </p:spPr>
        <p:txBody>
          <a:bodyPr wrap="square" rtlCol="0">
            <a:spAutoFit/>
          </a:bodyPr>
          <a:lstStyle/>
          <a:p>
            <a:pPr indent="-285750" defTabSz="457200" fontAlgn="base">
              <a:lnSpc>
                <a:spcPct val="95000"/>
              </a:lnSpc>
              <a:spcBef>
                <a:spcPct val="0"/>
              </a:spcBef>
              <a:spcAft>
                <a:spcPts val="1413"/>
              </a:spcAft>
              <a:buClr>
                <a:srgbClr val="000000"/>
              </a:buClr>
              <a:buSzPct val="100000"/>
              <a:buFont typeface="Arial" panose="020B0604020202020204" pitchFamily="34" charset="0"/>
              <a:buChar char="•"/>
            </a:pPr>
            <a:r>
              <a:rPr lang="en-US" sz="3200" dirty="0">
                <a:solidFill>
                  <a:srgbClr val="2C3E50"/>
                </a:solidFill>
              </a:rPr>
              <a:t>Produce faster diagnostic method.</a:t>
            </a:r>
          </a:p>
          <a:p>
            <a:pPr indent="-285750" defTabSz="457200" fontAlgn="base">
              <a:lnSpc>
                <a:spcPct val="95000"/>
              </a:lnSpc>
              <a:spcBef>
                <a:spcPct val="0"/>
              </a:spcBef>
              <a:spcAft>
                <a:spcPts val="1413"/>
              </a:spcAft>
              <a:buClr>
                <a:srgbClr val="000000"/>
              </a:buClr>
              <a:buSzPct val="100000"/>
              <a:buFont typeface="Arial" panose="020B0604020202020204" pitchFamily="34" charset="0"/>
              <a:buChar char="•"/>
            </a:pPr>
            <a:r>
              <a:rPr lang="en-US" sz="3200" dirty="0">
                <a:solidFill>
                  <a:srgbClr val="2C3E50"/>
                </a:solidFill>
              </a:rPr>
              <a:t>Produce system that can be used by everyone.</a:t>
            </a:r>
          </a:p>
          <a:p>
            <a:pPr indent="-285750" defTabSz="457200" fontAlgn="base">
              <a:lnSpc>
                <a:spcPct val="95000"/>
              </a:lnSpc>
              <a:spcBef>
                <a:spcPct val="0"/>
              </a:spcBef>
              <a:spcAft>
                <a:spcPts val="1413"/>
              </a:spcAft>
              <a:buClr>
                <a:srgbClr val="000000"/>
              </a:buClr>
              <a:buSzPct val="100000"/>
              <a:buFont typeface="Arial" panose="020B0604020202020204" pitchFamily="34" charset="0"/>
              <a:buChar char="•"/>
            </a:pPr>
            <a:r>
              <a:rPr lang="en-US" sz="3200" dirty="0">
                <a:solidFill>
                  <a:srgbClr val="2C3E50"/>
                </a:solidFill>
              </a:rPr>
              <a:t>An reliable malaria results. </a:t>
            </a:r>
          </a:p>
          <a:p>
            <a:pPr marL="285750" indent="-285750">
              <a:buFont typeface="Arial" panose="020B0604020202020204" pitchFamily="34" charset="0"/>
              <a:buChar char="•"/>
            </a:pPr>
            <a:endParaRPr lang="en-US" dirty="0">
              <a:solidFill>
                <a:srgbClr val="2C3E50"/>
              </a:solidFill>
            </a:endParaRPr>
          </a:p>
          <a:p>
            <a:pPr marL="285750" indent="-285750">
              <a:buFont typeface="Arial" panose="020B0604020202020204" pitchFamily="34" charset="0"/>
              <a:buChar char="•"/>
            </a:pPr>
            <a:endParaRPr lang="en-US" dirty="0">
              <a:solidFill>
                <a:srgbClr val="2C3E50"/>
              </a:solidFill>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0262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DC90E7-3F1D-1941-8919-7E1417B44CA1}"/>
              </a:ext>
            </a:extLst>
          </p:cNvPr>
          <p:cNvSpPr/>
          <p:nvPr/>
        </p:nvSpPr>
        <p:spPr>
          <a:xfrm>
            <a:off x="0" y="0"/>
            <a:ext cx="12192000" cy="14325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468D570-B999-F949-8EA1-6FB3BC0BDC8E}"/>
              </a:ext>
            </a:extLst>
          </p:cNvPr>
          <p:cNvSpPr txBox="1"/>
          <p:nvPr/>
        </p:nvSpPr>
        <p:spPr>
          <a:xfrm>
            <a:off x="2874411" y="160119"/>
            <a:ext cx="6286500" cy="923330"/>
          </a:xfrm>
          <a:prstGeom prst="rect">
            <a:avLst/>
          </a:prstGeom>
          <a:noFill/>
        </p:spPr>
        <p:txBody>
          <a:bodyPr wrap="square" rtlCol="0">
            <a:spAutoFit/>
          </a:bodyPr>
          <a:lstStyle/>
          <a:p>
            <a:pPr algn="ctr" defTabSz="457200" eaLnBrk="0" fontAlgn="base" hangingPunct="0">
              <a:spcBef>
                <a:spcPct val="0"/>
              </a:spcBef>
              <a:spcAft>
                <a:spcPct val="0"/>
              </a:spcAft>
            </a:pPr>
            <a:r>
              <a:rPr lang="en-US" sz="5400" b="1" dirty="0">
                <a:solidFill>
                  <a:srgbClr val="FFFFFF"/>
                </a:solidFill>
                <a:effectLst>
                  <a:innerShdw blurRad="63500" dist="50800" dir="13500000">
                    <a:prstClr val="black">
                      <a:alpha val="50000"/>
                    </a:prstClr>
                  </a:innerShdw>
                </a:effectLst>
                <a:latin typeface="Times New Roman" panose="02020603050405020304" pitchFamily="18" charset="0"/>
                <a:ea typeface="+mj-ea"/>
                <a:cs typeface="Times New Roman" panose="02020603050405020304" pitchFamily="18" charset="0"/>
              </a:rPr>
              <a:t>System</a:t>
            </a:r>
            <a:r>
              <a:rPr lang="en-US" sz="5400" dirty="0">
                <a:solidFill>
                  <a:schemeClr val="tx2">
                    <a:satMod val="130000"/>
                  </a:schemeClr>
                </a:solidFill>
              </a:rPr>
              <a:t> </a:t>
            </a:r>
            <a:r>
              <a:rPr lang="en-US" sz="5400" b="1" dirty="0">
                <a:solidFill>
                  <a:srgbClr val="FFFFFF"/>
                </a:solidFill>
                <a:effectLst>
                  <a:innerShdw blurRad="63500" dist="50800" dir="13500000">
                    <a:prstClr val="black">
                      <a:alpha val="50000"/>
                    </a:prstClr>
                  </a:innerShdw>
                </a:effectLst>
                <a:latin typeface="Times New Roman" panose="02020603050405020304" pitchFamily="18" charset="0"/>
                <a:ea typeface="+mj-ea"/>
                <a:cs typeface="Times New Roman" panose="02020603050405020304" pitchFamily="18" charset="0"/>
              </a:rPr>
              <a:t>Analysis</a:t>
            </a:r>
          </a:p>
        </p:txBody>
      </p:sp>
      <p:sp>
        <p:nvSpPr>
          <p:cNvPr id="6" name="TextBox 5">
            <a:extLst>
              <a:ext uri="{FF2B5EF4-FFF2-40B4-BE49-F238E27FC236}">
                <a16:creationId xmlns:a16="http://schemas.microsoft.com/office/drawing/2014/main" id="{572999EE-DC3D-C34D-AA9C-F4531F05391D}"/>
              </a:ext>
            </a:extLst>
          </p:cNvPr>
          <p:cNvSpPr txBox="1"/>
          <p:nvPr/>
        </p:nvSpPr>
        <p:spPr>
          <a:xfrm>
            <a:off x="0" y="6671365"/>
            <a:ext cx="12192000" cy="369332"/>
          </a:xfrm>
          <a:prstGeom prst="rect">
            <a:avLst/>
          </a:prstGeom>
          <a:solidFill>
            <a:schemeClr val="accent1">
              <a:lumMod val="75000"/>
            </a:schemeClr>
          </a:solidFill>
          <a:ln>
            <a:solidFill>
              <a:schemeClr val="accent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ED3CCA67-8C29-C249-9D09-999BBDB5B826}"/>
              </a:ext>
            </a:extLst>
          </p:cNvPr>
          <p:cNvSpPr txBox="1"/>
          <p:nvPr/>
        </p:nvSpPr>
        <p:spPr>
          <a:xfrm>
            <a:off x="11605661" y="3349727"/>
            <a:ext cx="2755900" cy="516194"/>
          </a:xfrm>
          <a:prstGeom prst="rect">
            <a:avLst/>
          </a:prstGeom>
          <a:noFill/>
        </p:spPr>
        <p:txBody>
          <a:bodyPr wrap="square" rtlCol="0">
            <a:spAutoFit/>
          </a:bodyPr>
          <a:lstStyle/>
          <a:p>
            <a:endParaRPr lang="en-US" dirty="0"/>
          </a:p>
        </p:txBody>
      </p:sp>
      <p:pic>
        <p:nvPicPr>
          <p:cNvPr id="1029" name="Picture 5" descr="page1image14496">
            <a:extLst>
              <a:ext uri="{FF2B5EF4-FFF2-40B4-BE49-F238E27FC236}">
                <a16:creationId xmlns:a16="http://schemas.microsoft.com/office/drawing/2014/main" id="{593F3CB2-3DC9-F74B-93D7-54642FD45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6761" y="-57150"/>
            <a:ext cx="2133600" cy="1489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E056141-904E-2345-B58F-5D6BFEDF6EC4}"/>
              </a:ext>
            </a:extLst>
          </p:cNvPr>
          <p:cNvSpPr txBox="1"/>
          <p:nvPr/>
        </p:nvSpPr>
        <p:spPr>
          <a:xfrm>
            <a:off x="903385" y="2451317"/>
            <a:ext cx="10958051" cy="4385816"/>
          </a:xfrm>
          <a:prstGeom prst="rect">
            <a:avLst/>
          </a:prstGeom>
          <a:noFill/>
        </p:spPr>
        <p:txBody>
          <a:bodyPr wrap="square" rtlCol="0">
            <a:spAutoFit/>
          </a:bodyPr>
          <a:lstStyle/>
          <a:p>
            <a:pPr defTabSz="457200" fontAlgn="base">
              <a:lnSpc>
                <a:spcPct val="95000"/>
              </a:lnSpc>
              <a:spcBef>
                <a:spcPct val="0"/>
              </a:spcBef>
              <a:spcAft>
                <a:spcPts val="1413"/>
              </a:spcAft>
              <a:buClr>
                <a:srgbClr val="000000"/>
              </a:buClr>
              <a:buSzPct val="100000"/>
            </a:pPr>
            <a:r>
              <a:rPr lang="en-US" sz="3200" dirty="0">
                <a:solidFill>
                  <a:srgbClr val="2C3E50"/>
                </a:solidFill>
              </a:rPr>
              <a:t>CNN has two stages which are:</a:t>
            </a:r>
          </a:p>
          <a:p>
            <a:pPr marL="457200" indent="-457200" defTabSz="457200" fontAlgn="base">
              <a:lnSpc>
                <a:spcPct val="95000"/>
              </a:lnSpc>
              <a:spcBef>
                <a:spcPct val="0"/>
              </a:spcBef>
              <a:spcAft>
                <a:spcPts val="1413"/>
              </a:spcAft>
              <a:buClr>
                <a:srgbClr val="000000"/>
              </a:buClr>
              <a:buSzPct val="100000"/>
              <a:buFont typeface="Arial" panose="020B0604020202020204" pitchFamily="34" charset="0"/>
              <a:buChar char="•"/>
            </a:pPr>
            <a:r>
              <a:rPr lang="en-US" sz="3200" dirty="0">
                <a:solidFill>
                  <a:srgbClr val="2C3E50"/>
                </a:solidFill>
              </a:rPr>
              <a:t>Feature extraction</a:t>
            </a:r>
          </a:p>
          <a:p>
            <a:pPr defTabSz="457200" fontAlgn="base">
              <a:lnSpc>
                <a:spcPct val="95000"/>
              </a:lnSpc>
              <a:spcBef>
                <a:spcPct val="0"/>
              </a:spcBef>
              <a:spcAft>
                <a:spcPts val="1413"/>
              </a:spcAft>
              <a:buClr>
                <a:srgbClr val="000000"/>
              </a:buClr>
              <a:buSzPct val="100000"/>
            </a:pPr>
            <a:r>
              <a:rPr lang="en-US" sz="2000" dirty="0"/>
              <a:t>Can automatically learn hierarchical representation from data by extracting features from the input data. </a:t>
            </a:r>
            <a:endParaRPr lang="en-US" sz="3600" dirty="0">
              <a:solidFill>
                <a:srgbClr val="2C3E50"/>
              </a:solidFill>
            </a:endParaRPr>
          </a:p>
          <a:p>
            <a:pPr marL="457200" indent="-457200" defTabSz="457200" fontAlgn="base">
              <a:lnSpc>
                <a:spcPct val="95000"/>
              </a:lnSpc>
              <a:spcBef>
                <a:spcPct val="0"/>
              </a:spcBef>
              <a:spcAft>
                <a:spcPts val="1413"/>
              </a:spcAft>
              <a:buClr>
                <a:srgbClr val="000000"/>
              </a:buClr>
              <a:buSzPct val="100000"/>
              <a:buFont typeface="Arial" panose="020B0604020202020204" pitchFamily="34" charset="0"/>
              <a:buChar char="•"/>
            </a:pPr>
            <a:r>
              <a:rPr lang="en-US" sz="3200" dirty="0">
                <a:solidFill>
                  <a:srgbClr val="2C3E50"/>
                </a:solidFill>
              </a:rPr>
              <a:t>Classification  </a:t>
            </a:r>
          </a:p>
          <a:p>
            <a:pPr defTabSz="457200" fontAlgn="base">
              <a:lnSpc>
                <a:spcPct val="95000"/>
              </a:lnSpc>
              <a:spcBef>
                <a:spcPct val="0"/>
              </a:spcBef>
              <a:spcAft>
                <a:spcPts val="1413"/>
              </a:spcAft>
              <a:buClr>
                <a:srgbClr val="000000"/>
              </a:buClr>
              <a:buSzPct val="100000"/>
            </a:pPr>
            <a:r>
              <a:rPr lang="en-US" sz="2000" dirty="0"/>
              <a:t>The Backpropagation (BP) is one of the most widely used algorithms for supervised training networks.</a:t>
            </a:r>
            <a:endParaRPr lang="en-US" sz="3600" dirty="0"/>
          </a:p>
          <a:p>
            <a:pPr defTabSz="457200" fontAlgn="base">
              <a:lnSpc>
                <a:spcPct val="95000"/>
              </a:lnSpc>
              <a:spcBef>
                <a:spcPct val="0"/>
              </a:spcBef>
              <a:spcAft>
                <a:spcPts val="1413"/>
              </a:spcAft>
              <a:buClr>
                <a:srgbClr val="000000"/>
              </a:buClr>
              <a:buSzPct val="100000"/>
            </a:pPr>
            <a:endParaRPr lang="en-US" sz="3200" dirty="0"/>
          </a:p>
          <a:p>
            <a:pPr defTabSz="457200" fontAlgn="base">
              <a:lnSpc>
                <a:spcPct val="95000"/>
              </a:lnSpc>
              <a:spcBef>
                <a:spcPct val="0"/>
              </a:spcBef>
              <a:spcAft>
                <a:spcPts val="1413"/>
              </a:spcAft>
              <a:buClr>
                <a:srgbClr val="000000"/>
              </a:buClr>
              <a:buSzPct val="100000"/>
            </a:pPr>
            <a:endParaRPr lang="en-US" sz="3200" dirty="0">
              <a:solidFill>
                <a:srgbClr val="2C3E50"/>
              </a:solidFill>
            </a:endParaRPr>
          </a:p>
        </p:txBody>
      </p:sp>
    </p:spTree>
    <p:extLst>
      <p:ext uri="{BB962C8B-B14F-4D97-AF65-F5344CB8AC3E}">
        <p14:creationId xmlns:p14="http://schemas.microsoft.com/office/powerpoint/2010/main" val="119945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 calcmode="lin" valueType="num">
                                      <p:cBhvr additive="base">
                                        <p:cTn id="1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 calcmode="lin" valueType="num">
                                      <p:cBhvr additive="base">
                                        <p:cTn id="1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 calcmode="lin" valueType="num">
                                      <p:cBhvr additive="base">
                                        <p:cTn id="2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DC90E7-3F1D-1941-8919-7E1417B44CA1}"/>
              </a:ext>
            </a:extLst>
          </p:cNvPr>
          <p:cNvSpPr/>
          <p:nvPr/>
        </p:nvSpPr>
        <p:spPr>
          <a:xfrm>
            <a:off x="0" y="0"/>
            <a:ext cx="12192000" cy="14325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468D570-B999-F949-8EA1-6FB3BC0BDC8E}"/>
              </a:ext>
            </a:extLst>
          </p:cNvPr>
          <p:cNvSpPr txBox="1"/>
          <p:nvPr/>
        </p:nvSpPr>
        <p:spPr>
          <a:xfrm>
            <a:off x="2796105" y="183902"/>
            <a:ext cx="7183989" cy="892552"/>
          </a:xfrm>
          <a:prstGeom prst="rect">
            <a:avLst/>
          </a:prstGeom>
          <a:noFill/>
        </p:spPr>
        <p:txBody>
          <a:bodyPr wrap="square" rtlCol="0">
            <a:spAutoFit/>
          </a:bodyPr>
          <a:lstStyle/>
          <a:p>
            <a:pPr algn="ctr" defTabSz="457200" eaLnBrk="0" fontAlgn="base" hangingPunct="0">
              <a:spcBef>
                <a:spcPct val="0"/>
              </a:spcBef>
              <a:spcAft>
                <a:spcPct val="0"/>
              </a:spcAft>
            </a:pPr>
            <a:r>
              <a:rPr lang="en-US" sz="5200" b="1" dirty="0">
                <a:solidFill>
                  <a:srgbClr val="FFFFFF"/>
                </a:solidFill>
                <a:effectLst>
                  <a:innerShdw blurRad="63500" dist="50800" dir="13500000">
                    <a:prstClr val="black">
                      <a:alpha val="50000"/>
                    </a:prstClr>
                  </a:innerShdw>
                </a:effectLst>
                <a:latin typeface="Times New Roman" panose="02020603050405020304" pitchFamily="18" charset="0"/>
                <a:ea typeface="+mj-ea"/>
                <a:cs typeface="Times New Roman" panose="02020603050405020304" pitchFamily="18" charset="0"/>
              </a:rPr>
              <a:t>Software Requirements</a:t>
            </a:r>
          </a:p>
        </p:txBody>
      </p:sp>
      <p:sp>
        <p:nvSpPr>
          <p:cNvPr id="6" name="TextBox 5">
            <a:extLst>
              <a:ext uri="{FF2B5EF4-FFF2-40B4-BE49-F238E27FC236}">
                <a16:creationId xmlns:a16="http://schemas.microsoft.com/office/drawing/2014/main" id="{572999EE-DC3D-C34D-AA9C-F4531F05391D}"/>
              </a:ext>
            </a:extLst>
          </p:cNvPr>
          <p:cNvSpPr txBox="1"/>
          <p:nvPr/>
        </p:nvSpPr>
        <p:spPr>
          <a:xfrm>
            <a:off x="0" y="6671365"/>
            <a:ext cx="12192000" cy="369332"/>
          </a:xfrm>
          <a:prstGeom prst="rect">
            <a:avLst/>
          </a:prstGeom>
          <a:solidFill>
            <a:schemeClr val="accent1">
              <a:lumMod val="75000"/>
            </a:schemeClr>
          </a:solidFill>
          <a:ln>
            <a:solidFill>
              <a:schemeClr val="accent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ED3CCA67-8C29-C249-9D09-999BBDB5B826}"/>
              </a:ext>
            </a:extLst>
          </p:cNvPr>
          <p:cNvSpPr txBox="1"/>
          <p:nvPr/>
        </p:nvSpPr>
        <p:spPr>
          <a:xfrm>
            <a:off x="11605661" y="3349727"/>
            <a:ext cx="2755900" cy="516194"/>
          </a:xfrm>
          <a:prstGeom prst="rect">
            <a:avLst/>
          </a:prstGeom>
          <a:noFill/>
        </p:spPr>
        <p:txBody>
          <a:bodyPr wrap="square" rtlCol="0">
            <a:spAutoFit/>
          </a:bodyPr>
          <a:lstStyle/>
          <a:p>
            <a:endParaRPr lang="en-US" dirty="0"/>
          </a:p>
        </p:txBody>
      </p:sp>
      <p:pic>
        <p:nvPicPr>
          <p:cNvPr id="1029" name="Picture 5" descr="page1image14496">
            <a:extLst>
              <a:ext uri="{FF2B5EF4-FFF2-40B4-BE49-F238E27FC236}">
                <a16:creationId xmlns:a16="http://schemas.microsoft.com/office/drawing/2014/main" id="{593F3CB2-3DC9-F74B-93D7-54642FD45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6761" y="-57150"/>
            <a:ext cx="2133600" cy="1489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E056141-904E-2345-B58F-5D6BFEDF6EC4}"/>
              </a:ext>
            </a:extLst>
          </p:cNvPr>
          <p:cNvSpPr txBox="1"/>
          <p:nvPr/>
        </p:nvSpPr>
        <p:spPr>
          <a:xfrm>
            <a:off x="1178960" y="2827362"/>
            <a:ext cx="7212872" cy="1854867"/>
          </a:xfrm>
          <a:prstGeom prst="rect">
            <a:avLst/>
          </a:prstGeom>
          <a:noFill/>
        </p:spPr>
        <p:txBody>
          <a:bodyPr wrap="square" rtlCol="0">
            <a:spAutoFit/>
          </a:bodyPr>
          <a:lstStyle/>
          <a:p>
            <a:pPr marL="457200" indent="-457200" defTabSz="457200" fontAlgn="base">
              <a:lnSpc>
                <a:spcPct val="95000"/>
              </a:lnSpc>
              <a:spcBef>
                <a:spcPct val="0"/>
              </a:spcBef>
              <a:spcAft>
                <a:spcPts val="1413"/>
              </a:spcAft>
              <a:buClr>
                <a:srgbClr val="000000"/>
              </a:buClr>
              <a:buSzPct val="100000"/>
              <a:buFont typeface="Arial" panose="020B0604020202020204" pitchFamily="34" charset="0"/>
              <a:buChar char="•"/>
            </a:pPr>
            <a:r>
              <a:rPr lang="en-US" sz="3200" dirty="0">
                <a:solidFill>
                  <a:srgbClr val="2C3E50"/>
                </a:solidFill>
              </a:rPr>
              <a:t>Python (For the coding). </a:t>
            </a:r>
          </a:p>
          <a:p>
            <a:pPr marL="457200" indent="-457200" defTabSz="457200" fontAlgn="base">
              <a:lnSpc>
                <a:spcPct val="95000"/>
              </a:lnSpc>
              <a:spcBef>
                <a:spcPct val="0"/>
              </a:spcBef>
              <a:spcAft>
                <a:spcPts val="1413"/>
              </a:spcAft>
              <a:buClr>
                <a:srgbClr val="000000"/>
              </a:buClr>
              <a:buSzPct val="100000"/>
              <a:buFont typeface="Arial" panose="020B0604020202020204" pitchFamily="34" charset="0"/>
              <a:buChar char="•"/>
            </a:pPr>
            <a:r>
              <a:rPr lang="en-US" sz="3200" dirty="0">
                <a:solidFill>
                  <a:srgbClr val="2C3E50"/>
                </a:solidFill>
              </a:rPr>
              <a:t>Anaconda Server (For python coding). </a:t>
            </a:r>
          </a:p>
          <a:p>
            <a:pPr marL="457200" indent="-457200" defTabSz="457200" fontAlgn="base">
              <a:lnSpc>
                <a:spcPct val="95000"/>
              </a:lnSpc>
              <a:spcBef>
                <a:spcPct val="0"/>
              </a:spcBef>
              <a:spcAft>
                <a:spcPts val="1413"/>
              </a:spcAft>
              <a:buClr>
                <a:srgbClr val="000000"/>
              </a:buClr>
              <a:buSzPct val="100000"/>
              <a:buFont typeface="Arial" panose="020B0604020202020204" pitchFamily="34" charset="0"/>
              <a:buChar char="•"/>
            </a:pPr>
            <a:r>
              <a:rPr lang="en-US" sz="3200" dirty="0" err="1">
                <a:solidFill>
                  <a:srgbClr val="2C3E50"/>
                </a:solidFill>
              </a:rPr>
              <a:t>Kaggal</a:t>
            </a:r>
            <a:r>
              <a:rPr lang="en-US" sz="3200" dirty="0">
                <a:solidFill>
                  <a:srgbClr val="2C3E50"/>
                </a:solidFill>
              </a:rPr>
              <a:t> (For malaria dataset). </a:t>
            </a:r>
          </a:p>
        </p:txBody>
      </p:sp>
    </p:spTree>
    <p:extLst>
      <p:ext uri="{BB962C8B-B14F-4D97-AF65-F5344CB8AC3E}">
        <p14:creationId xmlns:p14="http://schemas.microsoft.com/office/powerpoint/2010/main" val="150066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DC90E7-3F1D-1941-8919-7E1417B44CA1}"/>
              </a:ext>
            </a:extLst>
          </p:cNvPr>
          <p:cNvSpPr/>
          <p:nvPr/>
        </p:nvSpPr>
        <p:spPr>
          <a:xfrm>
            <a:off x="0" y="0"/>
            <a:ext cx="12192000" cy="14325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468D570-B999-F949-8EA1-6FB3BC0BDC8E}"/>
              </a:ext>
            </a:extLst>
          </p:cNvPr>
          <p:cNvSpPr txBox="1"/>
          <p:nvPr/>
        </p:nvSpPr>
        <p:spPr>
          <a:xfrm>
            <a:off x="2874411" y="160119"/>
            <a:ext cx="6286500" cy="923330"/>
          </a:xfrm>
          <a:prstGeom prst="rect">
            <a:avLst/>
          </a:prstGeom>
          <a:noFill/>
        </p:spPr>
        <p:txBody>
          <a:bodyPr wrap="square" rtlCol="0">
            <a:spAutoFit/>
          </a:bodyPr>
          <a:lstStyle/>
          <a:p>
            <a:pPr algn="ctr" defTabSz="457200" eaLnBrk="0" fontAlgn="base" hangingPunct="0">
              <a:spcBef>
                <a:spcPct val="0"/>
              </a:spcBef>
              <a:spcAft>
                <a:spcPct val="0"/>
              </a:spcAft>
            </a:pPr>
            <a:r>
              <a:rPr lang="en-US" sz="5400" dirty="0" smtClean="0">
                <a:solidFill>
                  <a:schemeClr val="bg1"/>
                </a:solidFill>
              </a:rPr>
              <a:t>Preparing data </a:t>
            </a:r>
            <a:endParaRPr lang="en-US" sz="5400" b="1" dirty="0">
              <a:solidFill>
                <a:schemeClr val="bg1"/>
              </a:solidFill>
              <a:effectLst>
                <a:innerShdw blurRad="63500" dist="50800" dir="13500000">
                  <a:prstClr val="black">
                    <a:alpha val="50000"/>
                  </a:prstClr>
                </a:innerShdw>
              </a:effectLst>
              <a:latin typeface="Times New Roman" panose="02020603050405020304" pitchFamily="18" charset="0"/>
              <a:ea typeface="+mj-ea"/>
              <a:cs typeface="Times New Roman" panose="02020603050405020304" pitchFamily="18" charset="0"/>
            </a:endParaRPr>
          </a:p>
        </p:txBody>
      </p:sp>
      <p:sp>
        <p:nvSpPr>
          <p:cNvPr id="6" name="TextBox 5">
            <a:extLst>
              <a:ext uri="{FF2B5EF4-FFF2-40B4-BE49-F238E27FC236}">
                <a16:creationId xmlns:a16="http://schemas.microsoft.com/office/drawing/2014/main" id="{572999EE-DC3D-C34D-AA9C-F4531F05391D}"/>
              </a:ext>
            </a:extLst>
          </p:cNvPr>
          <p:cNvSpPr txBox="1"/>
          <p:nvPr/>
        </p:nvSpPr>
        <p:spPr>
          <a:xfrm>
            <a:off x="0" y="6671365"/>
            <a:ext cx="12192000" cy="369332"/>
          </a:xfrm>
          <a:prstGeom prst="rect">
            <a:avLst/>
          </a:prstGeom>
          <a:solidFill>
            <a:schemeClr val="accent1">
              <a:lumMod val="75000"/>
            </a:schemeClr>
          </a:solidFill>
          <a:ln>
            <a:solidFill>
              <a:schemeClr val="accent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ED3CCA67-8C29-C249-9D09-999BBDB5B826}"/>
              </a:ext>
            </a:extLst>
          </p:cNvPr>
          <p:cNvSpPr txBox="1"/>
          <p:nvPr/>
        </p:nvSpPr>
        <p:spPr>
          <a:xfrm>
            <a:off x="11605661" y="3349727"/>
            <a:ext cx="2755900" cy="516194"/>
          </a:xfrm>
          <a:prstGeom prst="rect">
            <a:avLst/>
          </a:prstGeom>
          <a:noFill/>
        </p:spPr>
        <p:txBody>
          <a:bodyPr wrap="square" rtlCol="0">
            <a:spAutoFit/>
          </a:bodyPr>
          <a:lstStyle/>
          <a:p>
            <a:endParaRPr lang="en-US" dirty="0"/>
          </a:p>
        </p:txBody>
      </p:sp>
      <p:pic>
        <p:nvPicPr>
          <p:cNvPr id="1029" name="Picture 5" descr="page1image14496">
            <a:extLst>
              <a:ext uri="{FF2B5EF4-FFF2-40B4-BE49-F238E27FC236}">
                <a16:creationId xmlns:a16="http://schemas.microsoft.com/office/drawing/2014/main" id="{593F3CB2-3DC9-F74B-93D7-54642FD45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6761" y="-57150"/>
            <a:ext cx="2133600" cy="1489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E056141-904E-2345-B58F-5D6BFEDF6EC4}"/>
              </a:ext>
            </a:extLst>
          </p:cNvPr>
          <p:cNvSpPr txBox="1"/>
          <p:nvPr/>
        </p:nvSpPr>
        <p:spPr>
          <a:xfrm>
            <a:off x="221227" y="1859569"/>
            <a:ext cx="6740012" cy="646331"/>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p:txBody>
      </p:sp>
      <p:sp>
        <p:nvSpPr>
          <p:cNvPr id="2" name="TextBox 1"/>
          <p:cNvSpPr txBox="1"/>
          <p:nvPr/>
        </p:nvSpPr>
        <p:spPr>
          <a:xfrm>
            <a:off x="1364020" y="1789805"/>
            <a:ext cx="8882741" cy="4524315"/>
          </a:xfrm>
          <a:prstGeom prst="rect">
            <a:avLst/>
          </a:prstGeom>
          <a:noFill/>
        </p:spPr>
        <p:txBody>
          <a:bodyPr wrap="square" rtlCol="0">
            <a:spAutoFit/>
          </a:bodyPr>
          <a:lstStyle/>
          <a:p>
            <a:r>
              <a:rPr lang="en-US" sz="3200" dirty="0" smtClean="0"/>
              <a:t>I’m going </a:t>
            </a:r>
            <a:r>
              <a:rPr lang="en-US" sz="3200" dirty="0"/>
              <a:t>to use </a:t>
            </a:r>
            <a:r>
              <a:rPr lang="en-US" sz="3200" dirty="0" err="1"/>
              <a:t>kaggal</a:t>
            </a:r>
            <a:r>
              <a:rPr lang="en-US" sz="3200" dirty="0"/>
              <a:t> dataset and work with approximately 27k image of malaria </a:t>
            </a:r>
            <a:r>
              <a:rPr lang="en-US" sz="3200" dirty="0" smtClean="0"/>
              <a:t>cell</a:t>
            </a:r>
          </a:p>
          <a:p>
            <a:r>
              <a:rPr lang="en-US" sz="3200" dirty="0" smtClean="0"/>
              <a:t> </a:t>
            </a:r>
            <a:r>
              <a:rPr lang="en-US" sz="3200" dirty="0"/>
              <a:t>(total of infected and uninfected) reference to who works on </a:t>
            </a:r>
            <a:endParaRPr lang="en-US" sz="3200" dirty="0" smtClean="0"/>
          </a:p>
          <a:p>
            <a:r>
              <a:rPr lang="en-US" sz="3200" dirty="0" smtClean="0"/>
              <a:t>“</a:t>
            </a:r>
            <a:r>
              <a:rPr lang="en-US" sz="3200" dirty="0"/>
              <a:t>Improving Malaria Parasite Detection from Red Blood Cell using </a:t>
            </a:r>
            <a:endParaRPr lang="en-US" sz="3200" dirty="0" smtClean="0"/>
          </a:p>
          <a:p>
            <a:r>
              <a:rPr lang="en-US" sz="3200" dirty="0" smtClean="0"/>
              <a:t>Deep </a:t>
            </a:r>
            <a:r>
              <a:rPr lang="en-US" sz="3200" dirty="0"/>
              <a:t>Convolutional Neural Networks” </a:t>
            </a:r>
            <a:endParaRPr lang="en-US" sz="3200" dirty="0" smtClean="0"/>
          </a:p>
          <a:p>
            <a:r>
              <a:rPr lang="en-US" sz="3200" dirty="0" err="1" smtClean="0"/>
              <a:t>i</a:t>
            </a:r>
            <a:r>
              <a:rPr lang="en-US" sz="3200" dirty="0" smtClean="0"/>
              <a:t> </a:t>
            </a:r>
            <a:r>
              <a:rPr lang="en-US" sz="3200" dirty="0"/>
              <a:t>will divide </a:t>
            </a:r>
            <a:r>
              <a:rPr lang="en-US" sz="3200" dirty="0" smtClean="0"/>
              <a:t>the images </a:t>
            </a:r>
            <a:r>
              <a:rPr lang="en-US" sz="3200" dirty="0"/>
              <a:t>into 3 parts (70%train, 15%test and 15%validate).</a:t>
            </a:r>
          </a:p>
        </p:txBody>
      </p:sp>
    </p:spTree>
    <p:extLst>
      <p:ext uri="{BB962C8B-B14F-4D97-AF65-F5344CB8AC3E}">
        <p14:creationId xmlns:p14="http://schemas.microsoft.com/office/powerpoint/2010/main" val="40119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DC90E7-3F1D-1941-8919-7E1417B44CA1}"/>
              </a:ext>
            </a:extLst>
          </p:cNvPr>
          <p:cNvSpPr/>
          <p:nvPr/>
        </p:nvSpPr>
        <p:spPr>
          <a:xfrm>
            <a:off x="0" y="0"/>
            <a:ext cx="12192000" cy="14325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468D570-B999-F949-8EA1-6FB3BC0BDC8E}"/>
              </a:ext>
            </a:extLst>
          </p:cNvPr>
          <p:cNvSpPr txBox="1"/>
          <p:nvPr/>
        </p:nvSpPr>
        <p:spPr>
          <a:xfrm>
            <a:off x="2874411" y="160119"/>
            <a:ext cx="6286500" cy="923330"/>
          </a:xfrm>
          <a:prstGeom prst="rect">
            <a:avLst/>
          </a:prstGeom>
          <a:noFill/>
        </p:spPr>
        <p:txBody>
          <a:bodyPr wrap="square" rtlCol="0">
            <a:spAutoFit/>
          </a:bodyPr>
          <a:lstStyle/>
          <a:p>
            <a:pPr algn="ctr" defTabSz="457200" eaLnBrk="0" fontAlgn="base" hangingPunct="0">
              <a:spcBef>
                <a:spcPct val="0"/>
              </a:spcBef>
              <a:spcAft>
                <a:spcPct val="0"/>
              </a:spcAft>
            </a:pPr>
            <a:r>
              <a:rPr lang="en-US" altLang="en-US" sz="5400" b="1" dirty="0" smtClean="0">
                <a:solidFill>
                  <a:srgbClr val="FFFFFF"/>
                </a:solidFill>
                <a:effectLst>
                  <a:innerShdw blurRad="63500" dist="50800" dir="13500000">
                    <a:prstClr val="black">
                      <a:alpha val="50000"/>
                    </a:prstClr>
                  </a:innerShdw>
                </a:effectLst>
                <a:latin typeface="Times New Roman" panose="02020603050405020304" pitchFamily="18" charset="0"/>
                <a:ea typeface="+mj-ea"/>
                <a:cs typeface="Times New Roman" panose="02020603050405020304" pitchFamily="18" charset="0"/>
              </a:rPr>
              <a:t>Modeling</a:t>
            </a:r>
            <a:endParaRPr lang="en-US" sz="5400" b="1" dirty="0">
              <a:solidFill>
                <a:srgbClr val="FFFFFF"/>
              </a:solidFill>
              <a:effectLst>
                <a:innerShdw blurRad="63500" dist="50800" dir="13500000">
                  <a:prstClr val="black">
                    <a:alpha val="50000"/>
                  </a:prstClr>
                </a:innerShdw>
              </a:effectLst>
              <a:latin typeface="Times New Roman" panose="02020603050405020304" pitchFamily="18" charset="0"/>
              <a:ea typeface="+mj-ea"/>
              <a:cs typeface="Times New Roman" panose="02020603050405020304" pitchFamily="18" charset="0"/>
            </a:endParaRPr>
          </a:p>
        </p:txBody>
      </p:sp>
      <p:sp>
        <p:nvSpPr>
          <p:cNvPr id="6" name="TextBox 5">
            <a:extLst>
              <a:ext uri="{FF2B5EF4-FFF2-40B4-BE49-F238E27FC236}">
                <a16:creationId xmlns:a16="http://schemas.microsoft.com/office/drawing/2014/main" id="{572999EE-DC3D-C34D-AA9C-F4531F05391D}"/>
              </a:ext>
            </a:extLst>
          </p:cNvPr>
          <p:cNvSpPr txBox="1"/>
          <p:nvPr/>
        </p:nvSpPr>
        <p:spPr>
          <a:xfrm>
            <a:off x="0" y="6671365"/>
            <a:ext cx="12192000" cy="369332"/>
          </a:xfrm>
          <a:prstGeom prst="rect">
            <a:avLst/>
          </a:prstGeom>
          <a:solidFill>
            <a:schemeClr val="accent1">
              <a:lumMod val="75000"/>
            </a:schemeClr>
          </a:solidFill>
          <a:ln>
            <a:solidFill>
              <a:schemeClr val="accent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ED3CCA67-8C29-C249-9D09-999BBDB5B826}"/>
              </a:ext>
            </a:extLst>
          </p:cNvPr>
          <p:cNvSpPr txBox="1"/>
          <p:nvPr/>
        </p:nvSpPr>
        <p:spPr>
          <a:xfrm>
            <a:off x="11605661" y="3349727"/>
            <a:ext cx="2755900" cy="516194"/>
          </a:xfrm>
          <a:prstGeom prst="rect">
            <a:avLst/>
          </a:prstGeom>
          <a:noFill/>
        </p:spPr>
        <p:txBody>
          <a:bodyPr wrap="square" rtlCol="0">
            <a:spAutoFit/>
          </a:bodyPr>
          <a:lstStyle/>
          <a:p>
            <a:endParaRPr lang="en-US" dirty="0"/>
          </a:p>
        </p:txBody>
      </p:sp>
      <p:pic>
        <p:nvPicPr>
          <p:cNvPr id="1029" name="Picture 5" descr="page1image14496">
            <a:extLst>
              <a:ext uri="{FF2B5EF4-FFF2-40B4-BE49-F238E27FC236}">
                <a16:creationId xmlns:a16="http://schemas.microsoft.com/office/drawing/2014/main" id="{593F3CB2-3DC9-F74B-93D7-54642FD45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6761" y="-57150"/>
            <a:ext cx="2133600" cy="1489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E056141-904E-2345-B58F-5D6BFEDF6EC4}"/>
              </a:ext>
            </a:extLst>
          </p:cNvPr>
          <p:cNvSpPr txBox="1"/>
          <p:nvPr/>
        </p:nvSpPr>
        <p:spPr>
          <a:xfrm>
            <a:off x="2094272" y="5467029"/>
            <a:ext cx="6740012" cy="646331"/>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30E5D1CF-39CE-1D41-A65E-F01347639995}"/>
              </a:ext>
            </a:extLst>
          </p:cNvPr>
          <p:cNvSpPr txBox="1"/>
          <p:nvPr/>
        </p:nvSpPr>
        <p:spPr>
          <a:xfrm>
            <a:off x="1171853" y="1578488"/>
            <a:ext cx="9848294" cy="3539430"/>
          </a:xfrm>
          <a:prstGeom prst="rect">
            <a:avLst/>
          </a:prstGeom>
          <a:noFill/>
        </p:spPr>
        <p:txBody>
          <a:bodyPr wrap="square" rtlCol="0">
            <a:spAutoFit/>
          </a:bodyPr>
          <a:lstStyle/>
          <a:p>
            <a:r>
              <a:rPr lang="en-US" sz="3200" dirty="0"/>
              <a:t>extracted features using Conv2D with kernel sized (3,3) and choosing the most affected filter numbers, here in the table as you see there are all our filter numbers used to achieve the higher accuracy. Starting with (64,128,256) which give us 92.1%, (64,64,128) with 93,1% accuracy, (32,64,128) with 95.5% and (128,128,256) which gave us 92.5%, so the most affected filter number is (32,64,128). </a:t>
            </a:r>
            <a:endParaRPr lang="en-US" dirty="0"/>
          </a:p>
        </p:txBody>
      </p:sp>
      <p:pic>
        <p:nvPicPr>
          <p:cNvPr id="2" name="Picture 1"/>
          <p:cNvPicPr>
            <a:picLocks noChangeAspect="1"/>
          </p:cNvPicPr>
          <p:nvPr/>
        </p:nvPicPr>
        <p:blipFill>
          <a:blip r:embed="rId3"/>
          <a:stretch>
            <a:fillRect/>
          </a:stretch>
        </p:blipFill>
        <p:spPr>
          <a:xfrm>
            <a:off x="3180943" y="5287309"/>
            <a:ext cx="5830114" cy="1105054"/>
          </a:xfrm>
          <a:prstGeom prst="rect">
            <a:avLst/>
          </a:prstGeom>
        </p:spPr>
      </p:pic>
    </p:spTree>
    <p:extLst>
      <p:ext uri="{BB962C8B-B14F-4D97-AF65-F5344CB8AC3E}">
        <p14:creationId xmlns:p14="http://schemas.microsoft.com/office/powerpoint/2010/main" val="522229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{F35B41F7-A83A-7148-AD8F-A5ECD1790CBC}tf10001120</Template>
  <TotalTime>336</TotalTime>
  <Words>442</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Microsoft YaHei</vt:lpstr>
      <vt:lpstr>Arial</vt:lpstr>
      <vt:lpstr>Calibri</vt:lpstr>
      <vt:lpstr>Calibri Light</vt:lpstr>
      <vt:lpstr>Times New Roman</vt:lpstr>
      <vt:lpstr>TimesNewRomanPS-BoldMT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User</cp:lastModifiedBy>
  <cp:revision>31</cp:revision>
  <dcterms:created xsi:type="dcterms:W3CDTF">2020-11-25T19:17:42Z</dcterms:created>
  <dcterms:modified xsi:type="dcterms:W3CDTF">2022-01-13T05:39:01Z</dcterms:modified>
</cp:coreProperties>
</file>