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1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March 27,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March 27,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March 27,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March 27,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March 27,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March 27,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March 27,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March 27,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March 27,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March 27, 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dirty="0"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March 27,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March 27, 2018</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801506" y="1736239"/>
            <a:ext cx="5671978" cy="1219190"/>
          </a:xfrm>
        </p:spPr>
        <p:txBody>
          <a:bodyPr/>
          <a:lstStyle/>
          <a:p>
            <a:r>
              <a:rPr lang="en-US" sz="5400" dirty="0" smtClean="0">
                <a:latin typeface="Arial"/>
                <a:cs typeface="Arial"/>
              </a:rPr>
              <a:t>References</a:t>
            </a:r>
            <a:endParaRPr lang="en-US" sz="5400" dirty="0">
              <a:latin typeface="Arial"/>
              <a:cs typeface="Aria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95528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Pass By Value</a:t>
            </a:r>
            <a:endParaRPr lang="en-US" sz="3200" dirty="0">
              <a:latin typeface="Arial"/>
              <a:cs typeface="Arial"/>
            </a:endParaRPr>
          </a:p>
        </p:txBody>
      </p:sp>
      <p:sp>
        <p:nvSpPr>
          <p:cNvPr id="3" name="Content Placeholder 2"/>
          <p:cNvSpPr>
            <a:spLocks noGrp="1"/>
          </p:cNvSpPr>
          <p:nvPr>
            <p:ph idx="1"/>
          </p:nvPr>
        </p:nvSpPr>
        <p:spPr>
          <a:xfrm>
            <a:off x="554835" y="914400"/>
            <a:ext cx="8341378" cy="872932"/>
          </a:xfrm>
        </p:spPr>
        <p:txBody>
          <a:bodyPr>
            <a:normAutofit/>
          </a:bodyPr>
          <a:lstStyle/>
          <a:p>
            <a:pPr marL="0" indent="0"/>
            <a:r>
              <a:rPr lang="en-US" sz="1400" dirty="0" smtClean="0">
                <a:latin typeface="Arial"/>
                <a:cs typeface="Arial"/>
              </a:rPr>
              <a:t>Involves passing a copy of data values, where changes to the copied values are not reflected in the original values. Used mostly when you want to use the value of that data in a computation.</a:t>
            </a:r>
            <a:endParaRPr lang="en-US" sz="1400" dirty="0">
              <a:latin typeface="Arial"/>
              <a:cs typeface="Arial"/>
            </a:endParaRPr>
          </a:p>
          <a:p>
            <a:pPr marL="0" indent="0"/>
            <a:endParaRPr lang="en-US" sz="1400" dirty="0">
              <a:latin typeface="Arial"/>
              <a:cs typeface="Arial"/>
            </a:endParaRPr>
          </a:p>
        </p:txBody>
      </p:sp>
      <p:sp>
        <p:nvSpPr>
          <p:cNvPr id="11" name="TextBox 10"/>
          <p:cNvSpPr txBox="1"/>
          <p:nvPr/>
        </p:nvSpPr>
        <p:spPr>
          <a:xfrm>
            <a:off x="554835" y="1639756"/>
            <a:ext cx="1985079" cy="3293210"/>
          </a:xfrm>
          <a:prstGeom prst="rect">
            <a:avLst/>
          </a:prstGeom>
          <a:noFill/>
        </p:spPr>
        <p:txBody>
          <a:bodyPr wrap="square" rtlCol="0">
            <a:spAutoFit/>
          </a:bodyPr>
          <a:lstStyle/>
          <a:p>
            <a:r>
              <a:rPr lang="en-US" sz="1300" dirty="0" smtClean="0">
                <a:latin typeface="Arial"/>
                <a:cs typeface="Arial"/>
              </a:rPr>
              <a:t>In the example seen here, we pass a copy of the values stored in the original string to our method. Since this is not linked to the identity of the string we are never able to change the a original string since we are never interacting with it in the method call. The only thing we change is the variable we set up to hold the values held within the original string.</a:t>
            </a:r>
            <a:endParaRPr lang="en-US" sz="1300" dirty="0">
              <a:latin typeface="Arial"/>
              <a:cs typeface="Arial"/>
            </a:endParaRPr>
          </a:p>
        </p:txBody>
      </p:sp>
      <p:pic>
        <p:nvPicPr>
          <p:cNvPr id="16" name="Picture 15" descr="pass_by_valu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870" y="1639756"/>
            <a:ext cx="6275808" cy="2524751"/>
          </a:xfrm>
          <a:prstGeom prst="rect">
            <a:avLst/>
          </a:prstGeom>
        </p:spPr>
      </p:pic>
      <p:pic>
        <p:nvPicPr>
          <p:cNvPr id="17" name="Picture 16" descr="pass_by_value_result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7870" y="4175099"/>
            <a:ext cx="6246525" cy="766619"/>
          </a:xfrm>
          <a:prstGeom prst="rect">
            <a:avLst/>
          </a:prstGeom>
        </p:spPr>
      </p:pic>
    </p:spTree>
    <p:extLst>
      <p:ext uri="{BB962C8B-B14F-4D97-AF65-F5344CB8AC3E}">
        <p14:creationId xmlns:p14="http://schemas.microsoft.com/office/powerpoint/2010/main" val="1458958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Pass By Reference</a:t>
            </a:r>
            <a:endParaRPr lang="en-US" sz="3200" dirty="0">
              <a:latin typeface="Arial"/>
              <a:cs typeface="Arial"/>
            </a:endParaRPr>
          </a:p>
        </p:txBody>
      </p:sp>
      <p:sp>
        <p:nvSpPr>
          <p:cNvPr id="3" name="Content Placeholder 2"/>
          <p:cNvSpPr>
            <a:spLocks noGrp="1"/>
          </p:cNvSpPr>
          <p:nvPr>
            <p:ph idx="1"/>
          </p:nvPr>
        </p:nvSpPr>
        <p:spPr>
          <a:xfrm>
            <a:off x="241300" y="1100629"/>
            <a:ext cx="8534400" cy="880572"/>
          </a:xfrm>
        </p:spPr>
        <p:txBody>
          <a:bodyPr>
            <a:normAutofit/>
          </a:bodyPr>
          <a:lstStyle/>
          <a:p>
            <a:pPr marL="0" indent="0"/>
            <a:r>
              <a:rPr lang="en-US" sz="1400" dirty="0">
                <a:latin typeface="Arial"/>
                <a:cs typeface="Arial"/>
              </a:rPr>
              <a:t>Involves passing a </a:t>
            </a:r>
            <a:r>
              <a:rPr lang="en-US" sz="1400" dirty="0" smtClean="0">
                <a:latin typeface="Arial"/>
                <a:cs typeface="Arial"/>
              </a:rPr>
              <a:t>memory location of a data object(identity), </a:t>
            </a:r>
            <a:r>
              <a:rPr lang="en-US" sz="1400" dirty="0">
                <a:latin typeface="Arial"/>
                <a:cs typeface="Arial"/>
              </a:rPr>
              <a:t>where changes to the copied </a:t>
            </a:r>
            <a:r>
              <a:rPr lang="en-US" sz="1400" dirty="0" smtClean="0">
                <a:latin typeface="Arial"/>
                <a:cs typeface="Arial"/>
              </a:rPr>
              <a:t>memory location(identity) </a:t>
            </a:r>
            <a:r>
              <a:rPr lang="en-US" sz="1400" dirty="0">
                <a:latin typeface="Arial"/>
                <a:cs typeface="Arial"/>
              </a:rPr>
              <a:t>are </a:t>
            </a:r>
            <a:r>
              <a:rPr lang="en-US" sz="1400" dirty="0" smtClean="0">
                <a:latin typeface="Arial"/>
                <a:cs typeface="Arial"/>
              </a:rPr>
              <a:t>reflected </a:t>
            </a:r>
            <a:r>
              <a:rPr lang="en-US" sz="1400" dirty="0">
                <a:latin typeface="Arial"/>
                <a:cs typeface="Arial"/>
              </a:rPr>
              <a:t>in the original value. Used mostly when you </a:t>
            </a:r>
            <a:r>
              <a:rPr lang="en-US" sz="1400" dirty="0" smtClean="0">
                <a:latin typeface="Arial"/>
                <a:cs typeface="Arial"/>
              </a:rPr>
              <a:t>need to alter a data set.</a:t>
            </a:r>
            <a:endParaRPr lang="en-US" sz="1400" dirty="0">
              <a:latin typeface="Arial"/>
              <a:cs typeface="Arial"/>
            </a:endParaRPr>
          </a:p>
          <a:p>
            <a:pPr marL="0" indent="0"/>
            <a:endParaRPr lang="en-US" sz="1400" dirty="0">
              <a:latin typeface="Arial"/>
              <a:cs typeface="Arial"/>
            </a:endParaRPr>
          </a:p>
          <a:p>
            <a:pPr marL="0" indent="0"/>
            <a:endParaRPr lang="en-US" sz="1400" dirty="0">
              <a:latin typeface="Arial"/>
              <a:cs typeface="Arial"/>
            </a:endParaRPr>
          </a:p>
        </p:txBody>
      </p:sp>
      <p:sp>
        <p:nvSpPr>
          <p:cNvPr id="5" name="TextBox 4"/>
          <p:cNvSpPr txBox="1"/>
          <p:nvPr/>
        </p:nvSpPr>
        <p:spPr>
          <a:xfrm>
            <a:off x="279400" y="1811879"/>
            <a:ext cx="2032000" cy="2292935"/>
          </a:xfrm>
          <a:prstGeom prst="rect">
            <a:avLst/>
          </a:prstGeom>
          <a:noFill/>
        </p:spPr>
        <p:txBody>
          <a:bodyPr wrap="square" rtlCol="0">
            <a:spAutoFit/>
          </a:bodyPr>
          <a:lstStyle/>
          <a:p>
            <a:r>
              <a:rPr lang="en-US" sz="1300" dirty="0">
                <a:latin typeface="Arial"/>
                <a:cs typeface="Arial"/>
              </a:rPr>
              <a:t>In the example seen here, we </a:t>
            </a:r>
            <a:r>
              <a:rPr lang="en-US" sz="1300" dirty="0" smtClean="0">
                <a:latin typeface="Arial"/>
                <a:cs typeface="Arial"/>
              </a:rPr>
              <a:t>use the object’s reference to it’s own identity to interact with it. By referencing the object with its identity we can call its own field change methods on it and actually change the data values it holds inside itself. </a:t>
            </a:r>
            <a:endParaRPr lang="en-US" sz="1300" dirty="0">
              <a:latin typeface="Arial"/>
              <a:cs typeface="Arial"/>
            </a:endParaRPr>
          </a:p>
        </p:txBody>
      </p:sp>
      <p:pic>
        <p:nvPicPr>
          <p:cNvPr id="9" name="Picture 8" descr="pass_by_reference.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600" y="2934519"/>
            <a:ext cx="6629400" cy="1324635"/>
          </a:xfrm>
          <a:prstGeom prst="rect">
            <a:avLst/>
          </a:prstGeom>
        </p:spPr>
      </p:pic>
      <p:pic>
        <p:nvPicPr>
          <p:cNvPr id="10" name="Picture 9" descr="pass_by_reference_object.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1713396"/>
            <a:ext cx="6045200" cy="1144924"/>
          </a:xfrm>
          <a:prstGeom prst="rect">
            <a:avLst/>
          </a:prstGeom>
        </p:spPr>
      </p:pic>
      <p:pic>
        <p:nvPicPr>
          <p:cNvPr id="11" name="Picture 10" descr="pass_by_reference_results.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0" y="4358315"/>
            <a:ext cx="7645400" cy="686330"/>
          </a:xfrm>
          <a:prstGeom prst="rect">
            <a:avLst/>
          </a:prstGeom>
        </p:spPr>
      </p:pic>
    </p:spTree>
    <p:extLst>
      <p:ext uri="{BB962C8B-B14F-4D97-AF65-F5344CB8AC3E}">
        <p14:creationId xmlns:p14="http://schemas.microsoft.com/office/powerpoint/2010/main" val="152009837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Object equality</a:t>
            </a:r>
            <a:endParaRPr lang="en-US" sz="3200" dirty="0">
              <a:latin typeface="Arial"/>
              <a:cs typeface="Arial"/>
            </a:endParaRPr>
          </a:p>
        </p:txBody>
      </p:sp>
      <p:sp>
        <p:nvSpPr>
          <p:cNvPr id="3" name="Content Placeholder 2"/>
          <p:cNvSpPr>
            <a:spLocks noGrp="1"/>
          </p:cNvSpPr>
          <p:nvPr>
            <p:ph idx="1"/>
          </p:nvPr>
        </p:nvSpPr>
        <p:spPr>
          <a:xfrm>
            <a:off x="314960" y="914400"/>
            <a:ext cx="8524240" cy="736600"/>
          </a:xfrm>
        </p:spPr>
        <p:txBody>
          <a:bodyPr>
            <a:normAutofit/>
          </a:bodyPr>
          <a:lstStyle/>
          <a:p>
            <a:pPr marL="0" indent="0"/>
            <a:r>
              <a:rPr lang="en-US" sz="1400" dirty="0" smtClean="0">
                <a:latin typeface="Arial"/>
                <a:cs typeface="Arial"/>
              </a:rPr>
              <a:t>There are two ways to compare object equality: by an object’s identity using the == operator or by using a .equals() method. In the case of the .equals(), if there was no preexisting .equals() method, we would need to define it.</a:t>
            </a:r>
            <a:endParaRPr lang="en-US" sz="1400" dirty="0">
              <a:latin typeface="Arial"/>
              <a:cs typeface="Arial"/>
            </a:endParaRPr>
          </a:p>
          <a:p>
            <a:pPr marL="0" indent="0"/>
            <a:endParaRPr lang="en-US" sz="1400" dirty="0">
              <a:latin typeface="Arial"/>
              <a:cs typeface="Arial"/>
            </a:endParaRPr>
          </a:p>
          <a:p>
            <a:pPr marL="0" indent="0"/>
            <a:endParaRPr lang="en-US" sz="1400" dirty="0">
              <a:latin typeface="Arial"/>
              <a:cs typeface="Arial"/>
            </a:endParaRPr>
          </a:p>
          <a:p>
            <a:endParaRPr lang="en-US" sz="1400" dirty="0">
              <a:latin typeface="Arial"/>
              <a:cs typeface="Arial"/>
            </a:endParaRPr>
          </a:p>
        </p:txBody>
      </p:sp>
      <p:pic>
        <p:nvPicPr>
          <p:cNvPr id="4" name="Picture 3" descr="object_identity_equality.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3405"/>
            <a:ext cx="4053840" cy="1562418"/>
          </a:xfrm>
          <a:prstGeom prst="rect">
            <a:avLst/>
          </a:prstGeom>
        </p:spPr>
      </p:pic>
      <p:pic>
        <p:nvPicPr>
          <p:cNvPr id="5" name="Picture 4" descr="object_identity_equality_result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 y="3580125"/>
            <a:ext cx="3583940" cy="448913"/>
          </a:xfrm>
          <a:prstGeom prst="rect">
            <a:avLst/>
          </a:prstGeom>
        </p:spPr>
      </p:pic>
      <p:pic>
        <p:nvPicPr>
          <p:cNvPr id="7" name="Picture 6" descr="object_value_equality_result.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840" y="3618905"/>
            <a:ext cx="5090160" cy="423060"/>
          </a:xfrm>
          <a:prstGeom prst="rect">
            <a:avLst/>
          </a:prstGeom>
        </p:spPr>
      </p:pic>
      <p:pic>
        <p:nvPicPr>
          <p:cNvPr id="8" name="Picture 7" descr="object_value_equality.jpe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9100" y="1900955"/>
            <a:ext cx="4914900" cy="1524868"/>
          </a:xfrm>
          <a:prstGeom prst="rect">
            <a:avLst/>
          </a:prstGeom>
        </p:spPr>
      </p:pic>
      <p:sp>
        <p:nvSpPr>
          <p:cNvPr id="9" name="TextBox 8"/>
          <p:cNvSpPr txBox="1"/>
          <p:nvPr/>
        </p:nvSpPr>
        <p:spPr>
          <a:xfrm>
            <a:off x="99060" y="4041966"/>
            <a:ext cx="8638540" cy="830997"/>
          </a:xfrm>
          <a:prstGeom prst="rect">
            <a:avLst/>
          </a:prstGeom>
          <a:noFill/>
        </p:spPr>
        <p:txBody>
          <a:bodyPr wrap="square" rtlCol="0">
            <a:spAutoFit/>
          </a:bodyPr>
          <a:lstStyle/>
          <a:p>
            <a:pPr marL="171450" indent="-171450">
              <a:buFont typeface="Arial"/>
              <a:buChar char="•"/>
            </a:pPr>
            <a:r>
              <a:rPr lang="en-US" sz="1200" dirty="0" smtClean="0">
                <a:latin typeface="Arial"/>
                <a:cs typeface="Arial"/>
              </a:rPr>
              <a:t>In the left example, we can see that two references pointing to the same object are identity identical. They are the same object. </a:t>
            </a:r>
            <a:r>
              <a:rPr lang="en-US" sz="1200" smtClean="0">
                <a:latin typeface="Arial"/>
                <a:cs typeface="Arial"/>
              </a:rPr>
              <a:t>An </a:t>
            </a:r>
            <a:r>
              <a:rPr lang="en-US" sz="1200" dirty="0" smtClean="0">
                <a:latin typeface="Arial"/>
                <a:cs typeface="Arial"/>
              </a:rPr>
              <a:t>object with identical fields is not identical to the identity of the other object. They are different objects. </a:t>
            </a:r>
          </a:p>
          <a:p>
            <a:pPr marL="171450" indent="-171450">
              <a:buFont typeface="Arial"/>
              <a:buChar char="•"/>
            </a:pPr>
            <a:r>
              <a:rPr lang="en-US" sz="1200" dirty="0" smtClean="0">
                <a:latin typeface="Arial"/>
                <a:cs typeface="Arial"/>
              </a:rPr>
              <a:t>In the right example, we can see that two different objects that contain the exact same values can be determined to be equivalent. They are not the same object, but given the equivalency determinants they can be evaluated to equal.</a:t>
            </a:r>
            <a:endParaRPr lang="en-US" sz="1200" dirty="0">
              <a:latin typeface="Arial"/>
              <a:cs typeface="Arial"/>
            </a:endParaRPr>
          </a:p>
        </p:txBody>
      </p:sp>
    </p:spTree>
    <p:extLst>
      <p:ext uri="{BB962C8B-B14F-4D97-AF65-F5344CB8AC3E}">
        <p14:creationId xmlns:p14="http://schemas.microsoft.com/office/powerpoint/2010/main" val="201281926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Object </a:t>
            </a:r>
            <a:r>
              <a:rPr lang="en-US" sz="3200" dirty="0" err="1" smtClean="0">
                <a:latin typeface="Arial"/>
                <a:cs typeface="Arial"/>
              </a:rPr>
              <a:t>Lifecyle</a:t>
            </a:r>
            <a:endParaRPr lang="en-US" sz="3200" dirty="0">
              <a:latin typeface="Arial"/>
              <a:cs typeface="Arial"/>
            </a:endParaRPr>
          </a:p>
        </p:txBody>
      </p:sp>
      <p:sp>
        <p:nvSpPr>
          <p:cNvPr id="3" name="Content Placeholder 2"/>
          <p:cNvSpPr>
            <a:spLocks noGrp="1"/>
          </p:cNvSpPr>
          <p:nvPr>
            <p:ph idx="1"/>
          </p:nvPr>
        </p:nvSpPr>
        <p:spPr>
          <a:xfrm>
            <a:off x="215900" y="1418128"/>
            <a:ext cx="8597900" cy="3179272"/>
          </a:xfrm>
        </p:spPr>
        <p:txBody>
          <a:bodyPr/>
          <a:lstStyle/>
          <a:p>
            <a:pPr marL="285750" indent="-285750">
              <a:buFont typeface="Arial"/>
              <a:buChar char="•"/>
            </a:pPr>
            <a:r>
              <a:rPr lang="en-US" sz="1800" dirty="0" smtClean="0">
                <a:latin typeface="Arial"/>
                <a:cs typeface="Arial"/>
              </a:rPr>
              <a:t>Created:	</a:t>
            </a:r>
            <a:r>
              <a:rPr lang="en-US" sz="1200" dirty="0" smtClean="0">
                <a:latin typeface="Arial"/>
                <a:cs typeface="Arial"/>
              </a:rPr>
              <a:t>      Object object = new Object();</a:t>
            </a:r>
          </a:p>
          <a:p>
            <a:pPr marL="285750" indent="-285750">
              <a:buFont typeface="Arial"/>
              <a:buChar char="•"/>
            </a:pPr>
            <a:r>
              <a:rPr lang="en-US" sz="1800" dirty="0" smtClean="0">
                <a:latin typeface="Arial"/>
                <a:cs typeface="Arial"/>
              </a:rPr>
              <a:t>In Use:      </a:t>
            </a:r>
            <a:r>
              <a:rPr lang="en-US" sz="1200" dirty="0" smtClean="0">
                <a:latin typeface="Arial"/>
                <a:cs typeface="Arial"/>
              </a:rPr>
              <a:t>	      Reference reference = object;</a:t>
            </a:r>
          </a:p>
          <a:p>
            <a:pPr marL="285750" indent="-285750">
              <a:buFont typeface="Arial"/>
              <a:buChar char="•"/>
            </a:pPr>
            <a:r>
              <a:rPr lang="en-US" sz="1800" dirty="0" smtClean="0">
                <a:latin typeface="Arial"/>
                <a:cs typeface="Arial"/>
              </a:rPr>
              <a:t>Invisible:             </a:t>
            </a:r>
            <a:r>
              <a:rPr lang="en-US" sz="1200" dirty="0" smtClean="0">
                <a:latin typeface="Arial"/>
                <a:cs typeface="Arial"/>
              </a:rPr>
              <a:t>reference = </a:t>
            </a:r>
            <a:r>
              <a:rPr lang="en-US" sz="1200" dirty="0" err="1" smtClean="0">
                <a:latin typeface="Arial"/>
                <a:cs typeface="Arial"/>
              </a:rPr>
              <a:t>aNewObject</a:t>
            </a:r>
            <a:r>
              <a:rPr lang="en-US" sz="1200" dirty="0" smtClean="0">
                <a:latin typeface="Arial"/>
                <a:cs typeface="Arial"/>
              </a:rPr>
              <a:t>;       								 at this point no Strong References are accessible</a:t>
            </a:r>
          </a:p>
          <a:p>
            <a:pPr marL="285750" indent="-285750">
              <a:buFont typeface="Arial"/>
              <a:buChar char="•"/>
            </a:pPr>
            <a:r>
              <a:rPr lang="en-US" sz="1800" dirty="0" smtClean="0">
                <a:latin typeface="Arial"/>
                <a:cs typeface="Arial"/>
              </a:rPr>
              <a:t>Unreachable: </a:t>
            </a:r>
            <a:r>
              <a:rPr lang="en-US" sz="1200" dirty="0" smtClean="0">
                <a:latin typeface="Arial"/>
                <a:cs typeface="Arial"/>
              </a:rPr>
              <a:t>	      at this point no Strong References to object exist anywhere</a:t>
            </a:r>
          </a:p>
          <a:p>
            <a:pPr marL="285750" indent="-285750">
              <a:buFont typeface="Arial"/>
              <a:buChar char="•"/>
            </a:pPr>
            <a:r>
              <a:rPr lang="en-US" sz="1800" dirty="0" smtClean="0">
                <a:latin typeface="Arial"/>
                <a:cs typeface="Arial"/>
              </a:rPr>
              <a:t>Collected:	    </a:t>
            </a:r>
            <a:r>
              <a:rPr lang="en-US" sz="1200" dirty="0" smtClean="0">
                <a:latin typeface="Arial"/>
                <a:cs typeface="Arial"/>
              </a:rPr>
              <a:t>at this point the Garbage Collector has recognized an object is ready for collection</a:t>
            </a:r>
            <a:endParaRPr lang="en-US" sz="1800" dirty="0" smtClean="0">
              <a:latin typeface="Arial"/>
              <a:cs typeface="Arial"/>
            </a:endParaRPr>
          </a:p>
          <a:p>
            <a:pPr marL="285750" indent="-285750">
              <a:buFont typeface="Arial"/>
              <a:buChar char="•"/>
            </a:pPr>
            <a:r>
              <a:rPr lang="en-US" sz="1800" dirty="0" smtClean="0">
                <a:latin typeface="Arial"/>
                <a:cs typeface="Arial"/>
              </a:rPr>
              <a:t>Finalized:</a:t>
            </a:r>
            <a:r>
              <a:rPr lang="en-US" sz="1200" dirty="0" smtClean="0">
                <a:latin typeface="Arial"/>
                <a:cs typeface="Arial"/>
              </a:rPr>
              <a:t>	      at this point if an object is still unreachable after executing any existing finalize 				methods</a:t>
            </a:r>
            <a:endParaRPr lang="en-US" sz="1800" dirty="0" smtClean="0">
              <a:latin typeface="Arial"/>
              <a:cs typeface="Arial"/>
            </a:endParaRPr>
          </a:p>
          <a:p>
            <a:pPr marL="285750" indent="-285750">
              <a:buFont typeface="Arial"/>
              <a:buChar char="•"/>
            </a:pPr>
            <a:r>
              <a:rPr lang="en-US" sz="1800" dirty="0" err="1" smtClean="0">
                <a:latin typeface="Arial"/>
                <a:cs typeface="Arial"/>
              </a:rPr>
              <a:t>Deallocated</a:t>
            </a:r>
            <a:r>
              <a:rPr lang="en-US" sz="1800" dirty="0" smtClean="0">
                <a:latin typeface="Arial"/>
                <a:cs typeface="Arial"/>
              </a:rPr>
              <a:t>:</a:t>
            </a:r>
            <a:r>
              <a:rPr lang="en-US" sz="1200" dirty="0" smtClean="0">
                <a:latin typeface="Arial"/>
                <a:cs typeface="Arial"/>
              </a:rPr>
              <a:t> 	       the final step in garbage collection</a:t>
            </a:r>
            <a:endParaRPr lang="en-US" sz="1800" dirty="0">
              <a:latin typeface="Arial"/>
              <a:cs typeface="Arial"/>
            </a:endParaRPr>
          </a:p>
          <a:p>
            <a:pPr marL="0" indent="0"/>
            <a:endParaRPr lang="en-US" dirty="0">
              <a:latin typeface="Arial"/>
              <a:cs typeface="Arial"/>
            </a:endParaRPr>
          </a:p>
          <a:p>
            <a:endParaRPr lang="en-US" dirty="0"/>
          </a:p>
        </p:txBody>
      </p:sp>
      <p:sp>
        <p:nvSpPr>
          <p:cNvPr id="4" name="TextBox 3"/>
          <p:cNvSpPr txBox="1"/>
          <p:nvPr/>
        </p:nvSpPr>
        <p:spPr>
          <a:xfrm>
            <a:off x="6070600" y="491490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509605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Arial"/>
                <a:cs typeface="Arial"/>
              </a:rPr>
              <a:t>Garbage collection</a:t>
            </a:r>
            <a:endParaRPr lang="en-US" sz="3200" dirty="0">
              <a:latin typeface="Arial"/>
              <a:cs typeface="Arial"/>
            </a:endParaRPr>
          </a:p>
        </p:txBody>
      </p:sp>
      <p:sp>
        <p:nvSpPr>
          <p:cNvPr id="3" name="Content Placeholder 2"/>
          <p:cNvSpPr>
            <a:spLocks noGrp="1"/>
          </p:cNvSpPr>
          <p:nvPr>
            <p:ph idx="1"/>
          </p:nvPr>
        </p:nvSpPr>
        <p:spPr>
          <a:xfrm>
            <a:off x="822960" y="1270000"/>
            <a:ext cx="7520940" cy="3410477"/>
          </a:xfrm>
        </p:spPr>
        <p:txBody>
          <a:bodyPr/>
          <a:lstStyle/>
          <a:p>
            <a:pPr marL="285750" indent="-285750">
              <a:buFont typeface="Arial"/>
              <a:buChar char="•"/>
            </a:pPr>
            <a:r>
              <a:rPr lang="en-US" dirty="0" smtClean="0">
                <a:latin typeface="Arial"/>
                <a:cs typeface="Arial"/>
              </a:rPr>
              <a:t>Once an object becomes unreachable it is eligible for garbage collection. This could happen in many ways, a reference being set to null or a reference being reassigned would both meet these requirements.</a:t>
            </a:r>
            <a:endParaRPr lang="en-US" dirty="0">
              <a:latin typeface="Arial"/>
              <a:cs typeface="Arial"/>
            </a:endParaRPr>
          </a:p>
          <a:p>
            <a:pPr marL="285750" indent="-285750">
              <a:buFont typeface="Arial"/>
              <a:buChar char="•"/>
            </a:pPr>
            <a:r>
              <a:rPr lang="en-US" dirty="0" smtClean="0">
                <a:latin typeface="Arial"/>
                <a:cs typeface="Arial"/>
              </a:rPr>
              <a:t>If we do nothing, Java will eventually process these items for garbage collection and </a:t>
            </a:r>
            <a:r>
              <a:rPr lang="en-US" dirty="0" err="1" smtClean="0">
                <a:latin typeface="Arial"/>
                <a:cs typeface="Arial"/>
              </a:rPr>
              <a:t>deallocate</a:t>
            </a:r>
            <a:r>
              <a:rPr lang="en-US" dirty="0" smtClean="0">
                <a:latin typeface="Arial"/>
                <a:cs typeface="Arial"/>
              </a:rPr>
              <a:t> them if Java determines that is appropriate.</a:t>
            </a:r>
          </a:p>
          <a:p>
            <a:pPr marL="285750" indent="-285750">
              <a:buFont typeface="Arial"/>
              <a:buChar char="•"/>
            </a:pPr>
            <a:r>
              <a:rPr lang="en-US" dirty="0" smtClean="0">
                <a:latin typeface="Arial"/>
                <a:cs typeface="Arial"/>
              </a:rPr>
              <a:t>We can attempt to speed up garbage collection on an item by running </a:t>
            </a:r>
            <a:r>
              <a:rPr lang="en-US" dirty="0" err="1" smtClean="0">
                <a:latin typeface="Arial"/>
                <a:cs typeface="Arial"/>
              </a:rPr>
              <a:t>System.gc</a:t>
            </a:r>
            <a:r>
              <a:rPr lang="en-US" dirty="0" smtClean="0">
                <a:latin typeface="Arial"/>
                <a:cs typeface="Arial"/>
              </a:rPr>
              <a:t>; however, this will not force Java to garbage collect an item, it merely suggests to Java to collect it.</a:t>
            </a:r>
          </a:p>
          <a:p>
            <a:pPr marL="285750" indent="-285750">
              <a:buFont typeface="Arial"/>
              <a:buChar char="•"/>
            </a:pPr>
            <a:r>
              <a:rPr lang="en-US" dirty="0" smtClean="0">
                <a:latin typeface="Arial"/>
                <a:cs typeface="Arial"/>
              </a:rPr>
              <a:t>After </a:t>
            </a:r>
            <a:r>
              <a:rPr lang="en-US" dirty="0" err="1" smtClean="0">
                <a:latin typeface="Arial"/>
                <a:cs typeface="Arial"/>
              </a:rPr>
              <a:t>deallocation</a:t>
            </a:r>
            <a:r>
              <a:rPr lang="en-US" dirty="0" smtClean="0">
                <a:latin typeface="Arial"/>
                <a:cs typeface="Arial"/>
              </a:rPr>
              <a:t>, that object ceases to exist in memory.</a:t>
            </a:r>
          </a:p>
          <a:p>
            <a:pPr marL="0" indent="0"/>
            <a:endParaRPr lang="en-US" dirty="0">
              <a:latin typeface="Arial"/>
              <a:cs typeface="Arial"/>
            </a:endParaRPr>
          </a:p>
          <a:p>
            <a:endParaRPr lang="en-US" dirty="0">
              <a:latin typeface="Arial"/>
              <a:cs typeface="Arial"/>
            </a:endParaRPr>
          </a:p>
          <a:p>
            <a:endParaRPr lang="en-US" dirty="0"/>
          </a:p>
        </p:txBody>
      </p:sp>
    </p:spTree>
    <p:extLst>
      <p:ext uri="{BB962C8B-B14F-4D97-AF65-F5344CB8AC3E}">
        <p14:creationId xmlns:p14="http://schemas.microsoft.com/office/powerpoint/2010/main" val="2966406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413</TotalTime>
  <Words>473</Words>
  <Application>Microsoft Macintosh PowerPoint</Application>
  <PresentationFormat>On-screen Show (4:3)</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Angles</vt:lpstr>
      <vt:lpstr>References</vt:lpstr>
      <vt:lpstr>Pass By Value</vt:lpstr>
      <vt:lpstr>Pass By Reference</vt:lpstr>
      <vt:lpstr>Object equality</vt:lpstr>
      <vt:lpstr>Object Lifecyle</vt:lpstr>
      <vt:lpstr>Garbage collection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References</dc:title>
  <dc:creator>Charles Tinnell</dc:creator>
  <cp:lastModifiedBy>Charles Tinnell</cp:lastModifiedBy>
  <cp:revision>33</cp:revision>
  <dcterms:created xsi:type="dcterms:W3CDTF">2018-03-27T01:52:55Z</dcterms:created>
  <dcterms:modified xsi:type="dcterms:W3CDTF">2018-03-28T06:03:55Z</dcterms:modified>
</cp:coreProperties>
</file>