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60" r:id="rId5"/>
    <p:sldId id="275" r:id="rId6"/>
    <p:sldId id="268" r:id="rId7"/>
    <p:sldId id="259" r:id="rId8"/>
    <p:sldId id="276" r:id="rId9"/>
    <p:sldId id="269" r:id="rId10"/>
    <p:sldId id="262" r:id="rId11"/>
    <p:sldId id="277" r:id="rId12"/>
    <p:sldId id="270" r:id="rId13"/>
    <p:sldId id="261" r:id="rId14"/>
    <p:sldId id="278" r:id="rId15"/>
    <p:sldId id="271" r:id="rId16"/>
    <p:sldId id="263" r:id="rId17"/>
    <p:sldId id="279" r:id="rId18"/>
    <p:sldId id="272" r:id="rId19"/>
    <p:sldId id="264" r:id="rId20"/>
    <p:sldId id="280" r:id="rId21"/>
    <p:sldId id="273" r:id="rId22"/>
    <p:sldId id="274" r:id="rId23"/>
    <p:sldId id="265" r:id="rId24"/>
    <p:sldId id="266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FC506E-CE17-4821-820C-0A489FD39954}">
          <p14:sldIdLst>
            <p14:sldId id="256"/>
            <p14:sldId id="257"/>
            <p14:sldId id="267"/>
            <p14:sldId id="260"/>
            <p14:sldId id="275"/>
            <p14:sldId id="268"/>
            <p14:sldId id="259"/>
            <p14:sldId id="276"/>
            <p14:sldId id="269"/>
            <p14:sldId id="262"/>
            <p14:sldId id="277"/>
            <p14:sldId id="270"/>
            <p14:sldId id="261"/>
            <p14:sldId id="278"/>
            <p14:sldId id="271"/>
            <p14:sldId id="263"/>
            <p14:sldId id="279"/>
            <p14:sldId id="272"/>
            <p14:sldId id="264"/>
            <p14:sldId id="280"/>
            <p14:sldId id="273"/>
            <p14:sldId id="274"/>
            <p14:sldId id="265"/>
            <p14:sldId id="266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EEEE"/>
    <a:srgbClr val="0066FF"/>
    <a:srgbClr val="6595F5"/>
    <a:srgbClr val="2FFDB8"/>
    <a:srgbClr val="009900"/>
    <a:srgbClr val="00CC00"/>
    <a:srgbClr val="71DAFF"/>
    <a:srgbClr val="FFAFE4"/>
    <a:srgbClr val="CB9BFF"/>
    <a:srgbClr val="DB6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fld id="{C9BC6266-501E-40B0-AD7E-B528061BD7F1}" type="datetimeFigureOut">
              <a:rPr lang="fa-IR" smtClean="0"/>
              <a:pPr/>
              <a:t>08/11/1441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fld id="{1A8D40FA-C581-45C4-89EA-B391D503A4BC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740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fld id="{C9BC6266-501E-40B0-AD7E-B528061BD7F1}" type="datetimeFigureOut">
              <a:rPr lang="fa-IR" smtClean="0"/>
              <a:pPr/>
              <a:t>08/11/1441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fld id="{1A8D40FA-C581-45C4-89EA-B391D503A4BC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9B8A0628-1899-4732-A05E-835B52B29022}"/>
              </a:ext>
            </a:extLst>
          </p:cNvPr>
          <p:cNvSpPr/>
          <p:nvPr userDrawn="1"/>
        </p:nvSpPr>
        <p:spPr>
          <a:xfrm rot="13516198">
            <a:off x="4265044" y="-1800001"/>
            <a:ext cx="3600000" cy="3600000"/>
          </a:xfrm>
          <a:prstGeom prst="diagStripe">
            <a:avLst>
              <a:gd name="adj" fmla="val 60016"/>
            </a:avLst>
          </a:prstGeom>
          <a:gradFill flip="none" rotWithShape="1">
            <a:gsLst>
              <a:gs pos="100000">
                <a:srgbClr val="FFFF00">
                  <a:lumMod val="85000"/>
                </a:srgbClr>
              </a:gs>
              <a:gs pos="57000">
                <a:srgbClr val="FFFF00"/>
              </a:gs>
              <a:gs pos="25000">
                <a:srgbClr val="FFFF00">
                  <a:lumMod val="30000"/>
                  <a:lumOff val="70000"/>
                </a:srgbClr>
              </a:gs>
            </a:gsLst>
            <a:lin ang="13500000" scaled="1"/>
            <a:tileRect/>
          </a:gradFill>
          <a:ln>
            <a:noFill/>
          </a:ln>
          <a:effectLst>
            <a:reflection blurRad="190500" stA="95000" endPos="2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775" y="136525"/>
            <a:ext cx="4362450" cy="851379"/>
          </a:xfrm>
        </p:spPr>
        <p:txBody>
          <a:bodyPr>
            <a:normAutofit/>
          </a:bodyPr>
          <a:lstStyle>
            <a:lvl1pPr>
              <a:defRPr sz="3000"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8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23B84-4BD6-4D21-B64D-1798CB4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3020"/>
            <a:ext cx="2743200" cy="36512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fld id="{C9BC6266-501E-40B0-AD7E-B528061BD7F1}" type="datetimeFigureOut">
              <a:rPr lang="fa-IR" smtClean="0"/>
              <a:pPr/>
              <a:t>09/11/1441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162A8-6F79-47DA-BA5A-DBDE683B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3020"/>
            <a:ext cx="4114800" cy="36512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83D52-E149-48DD-BC12-CE562466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3020"/>
            <a:ext cx="2743200" cy="36512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fld id="{1A8D40FA-C581-45C4-89EA-B391D503A4BC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3ADC55FF-60F5-4A69-B8F7-A8A11BDB87DE}"/>
              </a:ext>
            </a:extLst>
          </p:cNvPr>
          <p:cNvSpPr/>
          <p:nvPr userDrawn="1"/>
        </p:nvSpPr>
        <p:spPr>
          <a:xfrm rot="5651617">
            <a:off x="10929459" y="-738473"/>
            <a:ext cx="542695" cy="2529557"/>
          </a:xfrm>
          <a:prstGeom prst="flowChartAlternateProcess">
            <a:avLst/>
          </a:prstGeom>
          <a:gradFill flip="none" rotWithShape="1">
            <a:gsLst>
              <a:gs pos="34000">
                <a:srgbClr val="E9A6EF"/>
              </a:gs>
              <a:gs pos="62000">
                <a:srgbClr val="F3AAEA"/>
              </a:gs>
              <a:gs pos="98000">
                <a:srgbClr val="FFAFE4"/>
              </a:gs>
              <a:gs pos="0">
                <a:srgbClr val="CB9BF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C5962-C1CF-450A-BC4F-C9D691CF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51617">
            <a:off x="9937182" y="260993"/>
            <a:ext cx="2081747" cy="515568"/>
          </a:xfrm>
        </p:spPr>
        <p:txBody>
          <a:bodyPr>
            <a:noAutofit/>
          </a:bodyPr>
          <a:lstStyle>
            <a:lvl1pPr>
              <a:defRPr sz="1800" baseline="0"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BC9D02C0-A68C-45E8-8D03-D55185524E6F}"/>
              </a:ext>
            </a:extLst>
          </p:cNvPr>
          <p:cNvSpPr/>
          <p:nvPr userDrawn="1"/>
        </p:nvSpPr>
        <p:spPr>
          <a:xfrm rot="5651617">
            <a:off x="11565105" y="63088"/>
            <a:ext cx="254333" cy="1524385"/>
          </a:xfrm>
          <a:prstGeom prst="flowChartAlternateProcess">
            <a:avLst/>
          </a:prstGeom>
          <a:gradFill flip="none" rotWithShape="1">
            <a:gsLst>
              <a:gs pos="100000">
                <a:srgbClr val="FF0000"/>
              </a:gs>
              <a:gs pos="40000">
                <a:srgbClr val="C0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8550C-79E4-4AEB-B00B-CE76320FF78A}"/>
              </a:ext>
            </a:extLst>
          </p:cNvPr>
          <p:cNvSpPr txBox="1"/>
          <p:nvPr userDrawn="1"/>
        </p:nvSpPr>
        <p:spPr>
          <a:xfrm rot="266495">
            <a:off x="10986374" y="684331"/>
            <a:ext cx="1084451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  <a:latin typeface="Century Schoolbook" panose="02040604050505020304" pitchFamily="18" charset="0"/>
              </a:rPr>
              <a:t>VHDL Code</a:t>
            </a:r>
            <a:endParaRPr lang="fa-IR" sz="11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2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89B23CD-7913-466F-BD5C-468094B7DB9B}"/>
              </a:ext>
            </a:extLst>
          </p:cNvPr>
          <p:cNvSpPr/>
          <p:nvPr userDrawn="1"/>
        </p:nvSpPr>
        <p:spPr>
          <a:xfrm rot="5651617">
            <a:off x="10929600" y="-738000"/>
            <a:ext cx="542695" cy="2529557"/>
          </a:xfrm>
          <a:prstGeom prst="flowChartAlternateProcess">
            <a:avLst/>
          </a:prstGeom>
          <a:gradFill flip="none" rotWithShape="1">
            <a:gsLst>
              <a:gs pos="13000">
                <a:srgbClr val="43B4F3"/>
              </a:gs>
              <a:gs pos="0">
                <a:srgbClr val="6595F5"/>
              </a:gs>
              <a:gs pos="100000">
                <a:srgbClr val="02EEE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6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7D94A-2C9E-4498-9625-1CE0F585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6266-501E-40B0-AD7E-B528061BD7F1}" type="datetimeFigureOut">
              <a:rPr lang="fa-IR" smtClean="0"/>
              <a:t>09/11/1441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0A62B-2809-440E-93D7-F04B4024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D94D4-8344-4972-863A-36CB02DF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40FA-C581-45C4-89EA-B391D503A4BC}" type="slidenum">
              <a:rPr lang="fa-IR" smtClean="0"/>
              <a:t>‹#›</a:t>
            </a:fld>
            <a:endParaRPr lang="fa-IR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9FC86EE6-CC45-444C-B6B7-4694427D7879}"/>
              </a:ext>
            </a:extLst>
          </p:cNvPr>
          <p:cNvSpPr/>
          <p:nvPr userDrawn="1"/>
        </p:nvSpPr>
        <p:spPr>
          <a:xfrm rot="5651617">
            <a:off x="11566800" y="64800"/>
            <a:ext cx="254333" cy="1524385"/>
          </a:xfrm>
          <a:prstGeom prst="flowChartAlternateProcess">
            <a:avLst/>
          </a:prstGeom>
          <a:gradFill flip="none" rotWithShape="1">
            <a:gsLst>
              <a:gs pos="55000">
                <a:srgbClr val="009900"/>
              </a:gs>
              <a:gs pos="0">
                <a:srgbClr val="00CC00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976E1-A4AA-4699-8FE2-8A9ED639AE42}"/>
              </a:ext>
            </a:extLst>
          </p:cNvPr>
          <p:cNvSpPr txBox="1"/>
          <p:nvPr userDrawn="1"/>
        </p:nvSpPr>
        <p:spPr>
          <a:xfrm rot="266495">
            <a:off x="10997765" y="686028"/>
            <a:ext cx="1084451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CA" sz="1100" dirty="0">
                <a:solidFill>
                  <a:schemeClr val="bg1"/>
                </a:solidFill>
                <a:latin typeface="Century Schoolbook" panose="02040604050505020304" pitchFamily="18" charset="0"/>
              </a:rPr>
              <a:t>Schema</a:t>
            </a:r>
            <a:endParaRPr lang="fa-IR" sz="11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457EE50-828F-4452-AD81-0DE56BA4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40000">
            <a:off x="9957919" y="245718"/>
            <a:ext cx="2024591" cy="54267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8517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6266-501E-40B0-AD7E-B528061BD7F1}" type="datetimeFigureOut">
              <a:rPr lang="fa-IR" smtClean="0"/>
              <a:t>08/11/1441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40FA-C581-45C4-89EA-B391D503A4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1867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102E60-A86C-4E75-AEFB-A9BB31BA4463}"/>
              </a:ext>
            </a:extLst>
          </p:cNvPr>
          <p:cNvSpPr/>
          <p:nvPr userDrawn="1"/>
        </p:nvSpPr>
        <p:spPr>
          <a:xfrm>
            <a:off x="102000" y="130175"/>
            <a:ext cx="11988000" cy="6597650"/>
          </a:xfrm>
          <a:prstGeom prst="roundRect">
            <a:avLst/>
          </a:prstGeom>
          <a:solidFill>
            <a:srgbClr val="E7FF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fld id="{C9BC6266-501E-40B0-AD7E-B528061BD7F1}" type="datetimeFigureOut">
              <a:rPr lang="fa-IR" smtClean="0"/>
              <a:pPr/>
              <a:t>08/11/1441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defRPr>
            </a:lvl1pPr>
          </a:lstStyle>
          <a:p>
            <a:fld id="{1A8D40FA-C581-45C4-89EA-B391D503A4BC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3819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80" r:id="rId3"/>
    <p:sldLayoutId id="2147483681" r:id="rId4"/>
    <p:sldLayoutId id="2147483679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+mj-ea"/>
          <a:cs typeface="B Lotus" panose="00000400000000000000" pitchFamily="2" charset="-78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B Lotus" panose="00000400000000000000" pitchFamily="2" charset="-78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B Lotus" panose="00000400000000000000" pitchFamily="2" charset="-78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B Lotus" panose="00000400000000000000" pitchFamily="2" charset="-78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B Lotus" panose="00000400000000000000" pitchFamily="2" charset="-78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B Lotus" panose="00000400000000000000" pitchFamily="2" charset="-78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E46D89-9ED6-4CBB-ABE7-BB41AFA83684}"/>
              </a:ext>
            </a:extLst>
          </p:cNvPr>
          <p:cNvSpPr txBox="1"/>
          <p:nvPr/>
        </p:nvSpPr>
        <p:spPr>
          <a:xfrm>
            <a:off x="4343757" y="704275"/>
            <a:ext cx="3504486" cy="450892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CA" sz="28700" dirty="0">
                <a:latin typeface="Besmellah 1" pitchFamily="2" charset="0"/>
              </a:rPr>
              <a:t>k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190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C3AF-8B65-4B23-8A0F-ABCFFDB0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CA" dirty="0"/>
              <a:t>N Bit Full Adder</a:t>
            </a:r>
            <a:endParaRPr lang="fa-IR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D97A0E2-1002-4F16-ADCE-4D3531ED6645}"/>
              </a:ext>
            </a:extLst>
          </p:cNvPr>
          <p:cNvGrpSpPr/>
          <p:nvPr/>
        </p:nvGrpSpPr>
        <p:grpSpPr>
          <a:xfrm>
            <a:off x="85959" y="1952280"/>
            <a:ext cx="12020082" cy="2953441"/>
            <a:chOff x="122387" y="2003538"/>
            <a:chExt cx="12020082" cy="295344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1A55B6B-4895-4A5B-8418-9B34B68D30CD}"/>
                </a:ext>
              </a:extLst>
            </p:cNvPr>
            <p:cNvSpPr/>
            <p:nvPr/>
          </p:nvSpPr>
          <p:spPr>
            <a:xfrm>
              <a:off x="350522" y="2301240"/>
              <a:ext cx="11209018" cy="23393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02421B-41B1-4DB1-8734-1CF0D0861433}"/>
                </a:ext>
              </a:extLst>
            </p:cNvPr>
            <p:cNvSpPr/>
            <p:nvPr/>
          </p:nvSpPr>
          <p:spPr>
            <a:xfrm>
              <a:off x="9201676" y="3414800"/>
              <a:ext cx="1915869" cy="6706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Full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1AE453-5269-47D7-AEA2-3609CCE850A4}"/>
                </a:ext>
              </a:extLst>
            </p:cNvPr>
            <p:cNvSpPr txBox="1"/>
            <p:nvPr/>
          </p:nvSpPr>
          <p:spPr>
            <a:xfrm>
              <a:off x="10800823" y="314458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3922DA-E780-47A9-A5A5-533A05CDD193}"/>
                </a:ext>
              </a:extLst>
            </p:cNvPr>
            <p:cNvSpPr txBox="1"/>
            <p:nvPr/>
          </p:nvSpPr>
          <p:spPr>
            <a:xfrm>
              <a:off x="9967760" y="315319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A0A0F3-1053-4370-BBFF-75847CBE5630}"/>
                </a:ext>
              </a:extLst>
            </p:cNvPr>
            <p:cNvSpPr txBox="1"/>
            <p:nvPr/>
          </p:nvSpPr>
          <p:spPr>
            <a:xfrm>
              <a:off x="9110645" y="3144580"/>
              <a:ext cx="41194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8A6F5B-CDEE-4E9D-A151-6B3A42BEE467}"/>
                </a:ext>
              </a:extLst>
            </p:cNvPr>
            <p:cNvSpPr txBox="1"/>
            <p:nvPr/>
          </p:nvSpPr>
          <p:spPr>
            <a:xfrm>
              <a:off x="9149423" y="4094103"/>
              <a:ext cx="5023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DEDCF4-9C84-473C-986E-E3D4711F6765}"/>
                </a:ext>
              </a:extLst>
            </p:cNvPr>
            <p:cNvSpPr txBox="1"/>
            <p:nvPr/>
          </p:nvSpPr>
          <p:spPr>
            <a:xfrm>
              <a:off x="10681494" y="4102713"/>
              <a:ext cx="47723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1CCD11-83D9-4257-9329-7200769D028F}"/>
                </a:ext>
              </a:extLst>
            </p:cNvPr>
            <p:cNvSpPr/>
            <p:nvPr/>
          </p:nvSpPr>
          <p:spPr>
            <a:xfrm>
              <a:off x="6344906" y="3414800"/>
              <a:ext cx="1915869" cy="6706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Full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0B3DBE-8A8F-4E33-9E2C-83689FEEE888}"/>
                </a:ext>
              </a:extLst>
            </p:cNvPr>
            <p:cNvSpPr/>
            <p:nvPr/>
          </p:nvSpPr>
          <p:spPr>
            <a:xfrm>
              <a:off x="608128" y="3414800"/>
              <a:ext cx="1915869" cy="6706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Full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10935E-16CF-41D7-8425-B9CFE6045DB8}"/>
                </a:ext>
              </a:extLst>
            </p:cNvPr>
            <p:cNvSpPr/>
            <p:nvPr/>
          </p:nvSpPr>
          <p:spPr>
            <a:xfrm>
              <a:off x="3171456" y="3419105"/>
              <a:ext cx="2435379" cy="67069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48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...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14D07F-DF79-4371-B619-0940F6CCD5AF}"/>
                </a:ext>
              </a:extLst>
            </p:cNvPr>
            <p:cNvCxnSpPr/>
            <p:nvPr/>
          </p:nvCxnSpPr>
          <p:spPr>
            <a:xfrm flipV="1">
              <a:off x="1077849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D5973C-C0D4-45E4-A252-56D1FEC2A21D}"/>
                </a:ext>
              </a:extLst>
            </p:cNvPr>
            <p:cNvCxnSpPr/>
            <p:nvPr/>
          </p:nvCxnSpPr>
          <p:spPr>
            <a:xfrm flipV="1">
              <a:off x="1053846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658AC8-F2A2-4FD1-AB73-2B7EC4B8B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240" y="2682240"/>
              <a:ext cx="0" cy="746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1E11298-D013-4518-98B6-89E577A17C3E}"/>
                </a:ext>
              </a:extLst>
            </p:cNvPr>
            <p:cNvCxnSpPr/>
            <p:nvPr/>
          </p:nvCxnSpPr>
          <p:spPr>
            <a:xfrm>
              <a:off x="10664190" y="4074063"/>
              <a:ext cx="0" cy="806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80EA16C-9579-411A-8521-413B4C112F62}"/>
                </a:ext>
              </a:extLst>
            </p:cNvPr>
            <p:cNvCxnSpPr>
              <a:cxnSpLocks/>
            </p:cNvCxnSpPr>
            <p:nvPr/>
          </p:nvCxnSpPr>
          <p:spPr>
            <a:xfrm>
              <a:off x="9606099" y="4074062"/>
              <a:ext cx="0" cy="395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EED055-98F3-4E8E-B7F4-932DE30F03DD}"/>
                </a:ext>
              </a:extLst>
            </p:cNvPr>
            <p:cNvSpPr txBox="1"/>
            <p:nvPr/>
          </p:nvSpPr>
          <p:spPr>
            <a:xfrm>
              <a:off x="7958563" y="314458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1D2556-A00D-4D1C-A834-A21B48A048D4}"/>
                </a:ext>
              </a:extLst>
            </p:cNvPr>
            <p:cNvSpPr txBox="1"/>
            <p:nvPr/>
          </p:nvSpPr>
          <p:spPr>
            <a:xfrm>
              <a:off x="7125500" y="315319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647C2A-8C5E-48C3-A492-4825C81D6778}"/>
                </a:ext>
              </a:extLst>
            </p:cNvPr>
            <p:cNvSpPr txBox="1"/>
            <p:nvPr/>
          </p:nvSpPr>
          <p:spPr>
            <a:xfrm>
              <a:off x="6268385" y="3144580"/>
              <a:ext cx="41194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2D6FF7-55EB-4F97-8C32-E5C003AD76FF}"/>
                </a:ext>
              </a:extLst>
            </p:cNvPr>
            <p:cNvSpPr txBox="1"/>
            <p:nvPr/>
          </p:nvSpPr>
          <p:spPr>
            <a:xfrm>
              <a:off x="6307163" y="4094103"/>
              <a:ext cx="5023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08D7DA-FF69-40A0-9BD0-2556C03B59DA}"/>
                </a:ext>
              </a:extLst>
            </p:cNvPr>
            <p:cNvSpPr txBox="1"/>
            <p:nvPr/>
          </p:nvSpPr>
          <p:spPr>
            <a:xfrm>
              <a:off x="7839234" y="4102713"/>
              <a:ext cx="47723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F46EE6F-8AEA-445A-BAE1-4E6794CFBA13}"/>
                </a:ext>
              </a:extLst>
            </p:cNvPr>
            <p:cNvCxnSpPr/>
            <p:nvPr/>
          </p:nvCxnSpPr>
          <p:spPr>
            <a:xfrm flipV="1">
              <a:off x="793623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9896037-1B4C-4B1C-A680-B44806642743}"/>
                </a:ext>
              </a:extLst>
            </p:cNvPr>
            <p:cNvCxnSpPr/>
            <p:nvPr/>
          </p:nvCxnSpPr>
          <p:spPr>
            <a:xfrm flipV="1">
              <a:off x="769620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F89B564-4853-4F08-98D3-B1BB8DD7A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7980" y="3144580"/>
              <a:ext cx="0" cy="2844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1824C5A-F000-47C4-9EAF-C9ED27195F5C}"/>
                </a:ext>
              </a:extLst>
            </p:cNvPr>
            <p:cNvCxnSpPr/>
            <p:nvPr/>
          </p:nvCxnSpPr>
          <p:spPr>
            <a:xfrm>
              <a:off x="7821930" y="4074063"/>
              <a:ext cx="0" cy="806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FC89115-B3F8-492F-AD40-F39A2FCAA680}"/>
                </a:ext>
              </a:extLst>
            </p:cNvPr>
            <p:cNvSpPr txBox="1"/>
            <p:nvPr/>
          </p:nvSpPr>
          <p:spPr>
            <a:xfrm>
              <a:off x="2216893" y="314458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145F99-CDEA-49F5-B47C-D06FA70D5DE3}"/>
                </a:ext>
              </a:extLst>
            </p:cNvPr>
            <p:cNvSpPr txBox="1"/>
            <p:nvPr/>
          </p:nvSpPr>
          <p:spPr>
            <a:xfrm>
              <a:off x="1383830" y="3153190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17726A-09DD-4575-9BE8-B124E7271A41}"/>
                </a:ext>
              </a:extLst>
            </p:cNvPr>
            <p:cNvSpPr txBox="1"/>
            <p:nvPr/>
          </p:nvSpPr>
          <p:spPr>
            <a:xfrm>
              <a:off x="526715" y="3144580"/>
              <a:ext cx="41194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92E169-948E-4BFB-BC31-935E52B96F98}"/>
                </a:ext>
              </a:extLst>
            </p:cNvPr>
            <p:cNvSpPr txBox="1"/>
            <p:nvPr/>
          </p:nvSpPr>
          <p:spPr>
            <a:xfrm>
              <a:off x="565493" y="4094103"/>
              <a:ext cx="5023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47D7F0E-DECC-4CA0-827C-BB3532DCF5E7}"/>
                </a:ext>
              </a:extLst>
            </p:cNvPr>
            <p:cNvSpPr txBox="1"/>
            <p:nvPr/>
          </p:nvSpPr>
          <p:spPr>
            <a:xfrm>
              <a:off x="2097564" y="4102713"/>
              <a:ext cx="47723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BBC73E-851D-4509-A555-0F86EAF32EDD}"/>
                </a:ext>
              </a:extLst>
            </p:cNvPr>
            <p:cNvCxnSpPr/>
            <p:nvPr/>
          </p:nvCxnSpPr>
          <p:spPr>
            <a:xfrm flipV="1">
              <a:off x="219456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D12ED58-5B6E-43DE-9197-E6FC14AFE4CA}"/>
                </a:ext>
              </a:extLst>
            </p:cNvPr>
            <p:cNvCxnSpPr/>
            <p:nvPr/>
          </p:nvCxnSpPr>
          <p:spPr>
            <a:xfrm flipV="1">
              <a:off x="1954530" y="2045970"/>
              <a:ext cx="0" cy="1383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7DC76E4-16C4-4035-8CF6-4779502371CB}"/>
                </a:ext>
              </a:extLst>
            </p:cNvPr>
            <p:cNvCxnSpPr/>
            <p:nvPr/>
          </p:nvCxnSpPr>
          <p:spPr>
            <a:xfrm>
              <a:off x="2080260" y="4074063"/>
              <a:ext cx="0" cy="806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EE487C3-2D8A-4166-AC07-0C49A60F3DF9}"/>
                </a:ext>
              </a:extLst>
            </p:cNvPr>
            <p:cNvCxnSpPr/>
            <p:nvPr/>
          </p:nvCxnSpPr>
          <p:spPr>
            <a:xfrm>
              <a:off x="1022169" y="4074062"/>
              <a:ext cx="0" cy="806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348597-B9C8-4860-8A01-777EAFC611EF}"/>
                </a:ext>
              </a:extLst>
            </p:cNvPr>
            <p:cNvCxnSpPr/>
            <p:nvPr/>
          </p:nvCxnSpPr>
          <p:spPr>
            <a:xfrm flipH="1">
              <a:off x="8841740" y="4452620"/>
              <a:ext cx="76435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2CB5195-2D45-4512-B23E-EF21C0F4BF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6514" y="3153190"/>
              <a:ext cx="1" cy="129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BFFF09-9F4C-40A9-BF98-1E2AC3931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0331" y="3144580"/>
              <a:ext cx="21942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64E0D7F-DC76-4870-957E-8850547EDD3F}"/>
                </a:ext>
              </a:extLst>
            </p:cNvPr>
            <p:cNvCxnSpPr>
              <a:cxnSpLocks/>
            </p:cNvCxnSpPr>
            <p:nvPr/>
          </p:nvCxnSpPr>
          <p:spPr>
            <a:xfrm>
              <a:off x="6761299" y="4074062"/>
              <a:ext cx="0" cy="395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CDBEFC-1E63-435C-8FD5-AC4D32ED4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4300" y="3144580"/>
              <a:ext cx="0" cy="2844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7C3EB1-F190-4D09-AF10-3F489DBD5DF4}"/>
                </a:ext>
              </a:extLst>
            </p:cNvPr>
            <p:cNvCxnSpPr/>
            <p:nvPr/>
          </p:nvCxnSpPr>
          <p:spPr>
            <a:xfrm flipH="1">
              <a:off x="5996940" y="4452620"/>
              <a:ext cx="76435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0E0535-FD70-4783-8793-7C0B4D649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11714" y="3153190"/>
              <a:ext cx="1" cy="129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22C458-B7D9-4832-BB21-D2AF9B6DA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6520" y="3144580"/>
              <a:ext cx="8533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36256BC-6B3B-4F4E-9127-2534F89829E0}"/>
                </a:ext>
              </a:extLst>
            </p:cNvPr>
            <p:cNvCxnSpPr>
              <a:cxnSpLocks/>
            </p:cNvCxnSpPr>
            <p:nvPr/>
          </p:nvCxnSpPr>
          <p:spPr>
            <a:xfrm>
              <a:off x="3603571" y="4086254"/>
              <a:ext cx="0" cy="395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B204918-C1B6-4740-8E83-D655E5F98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580" y="3144580"/>
              <a:ext cx="0" cy="2844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B289436-4AE5-4863-9F19-DA41A35FCF2D}"/>
                </a:ext>
              </a:extLst>
            </p:cNvPr>
            <p:cNvCxnSpPr/>
            <p:nvPr/>
          </p:nvCxnSpPr>
          <p:spPr>
            <a:xfrm flipH="1">
              <a:off x="2839212" y="4462907"/>
              <a:ext cx="76435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FADFAC8-BEFE-44E2-9810-838A302BC0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4857" y="3153190"/>
              <a:ext cx="1" cy="129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DDCB71-E8AC-48AC-9B77-2686C7584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931" y="3144580"/>
              <a:ext cx="1934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DB6605-06F2-4318-9B87-3247B9521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0240" y="2700953"/>
              <a:ext cx="22707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35556A-925E-4D99-8BB8-9E0BC098DAB7}"/>
                </a:ext>
              </a:extLst>
            </p:cNvPr>
            <p:cNvSpPr txBox="1"/>
            <p:nvPr/>
          </p:nvSpPr>
          <p:spPr>
            <a:xfrm>
              <a:off x="11553444" y="2393176"/>
              <a:ext cx="58902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4E325DA-CD06-41D1-904E-D89B0BC886D0}"/>
                </a:ext>
              </a:extLst>
            </p:cNvPr>
            <p:cNvSpPr txBox="1"/>
            <p:nvPr/>
          </p:nvSpPr>
          <p:spPr>
            <a:xfrm>
              <a:off x="10796483" y="20035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CAD5D11-F4E5-439D-9BC4-B80CA9AA0FE2}"/>
                </a:ext>
              </a:extLst>
            </p:cNvPr>
            <p:cNvSpPr txBox="1"/>
            <p:nvPr/>
          </p:nvSpPr>
          <p:spPr>
            <a:xfrm>
              <a:off x="9632147" y="20035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8321FD7-B75E-4DBB-A9F0-441110CF62AD}"/>
                </a:ext>
              </a:extLst>
            </p:cNvPr>
            <p:cNvSpPr txBox="1"/>
            <p:nvPr/>
          </p:nvSpPr>
          <p:spPr>
            <a:xfrm>
              <a:off x="7931363" y="20035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406D8A6-6A29-475D-A33F-CE0F63B912D7}"/>
                </a:ext>
              </a:extLst>
            </p:cNvPr>
            <p:cNvSpPr txBox="1"/>
            <p:nvPr/>
          </p:nvSpPr>
          <p:spPr>
            <a:xfrm>
              <a:off x="6767027" y="20035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0F88160-7D9B-47AE-A242-F44C0EC2BDB5}"/>
                </a:ext>
              </a:extLst>
            </p:cNvPr>
            <p:cNvSpPr txBox="1"/>
            <p:nvPr/>
          </p:nvSpPr>
          <p:spPr>
            <a:xfrm>
              <a:off x="2195026" y="2003538"/>
              <a:ext cx="135406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AD68093-2402-4697-96B2-D99581892D07}"/>
                </a:ext>
              </a:extLst>
            </p:cNvPr>
            <p:cNvSpPr txBox="1"/>
            <p:nvPr/>
          </p:nvSpPr>
          <p:spPr>
            <a:xfrm>
              <a:off x="780116" y="2003538"/>
              <a:ext cx="116497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AA18A6B-4E8A-44D9-A278-F51CEB5C1035}"/>
                </a:ext>
              </a:extLst>
            </p:cNvPr>
            <p:cNvSpPr txBox="1"/>
            <p:nvPr/>
          </p:nvSpPr>
          <p:spPr>
            <a:xfrm>
              <a:off x="10668466" y="4637010"/>
              <a:ext cx="98903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97BDA7-64E2-4518-B0DA-D8EAE2386F63}"/>
                </a:ext>
              </a:extLst>
            </p:cNvPr>
            <p:cNvSpPr txBox="1"/>
            <p:nvPr/>
          </p:nvSpPr>
          <p:spPr>
            <a:xfrm>
              <a:off x="6820404" y="4637010"/>
              <a:ext cx="98903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626011-EC79-4704-9C7C-D34BE478B21A}"/>
                </a:ext>
              </a:extLst>
            </p:cNvPr>
            <p:cNvSpPr txBox="1"/>
            <p:nvPr/>
          </p:nvSpPr>
          <p:spPr>
            <a:xfrm>
              <a:off x="2103586" y="4637010"/>
              <a:ext cx="134675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4B674A-A8E5-4D1C-9045-27ACEF018217}"/>
                </a:ext>
              </a:extLst>
            </p:cNvPr>
            <p:cNvSpPr txBox="1"/>
            <p:nvPr/>
          </p:nvSpPr>
          <p:spPr>
            <a:xfrm>
              <a:off x="122387" y="4649202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75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C767-6773-4A99-A9DA-D25E0415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 Bit Full Adder</a:t>
            </a:r>
            <a:endParaRPr lang="fa-I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21D4A-08F2-494C-A12D-A400CFDFFBAE}"/>
              </a:ext>
            </a:extLst>
          </p:cNvPr>
          <p:cNvSpPr>
            <a:spLocks/>
          </p:cNvSpPr>
          <p:nvPr/>
        </p:nvSpPr>
        <p:spPr>
          <a:xfrm>
            <a:off x="156000" y="729000"/>
            <a:ext cx="11880000" cy="540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/>
              <a:t>library IEEE;</a:t>
            </a:r>
          </a:p>
          <a:p>
            <a:r>
              <a:rPr lang="en-US" dirty="0"/>
              <a:t>use IEEE.STD_</a:t>
            </a:r>
            <a:r>
              <a:rPr lang="en-US" dirty="0">
                <a:latin typeface="Times New Roman" panose="02020603050405020304" pitchFamily="18" charset="0"/>
              </a:rPr>
              <a:t>LOGIC</a:t>
            </a:r>
            <a:r>
              <a:rPr lang="en-US" dirty="0"/>
              <a:t>_1164.ALL;</a:t>
            </a:r>
          </a:p>
          <a:p>
            <a:endParaRPr lang="en-US" dirty="0"/>
          </a:p>
          <a:p>
            <a:r>
              <a:rPr lang="en-US" dirty="0"/>
              <a:t>entity </a:t>
            </a:r>
            <a:r>
              <a:rPr lang="en-US" dirty="0" err="1"/>
              <a:t>FullAdder_Nbit</a:t>
            </a:r>
            <a:r>
              <a:rPr lang="en-US" dirty="0"/>
              <a:t> is</a:t>
            </a:r>
          </a:p>
          <a:p>
            <a:r>
              <a:rPr lang="en-US" dirty="0"/>
              <a:t>	Generic(</a:t>
            </a:r>
          </a:p>
          <a:p>
            <a:r>
              <a:rPr lang="en-US" dirty="0"/>
              <a:t>		N: integer := 8</a:t>
            </a:r>
          </a:p>
          <a:p>
            <a:r>
              <a:rPr lang="en-US" dirty="0"/>
              <a:t>	);</a:t>
            </a:r>
          </a:p>
          <a:p>
            <a:r>
              <a:rPr lang="en-US" dirty="0"/>
              <a:t>	Port(</a:t>
            </a:r>
          </a:p>
          <a:p>
            <a:r>
              <a:rPr lang="en-US" dirty="0"/>
              <a:t>		input1, input2: in STD_LOGIC_VECTOR(N - 1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: in STD_LOGIC;</a:t>
            </a:r>
          </a:p>
          <a:p>
            <a:r>
              <a:rPr lang="en-US" dirty="0"/>
              <a:t>		output: out STD_LOGIC_VECTOR(N - 1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: out STD_LOGIC</a:t>
            </a:r>
          </a:p>
          <a:p>
            <a:r>
              <a:rPr lang="en-US" dirty="0"/>
              <a:t>	);</a:t>
            </a:r>
          </a:p>
          <a:p>
            <a:r>
              <a:rPr lang="en-US" dirty="0"/>
              <a:t>end </a:t>
            </a:r>
            <a:r>
              <a:rPr lang="en-US" dirty="0" err="1"/>
              <a:t>FullAdder_Nbit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architecture Behavioral of </a:t>
            </a:r>
            <a:r>
              <a:rPr lang="en-US" dirty="0" err="1"/>
              <a:t>FullAdder_Nbit</a:t>
            </a:r>
            <a:r>
              <a:rPr lang="en-US" dirty="0"/>
              <a:t> is</a:t>
            </a:r>
          </a:p>
          <a:p>
            <a:r>
              <a:rPr lang="en-US" dirty="0"/>
              <a:t>	Component </a:t>
            </a:r>
            <a:r>
              <a:rPr lang="en-US" dirty="0" err="1"/>
              <a:t>Full_Adder</a:t>
            </a:r>
            <a:r>
              <a:rPr lang="en-US" dirty="0"/>
              <a:t> is</a:t>
            </a:r>
          </a:p>
          <a:p>
            <a:r>
              <a:rPr lang="en-US" dirty="0"/>
              <a:t>		Port(</a:t>
            </a:r>
          </a:p>
          <a:p>
            <a:r>
              <a:rPr lang="en-US" dirty="0"/>
              <a:t>			input1, input2, </a:t>
            </a:r>
            <a:r>
              <a:rPr lang="en-US" dirty="0" err="1"/>
              <a:t>cin</a:t>
            </a:r>
            <a:r>
              <a:rPr lang="en-US" dirty="0"/>
              <a:t>: in  STD_LOGIC;</a:t>
            </a:r>
          </a:p>
          <a:p>
            <a:r>
              <a:rPr lang="en-US" dirty="0"/>
              <a:t>			sum, </a:t>
            </a:r>
            <a:r>
              <a:rPr lang="en-US" dirty="0" err="1"/>
              <a:t>cout</a:t>
            </a:r>
            <a:r>
              <a:rPr lang="en-US" dirty="0"/>
              <a:t>: out  STD_LOGIC</a:t>
            </a:r>
          </a:p>
          <a:p>
            <a:r>
              <a:rPr lang="en-US" dirty="0"/>
              <a:t>		);</a:t>
            </a:r>
          </a:p>
          <a:p>
            <a:r>
              <a:rPr lang="en-US" dirty="0"/>
              <a:t>	end Component;</a:t>
            </a:r>
          </a:p>
          <a:p>
            <a:r>
              <a:rPr lang="en-US" dirty="0"/>
              <a:t>	signal s: STD_LOGIC_VECTOR(0 to N);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	</a:t>
            </a:r>
            <a:r>
              <a:rPr lang="en-US" dirty="0" err="1"/>
              <a:t>FA_gen</a:t>
            </a:r>
            <a:r>
              <a:rPr lang="en-US" dirty="0"/>
              <a:t>: for </a:t>
            </a:r>
            <a:r>
              <a:rPr lang="en-US" dirty="0" err="1"/>
              <a:t>i</a:t>
            </a:r>
            <a:r>
              <a:rPr lang="en-US" dirty="0"/>
              <a:t> in 0 to N - 1 Generate</a:t>
            </a:r>
          </a:p>
          <a:p>
            <a:r>
              <a:rPr lang="en-US" dirty="0"/>
              <a:t>		FA: </a:t>
            </a:r>
            <a:r>
              <a:rPr lang="en-US" dirty="0" err="1"/>
              <a:t>Full_Adder</a:t>
            </a:r>
            <a:r>
              <a:rPr lang="en-US" dirty="0"/>
              <a:t> </a:t>
            </a:r>
          </a:p>
          <a:p>
            <a:r>
              <a:rPr lang="en-US" dirty="0"/>
              <a:t>			PORT MAP(</a:t>
            </a:r>
          </a:p>
          <a:p>
            <a:r>
              <a:rPr lang="en-US" dirty="0"/>
              <a:t>				input1 =&gt; input1(</a:t>
            </a:r>
            <a:r>
              <a:rPr lang="en-US" dirty="0" err="1"/>
              <a:t>i</a:t>
            </a:r>
            <a:r>
              <a:rPr lang="en-US" dirty="0"/>
              <a:t>),</a:t>
            </a:r>
          </a:p>
          <a:p>
            <a:r>
              <a:rPr lang="en-US" dirty="0"/>
              <a:t>				input2 =&gt; input2(</a:t>
            </a:r>
            <a:r>
              <a:rPr lang="en-US" dirty="0" err="1"/>
              <a:t>i</a:t>
            </a:r>
            <a:r>
              <a:rPr lang="en-US" dirty="0"/>
              <a:t>),</a:t>
            </a:r>
          </a:p>
          <a:p>
            <a:r>
              <a:rPr lang="en-US" dirty="0"/>
              <a:t>				</a:t>
            </a:r>
            <a:r>
              <a:rPr lang="en-US" dirty="0" err="1"/>
              <a:t>cin</a:t>
            </a:r>
            <a:r>
              <a:rPr lang="en-US" dirty="0"/>
              <a:t> =&gt; s(</a:t>
            </a:r>
            <a:r>
              <a:rPr lang="en-US" dirty="0" err="1"/>
              <a:t>i</a:t>
            </a:r>
            <a:r>
              <a:rPr lang="en-US" dirty="0"/>
              <a:t>),</a:t>
            </a:r>
          </a:p>
          <a:p>
            <a:r>
              <a:rPr lang="en-US" dirty="0"/>
              <a:t>				sum =&gt; output(</a:t>
            </a:r>
            <a:r>
              <a:rPr lang="en-US" dirty="0" err="1"/>
              <a:t>i</a:t>
            </a:r>
            <a:r>
              <a:rPr lang="en-US" dirty="0"/>
              <a:t>),</a:t>
            </a:r>
          </a:p>
          <a:p>
            <a:r>
              <a:rPr lang="en-US" dirty="0"/>
              <a:t>				</a:t>
            </a:r>
            <a:r>
              <a:rPr lang="en-US" dirty="0" err="1"/>
              <a:t>cout</a:t>
            </a:r>
            <a:r>
              <a:rPr lang="en-US" dirty="0"/>
              <a:t> =&gt; s(</a:t>
            </a:r>
            <a:r>
              <a:rPr lang="en-US" dirty="0" err="1"/>
              <a:t>i</a:t>
            </a:r>
            <a:r>
              <a:rPr lang="en-US" dirty="0"/>
              <a:t> + 1)</a:t>
            </a:r>
          </a:p>
          <a:p>
            <a:r>
              <a:rPr lang="en-US" dirty="0"/>
              <a:t>			);</a:t>
            </a:r>
          </a:p>
          <a:p>
            <a:r>
              <a:rPr lang="en-US" dirty="0"/>
              <a:t>	end Generate;</a:t>
            </a:r>
          </a:p>
          <a:p>
            <a:r>
              <a:rPr lang="en-US" dirty="0"/>
              <a:t>	s(0) &lt;= </a:t>
            </a:r>
            <a:r>
              <a:rPr lang="en-US" dirty="0" err="1"/>
              <a:t>cin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&lt;= S(N);</a:t>
            </a:r>
          </a:p>
          <a:p>
            <a:r>
              <a:rPr lang="en-US" dirty="0"/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42113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1418-3485-477B-9F92-2E2409F0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 Module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42A55-7AAD-4A0F-9C7C-6B50A1B5AE25}"/>
              </a:ext>
            </a:extLst>
          </p:cNvPr>
          <p:cNvSpPr txBox="1"/>
          <p:nvPr/>
        </p:nvSpPr>
        <p:spPr>
          <a:xfrm>
            <a:off x="696000" y="2459504"/>
            <a:ext cx="108000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C Module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دارای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moduleIn1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moduleIn2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در این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یک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شده است که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آن حاصل عمل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and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روی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moduleIn1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moduleIn2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است؛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آن به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همچنین ورودی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آن به ورودی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C Module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متصل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sout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C Module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همان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sum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آن همان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757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4ABA-1453-4364-94F7-88652EF5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CA" dirty="0"/>
              <a:t>C Module</a:t>
            </a:r>
            <a:endParaRPr lang="fa-IR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D2E723-F884-4B76-ADED-733D648CD9BF}"/>
              </a:ext>
            </a:extLst>
          </p:cNvPr>
          <p:cNvGrpSpPr/>
          <p:nvPr/>
        </p:nvGrpSpPr>
        <p:grpSpPr>
          <a:xfrm>
            <a:off x="3382206" y="1265044"/>
            <a:ext cx="5427589" cy="4327912"/>
            <a:chOff x="3977675" y="1693940"/>
            <a:chExt cx="5427589" cy="43279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067D44-2DB7-4EF8-9A85-549C1B158718}"/>
                </a:ext>
              </a:extLst>
            </p:cNvPr>
            <p:cNvSpPr/>
            <p:nvPr/>
          </p:nvSpPr>
          <p:spPr>
            <a:xfrm>
              <a:off x="3977675" y="2290354"/>
              <a:ext cx="5288245" cy="3239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08982A7-C214-4A97-9780-6960515AF778}"/>
                </a:ext>
              </a:extLst>
            </p:cNvPr>
            <p:cNvSpPr/>
            <p:nvPr/>
          </p:nvSpPr>
          <p:spPr>
            <a:xfrm>
              <a:off x="4754879" y="4319318"/>
              <a:ext cx="1915869" cy="6706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Full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03983B-C377-4A9D-84F0-B87598AA7F7C}"/>
                </a:ext>
              </a:extLst>
            </p:cNvPr>
            <p:cNvSpPr txBox="1"/>
            <p:nvPr/>
          </p:nvSpPr>
          <p:spPr>
            <a:xfrm>
              <a:off x="6254966" y="4049098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A951FD-9787-473F-9225-F9583C9F27F2}"/>
                </a:ext>
              </a:extLst>
            </p:cNvPr>
            <p:cNvSpPr txBox="1"/>
            <p:nvPr/>
          </p:nvSpPr>
          <p:spPr>
            <a:xfrm>
              <a:off x="5555253" y="4057708"/>
              <a:ext cx="55166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C6304-6C51-4DE0-B6DE-6007F375A5DF}"/>
                </a:ext>
              </a:extLst>
            </p:cNvPr>
            <p:cNvSpPr txBox="1"/>
            <p:nvPr/>
          </p:nvSpPr>
          <p:spPr>
            <a:xfrm>
              <a:off x="4736238" y="4049098"/>
              <a:ext cx="41194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502F2F-9C7C-4F64-8AFB-1FA3BA829A50}"/>
                </a:ext>
              </a:extLst>
            </p:cNvPr>
            <p:cNvSpPr txBox="1"/>
            <p:nvPr/>
          </p:nvSpPr>
          <p:spPr>
            <a:xfrm>
              <a:off x="4702626" y="4998621"/>
              <a:ext cx="5023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6BAD2-44DE-4B54-8B16-924F0CEC6629}"/>
                </a:ext>
              </a:extLst>
            </p:cNvPr>
            <p:cNvSpPr txBox="1"/>
            <p:nvPr/>
          </p:nvSpPr>
          <p:spPr>
            <a:xfrm>
              <a:off x="6257557" y="5007231"/>
              <a:ext cx="47723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BBA550D-831C-4B5F-8C05-F9D83AE28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72" t="17619" r="18978" b="7387"/>
            <a:stretch/>
          </p:blipFill>
          <p:spPr>
            <a:xfrm>
              <a:off x="7905983" y="2717074"/>
              <a:ext cx="636322" cy="78991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6C85C2-C2EE-4D5D-A050-51042B7B8109}"/>
                </a:ext>
              </a:extLst>
            </p:cNvPr>
            <p:cNvCxnSpPr>
              <a:cxnSpLocks/>
            </p:cNvCxnSpPr>
            <p:nvPr/>
          </p:nvCxnSpPr>
          <p:spPr>
            <a:xfrm>
              <a:off x="8221871" y="3491750"/>
              <a:ext cx="0" cy="396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D5DD63-21E6-4CE2-9FAA-EB207BFBD966}"/>
                </a:ext>
              </a:extLst>
            </p:cNvPr>
            <p:cNvCxnSpPr/>
            <p:nvPr/>
          </p:nvCxnSpPr>
          <p:spPr>
            <a:xfrm flipH="1">
              <a:off x="6210300" y="3888740"/>
              <a:ext cx="20269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688C6E-49DE-4D01-8F4C-DF1BAF44696D}"/>
                </a:ext>
              </a:extLst>
            </p:cNvPr>
            <p:cNvCxnSpPr>
              <a:cxnSpLocks/>
            </p:cNvCxnSpPr>
            <p:nvPr/>
          </p:nvCxnSpPr>
          <p:spPr>
            <a:xfrm>
              <a:off x="6228080" y="3872609"/>
              <a:ext cx="0" cy="4406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702E462-DA0A-4517-B17C-D179D7894FA0}"/>
                </a:ext>
              </a:extLst>
            </p:cNvPr>
            <p:cNvCxnSpPr/>
            <p:nvPr/>
          </p:nvCxnSpPr>
          <p:spPr>
            <a:xfrm flipV="1">
              <a:off x="6096000" y="1798320"/>
              <a:ext cx="0" cy="2520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AAEDBF-A951-4501-B679-076F3EAD0FC6}"/>
                </a:ext>
              </a:extLst>
            </p:cNvPr>
            <p:cNvCxnSpPr/>
            <p:nvPr/>
          </p:nvCxnSpPr>
          <p:spPr>
            <a:xfrm flipV="1">
              <a:off x="5133705" y="1802668"/>
              <a:ext cx="0" cy="2520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A1A7B5-ABE3-42C7-8A29-87481338BB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8400" y="4998718"/>
              <a:ext cx="6566" cy="10231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6D138B-DE2D-458A-B0A6-62BC84138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6433" y="4994366"/>
              <a:ext cx="6566" cy="10231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83FC0E-8FBD-40E6-9A21-369DEF833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1555" y="1706819"/>
              <a:ext cx="6566" cy="10231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347EB7-1F71-4EB4-B557-0F867BAAC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8485" y="1693940"/>
              <a:ext cx="6566" cy="10231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ACBF51-8C53-49BB-8F53-4E5A7072DF38}"/>
                </a:ext>
              </a:extLst>
            </p:cNvPr>
            <p:cNvSpPr txBox="1"/>
            <p:nvPr/>
          </p:nvSpPr>
          <p:spPr>
            <a:xfrm>
              <a:off x="8388165" y="1992574"/>
              <a:ext cx="101709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ModuleIn1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A8C2C6-6996-479A-9583-12317849F728}"/>
                </a:ext>
              </a:extLst>
            </p:cNvPr>
            <p:cNvSpPr txBox="1"/>
            <p:nvPr/>
          </p:nvSpPr>
          <p:spPr>
            <a:xfrm>
              <a:off x="7079383" y="1992574"/>
              <a:ext cx="101268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ModuleIn2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DD2529-AFF2-4DCB-9B70-E075820D8514}"/>
                </a:ext>
              </a:extLst>
            </p:cNvPr>
            <p:cNvSpPr txBox="1"/>
            <p:nvPr/>
          </p:nvSpPr>
          <p:spPr>
            <a:xfrm>
              <a:off x="6123926" y="199257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005A92-2A53-47E5-B26A-E620C3819CEF}"/>
                </a:ext>
              </a:extLst>
            </p:cNvPr>
            <p:cNvSpPr txBox="1"/>
            <p:nvPr/>
          </p:nvSpPr>
          <p:spPr>
            <a:xfrm>
              <a:off x="4216743" y="199257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B0298F-850F-42FE-9ADF-FDAA5C18DCBE}"/>
                </a:ext>
              </a:extLst>
            </p:cNvPr>
            <p:cNvSpPr txBox="1"/>
            <p:nvPr/>
          </p:nvSpPr>
          <p:spPr>
            <a:xfrm>
              <a:off x="6280688" y="5545677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A7A672-1DAF-41A8-BB67-9338E4A60DAD}"/>
                </a:ext>
              </a:extLst>
            </p:cNvPr>
            <p:cNvSpPr txBox="1"/>
            <p:nvPr/>
          </p:nvSpPr>
          <p:spPr>
            <a:xfrm>
              <a:off x="4308187" y="555002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86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14F0-8AEA-47B2-90CF-6FDDBB0D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 Module</a:t>
            </a:r>
            <a:endParaRPr lang="fa-I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2E280C-0263-41F4-A143-C6FE90CC4AA4}"/>
              </a:ext>
            </a:extLst>
          </p:cNvPr>
          <p:cNvSpPr>
            <a:spLocks/>
          </p:cNvSpPr>
          <p:nvPr/>
        </p:nvSpPr>
        <p:spPr>
          <a:xfrm>
            <a:off x="156000" y="729000"/>
            <a:ext cx="11880000" cy="540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library IEEE;</a:t>
            </a:r>
          </a:p>
          <a:p>
            <a:r>
              <a:rPr lang="en-US" dirty="0">
                <a:latin typeface="Times New Roman" panose="02020603050405020304" pitchFamily="18" charset="0"/>
              </a:rPr>
              <a:t>use IEEE.STD_LOGIC_1164.ALL;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entity </a:t>
            </a:r>
            <a:r>
              <a:rPr lang="en-US" dirty="0" err="1">
                <a:latin typeface="Times New Roman" panose="02020603050405020304" pitchFamily="18" charset="0"/>
              </a:rPr>
              <a:t>C_Module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ModuleIn1, ModuleIn2, Sin,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: in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: out STD_LOGIC</a:t>
            </a:r>
          </a:p>
          <a:p>
            <a:r>
              <a:rPr lang="en-US" dirty="0">
                <a:latin typeface="Times New Roman" panose="02020603050405020304" pitchFamily="18" charset="0"/>
              </a:rPr>
              <a:t>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</a:t>
            </a:r>
            <a:r>
              <a:rPr lang="en-US" dirty="0" err="1">
                <a:latin typeface="Times New Roman" panose="02020603050405020304" pitchFamily="18" charset="0"/>
              </a:rPr>
              <a:t>C_Module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architecture Behavioral of </a:t>
            </a:r>
            <a:r>
              <a:rPr lang="en-US" dirty="0" err="1">
                <a:latin typeface="Times New Roman" panose="02020603050405020304" pitchFamily="18" charset="0"/>
              </a:rPr>
              <a:t>C_Module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Component </a:t>
            </a:r>
            <a:r>
              <a:rPr lang="en-US" dirty="0" err="1">
                <a:latin typeface="Times New Roman" panose="02020603050405020304" pitchFamily="18" charset="0"/>
              </a:rPr>
              <a:t>Full_Adder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input1, input2,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: in 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sum,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: out  STD_LOGIC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Component;</a:t>
            </a:r>
          </a:p>
          <a:p>
            <a:r>
              <a:rPr lang="en-US" dirty="0">
                <a:latin typeface="Times New Roman" panose="02020603050405020304" pitchFamily="18" charset="0"/>
              </a:rPr>
              <a:t>	signal s1: STD_LOGIC := '0';</a:t>
            </a:r>
          </a:p>
          <a:p>
            <a:r>
              <a:rPr lang="en-US" dirty="0">
                <a:latin typeface="Times New Roman" panose="02020603050405020304" pitchFamily="18" charset="0"/>
              </a:rPr>
              <a:t>begin</a:t>
            </a:r>
          </a:p>
          <a:p>
            <a:r>
              <a:rPr lang="en-US" dirty="0">
                <a:latin typeface="Times New Roman" panose="02020603050405020304" pitchFamily="18" charset="0"/>
              </a:rPr>
              <a:t>	s1 &lt;= ModuleIn1 and ModuleIn2;</a:t>
            </a:r>
          </a:p>
          <a:p>
            <a:r>
              <a:rPr lang="en-US" dirty="0">
                <a:latin typeface="Times New Roman" panose="02020603050405020304" pitchFamily="18" charset="0"/>
              </a:rPr>
              <a:t>	FA: </a:t>
            </a:r>
            <a:r>
              <a:rPr lang="en-US" dirty="0" err="1">
                <a:latin typeface="Times New Roman" panose="02020603050405020304" pitchFamily="18" charset="0"/>
              </a:rPr>
              <a:t>Full_Adder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port map(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input1 =&gt; s1,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input2 =&gt; Sin,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sum =&gt; 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Behavioral;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7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0658-89DD-486C-9EAE-D1F70BF3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 Bit Multiplier Row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9A4FF-6432-4554-9B90-BBA03B1A8911}"/>
              </a:ext>
            </a:extLst>
          </p:cNvPr>
          <p:cNvSpPr txBox="1"/>
          <p:nvPr/>
        </p:nvSpPr>
        <p:spPr>
          <a:xfrm>
            <a:off x="696000" y="2151728"/>
            <a:ext cx="108000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دارای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ورودی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یک بیت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A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این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عدد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C Module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تشکیل شده است که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همه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A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،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یکی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،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یکی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ورودی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یکی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ورودی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متصل است.</a:t>
            </a:r>
          </a:p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صفر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sout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ترتیب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خروجی‌های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sout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C Module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به طور مشابه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صفر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ترتیب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خروجی‌های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C Module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وصل شده است.</a:t>
            </a:r>
          </a:p>
        </p:txBody>
      </p:sp>
    </p:spTree>
    <p:extLst>
      <p:ext uri="{BB962C8B-B14F-4D97-AF65-F5344CB8AC3E}">
        <p14:creationId xmlns:p14="http://schemas.microsoft.com/office/powerpoint/2010/main" val="125635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A488-598A-4BD7-8542-ADBC21DB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/>
            <a:r>
              <a:rPr lang="en-CA" dirty="0"/>
              <a:t>N Bit Multiplier Row</a:t>
            </a:r>
            <a:endParaRPr lang="fa-IR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9111087-86B7-4678-A712-A826A2A6F968}"/>
              </a:ext>
            </a:extLst>
          </p:cNvPr>
          <p:cNvGrpSpPr/>
          <p:nvPr/>
        </p:nvGrpSpPr>
        <p:grpSpPr>
          <a:xfrm>
            <a:off x="466068" y="2034850"/>
            <a:ext cx="11259864" cy="2788301"/>
            <a:chOff x="1017757" y="2401877"/>
            <a:chExt cx="11259864" cy="278830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A2D84F-2BAE-4B56-8461-71E38F985293}"/>
                </a:ext>
              </a:extLst>
            </p:cNvPr>
            <p:cNvSpPr/>
            <p:nvPr/>
          </p:nvSpPr>
          <p:spPr>
            <a:xfrm>
              <a:off x="1561638" y="2838996"/>
              <a:ext cx="9792162" cy="16985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2C7B0D-AF70-4F43-8304-CC4FA76F4FBD}"/>
                </a:ext>
              </a:extLst>
            </p:cNvPr>
            <p:cNvSpPr/>
            <p:nvPr/>
          </p:nvSpPr>
          <p:spPr>
            <a:xfrm>
              <a:off x="9280103" y="3559945"/>
              <a:ext cx="1996033" cy="6821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>
                  <a:latin typeface="Times New Roman" panose="02020603050405020304" pitchFamily="18" charset="0"/>
                  <a:cs typeface="B Lotus" panose="00000400000000000000" pitchFamily="2" charset="-78"/>
                </a:rPr>
                <a:t>C Module</a:t>
              </a:r>
              <a:endParaRPr lang="fa-IR" sz="240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81BE6B-8857-4FB7-B35A-876DDE462052}"/>
                </a:ext>
              </a:extLst>
            </p:cNvPr>
            <p:cNvSpPr txBox="1"/>
            <p:nvPr/>
          </p:nvSpPr>
          <p:spPr>
            <a:xfrm>
              <a:off x="10458227" y="3305052"/>
              <a:ext cx="101709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9C3558-C075-4B3E-BEA5-873B57C8B173}"/>
                </a:ext>
              </a:extLst>
            </p:cNvPr>
            <p:cNvSpPr txBox="1"/>
            <p:nvPr/>
          </p:nvSpPr>
          <p:spPr>
            <a:xfrm>
              <a:off x="9463648" y="3036445"/>
              <a:ext cx="1012688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95C055-FF03-4944-B3E2-5D2754192E82}"/>
                </a:ext>
              </a:extLst>
            </p:cNvPr>
            <p:cNvSpPr txBox="1"/>
            <p:nvPr/>
          </p:nvSpPr>
          <p:spPr>
            <a:xfrm>
              <a:off x="9592030" y="3305052"/>
              <a:ext cx="46304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EFBCB8-76E9-4B61-89E4-BCE43464F310}"/>
                </a:ext>
              </a:extLst>
            </p:cNvPr>
            <p:cNvSpPr txBox="1"/>
            <p:nvPr/>
          </p:nvSpPr>
          <p:spPr>
            <a:xfrm>
              <a:off x="9069878" y="3311547"/>
              <a:ext cx="463041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6B5B76-24EB-49B6-A79E-E36AF192CF1C}"/>
                </a:ext>
              </a:extLst>
            </p:cNvPr>
            <p:cNvSpPr txBox="1"/>
            <p:nvPr/>
          </p:nvSpPr>
          <p:spPr>
            <a:xfrm>
              <a:off x="10576886" y="423610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9E0E6D-09E4-4E54-BEBE-CE213CD9F98D}"/>
                </a:ext>
              </a:extLst>
            </p:cNvPr>
            <p:cNvSpPr txBox="1"/>
            <p:nvPr/>
          </p:nvSpPr>
          <p:spPr>
            <a:xfrm>
              <a:off x="9293469" y="423610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BFBD40-0E71-4FD1-9407-116B44F86DD7}"/>
                </a:ext>
              </a:extLst>
            </p:cNvPr>
            <p:cNvSpPr/>
            <p:nvPr/>
          </p:nvSpPr>
          <p:spPr>
            <a:xfrm>
              <a:off x="6938076" y="3559944"/>
              <a:ext cx="1996033" cy="6821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C Module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37876C-4AB8-465B-A5E3-1A0000C7745E}"/>
                </a:ext>
              </a:extLst>
            </p:cNvPr>
            <p:cNvSpPr/>
            <p:nvPr/>
          </p:nvSpPr>
          <p:spPr>
            <a:xfrm>
              <a:off x="1795649" y="3564296"/>
              <a:ext cx="1996033" cy="6821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>
                  <a:latin typeface="Times New Roman" panose="02020603050405020304" pitchFamily="18" charset="0"/>
                  <a:cs typeface="B Lotus" panose="00000400000000000000" pitchFamily="2" charset="-78"/>
                </a:rPr>
                <a:t>C Module</a:t>
              </a:r>
              <a:endParaRPr lang="fa-IR" sz="240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CCD136-3651-44B5-9D2A-E79862A6FB22}"/>
                </a:ext>
              </a:extLst>
            </p:cNvPr>
            <p:cNvSpPr/>
            <p:nvPr/>
          </p:nvSpPr>
          <p:spPr>
            <a:xfrm>
              <a:off x="4373393" y="3573002"/>
              <a:ext cx="1996033" cy="6821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4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en-CA" sz="5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685C90-A593-498D-9350-697C3923B4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748" y="2994660"/>
              <a:ext cx="0" cy="574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771DC2-A123-4169-935D-9F50257918D5}"/>
                </a:ext>
              </a:extLst>
            </p:cNvPr>
            <p:cNvCxnSpPr/>
            <p:nvPr/>
          </p:nvCxnSpPr>
          <p:spPr>
            <a:xfrm>
              <a:off x="1040598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51E5BF-C48A-45CD-83F1-03996C4E8D58}"/>
                </a:ext>
              </a:extLst>
            </p:cNvPr>
            <p:cNvCxnSpPr/>
            <p:nvPr/>
          </p:nvCxnSpPr>
          <p:spPr>
            <a:xfrm>
              <a:off x="965668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01A9D5-2889-4239-92AA-34A5D6785377}"/>
                </a:ext>
              </a:extLst>
            </p:cNvPr>
            <p:cNvCxnSpPr/>
            <p:nvPr/>
          </p:nvCxnSpPr>
          <p:spPr>
            <a:xfrm>
              <a:off x="947380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47AAA4-5FAD-4765-B30C-4D264444C42B}"/>
                </a:ext>
              </a:extLst>
            </p:cNvPr>
            <p:cNvCxnSpPr/>
            <p:nvPr/>
          </p:nvCxnSpPr>
          <p:spPr>
            <a:xfrm>
              <a:off x="10558388" y="423164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8DF765-3BE7-4E16-99F1-A3F8917384FD}"/>
                </a:ext>
              </a:extLst>
            </p:cNvPr>
            <p:cNvCxnSpPr/>
            <p:nvPr/>
          </p:nvCxnSpPr>
          <p:spPr>
            <a:xfrm>
              <a:off x="9925928" y="42291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BFBA87-FC67-487D-B123-00C1E3915EA2}"/>
                </a:ext>
              </a:extLst>
            </p:cNvPr>
            <p:cNvSpPr txBox="1"/>
            <p:nvPr/>
          </p:nvSpPr>
          <p:spPr>
            <a:xfrm>
              <a:off x="8162067" y="3310132"/>
              <a:ext cx="101709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DA5BCE-CE41-4420-8D06-4279F9BD0A3E}"/>
                </a:ext>
              </a:extLst>
            </p:cNvPr>
            <p:cNvSpPr txBox="1"/>
            <p:nvPr/>
          </p:nvSpPr>
          <p:spPr>
            <a:xfrm>
              <a:off x="7167488" y="3041525"/>
              <a:ext cx="1012688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1E8C81-DA7F-4D80-B3FB-AC829B62DE78}"/>
                </a:ext>
              </a:extLst>
            </p:cNvPr>
            <p:cNvSpPr txBox="1"/>
            <p:nvPr/>
          </p:nvSpPr>
          <p:spPr>
            <a:xfrm>
              <a:off x="7295870" y="3310132"/>
              <a:ext cx="46304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C468CF-66E1-43C7-BD17-3C341F4F99BF}"/>
                </a:ext>
              </a:extLst>
            </p:cNvPr>
            <p:cNvSpPr txBox="1"/>
            <p:nvPr/>
          </p:nvSpPr>
          <p:spPr>
            <a:xfrm>
              <a:off x="6773718" y="3316627"/>
              <a:ext cx="463041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9A1EB2-0CF6-409A-86AE-7C9BE62E4DCF}"/>
                </a:ext>
              </a:extLst>
            </p:cNvPr>
            <p:cNvSpPr txBox="1"/>
            <p:nvPr/>
          </p:nvSpPr>
          <p:spPr>
            <a:xfrm>
              <a:off x="8280726" y="424118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AE034D-0254-4D2F-B79C-939816659E42}"/>
                </a:ext>
              </a:extLst>
            </p:cNvPr>
            <p:cNvSpPr txBox="1"/>
            <p:nvPr/>
          </p:nvSpPr>
          <p:spPr>
            <a:xfrm>
              <a:off x="6997309" y="424118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CEB639-D7FA-4A9D-9614-750A62C832AC}"/>
                </a:ext>
              </a:extLst>
            </p:cNvPr>
            <p:cNvCxnSpPr/>
            <p:nvPr/>
          </p:nvCxnSpPr>
          <p:spPr>
            <a:xfrm>
              <a:off x="8109828" y="262128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23F07F-F29B-4E4A-A35C-926EA98B2AA1}"/>
                </a:ext>
              </a:extLst>
            </p:cNvPr>
            <p:cNvCxnSpPr/>
            <p:nvPr/>
          </p:nvCxnSpPr>
          <p:spPr>
            <a:xfrm>
              <a:off x="7360528" y="262128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CB3045-AE87-4448-A46F-F523497131DA}"/>
                </a:ext>
              </a:extLst>
            </p:cNvPr>
            <p:cNvCxnSpPr/>
            <p:nvPr/>
          </p:nvCxnSpPr>
          <p:spPr>
            <a:xfrm>
              <a:off x="7177648" y="262128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46449F-9EC5-4B6A-872F-432DA04DFB2C}"/>
                </a:ext>
              </a:extLst>
            </p:cNvPr>
            <p:cNvCxnSpPr/>
            <p:nvPr/>
          </p:nvCxnSpPr>
          <p:spPr>
            <a:xfrm>
              <a:off x="8262228" y="423672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43D605-5270-40CF-ADCF-781714AAA7D0}"/>
                </a:ext>
              </a:extLst>
            </p:cNvPr>
            <p:cNvCxnSpPr/>
            <p:nvPr/>
          </p:nvCxnSpPr>
          <p:spPr>
            <a:xfrm>
              <a:off x="7629768" y="423418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4152AE-0600-4C13-B315-C77EB6F3681C}"/>
                </a:ext>
              </a:extLst>
            </p:cNvPr>
            <p:cNvSpPr txBox="1"/>
            <p:nvPr/>
          </p:nvSpPr>
          <p:spPr>
            <a:xfrm>
              <a:off x="2949987" y="3305052"/>
              <a:ext cx="101709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A6AC22-7736-483A-89C3-36051F2D32C7}"/>
                </a:ext>
              </a:extLst>
            </p:cNvPr>
            <p:cNvSpPr txBox="1"/>
            <p:nvPr/>
          </p:nvSpPr>
          <p:spPr>
            <a:xfrm>
              <a:off x="1955408" y="3036445"/>
              <a:ext cx="1012688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ModuleIn2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08C8DA-7C22-41D0-A398-FF194BD315D5}"/>
                </a:ext>
              </a:extLst>
            </p:cNvPr>
            <p:cNvSpPr txBox="1"/>
            <p:nvPr/>
          </p:nvSpPr>
          <p:spPr>
            <a:xfrm>
              <a:off x="2083790" y="3305052"/>
              <a:ext cx="46304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68EB47-EAFC-4422-89D4-0AAB13203F2B}"/>
                </a:ext>
              </a:extLst>
            </p:cNvPr>
            <p:cNvSpPr txBox="1"/>
            <p:nvPr/>
          </p:nvSpPr>
          <p:spPr>
            <a:xfrm>
              <a:off x="1561638" y="3311547"/>
              <a:ext cx="463041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27E4C8-AC9F-4E36-9D75-A8683E34C489}"/>
                </a:ext>
              </a:extLst>
            </p:cNvPr>
            <p:cNvSpPr txBox="1"/>
            <p:nvPr/>
          </p:nvSpPr>
          <p:spPr>
            <a:xfrm>
              <a:off x="3068646" y="423610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754605-8D90-49BF-92FF-CF13A31465C4}"/>
                </a:ext>
              </a:extLst>
            </p:cNvPr>
            <p:cNvSpPr txBox="1"/>
            <p:nvPr/>
          </p:nvSpPr>
          <p:spPr>
            <a:xfrm>
              <a:off x="1785229" y="4236103"/>
              <a:ext cx="61396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BB3F9D-DB14-4069-BE4F-C9E7A931ADA0}"/>
                </a:ext>
              </a:extLst>
            </p:cNvPr>
            <p:cNvCxnSpPr/>
            <p:nvPr/>
          </p:nvCxnSpPr>
          <p:spPr>
            <a:xfrm>
              <a:off x="289774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01B82C-DAA0-4394-88DE-934016764D7A}"/>
                </a:ext>
              </a:extLst>
            </p:cNvPr>
            <p:cNvCxnSpPr/>
            <p:nvPr/>
          </p:nvCxnSpPr>
          <p:spPr>
            <a:xfrm>
              <a:off x="214844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87F7B0-33E4-45FD-8004-B26067C0FFDD}"/>
                </a:ext>
              </a:extLst>
            </p:cNvPr>
            <p:cNvCxnSpPr/>
            <p:nvPr/>
          </p:nvCxnSpPr>
          <p:spPr>
            <a:xfrm>
              <a:off x="1965568" y="26162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9EB885-B7BF-4AFB-8316-CC34197B9D36}"/>
                </a:ext>
              </a:extLst>
            </p:cNvPr>
            <p:cNvCxnSpPr/>
            <p:nvPr/>
          </p:nvCxnSpPr>
          <p:spPr>
            <a:xfrm>
              <a:off x="3050148" y="423164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77C8B0A-6ED5-4E85-B6D2-4E0AB3AECAC3}"/>
                </a:ext>
              </a:extLst>
            </p:cNvPr>
            <p:cNvCxnSpPr/>
            <p:nvPr/>
          </p:nvCxnSpPr>
          <p:spPr>
            <a:xfrm>
              <a:off x="2417688" y="4229100"/>
              <a:ext cx="0" cy="953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986537-A139-4481-BDE1-5CBF4321233C}"/>
                </a:ext>
              </a:extLst>
            </p:cNvPr>
            <p:cNvCxnSpPr>
              <a:cxnSpLocks/>
            </p:cNvCxnSpPr>
            <p:nvPr/>
          </p:nvCxnSpPr>
          <p:spPr>
            <a:xfrm>
              <a:off x="3012048" y="2992566"/>
              <a:ext cx="0" cy="574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A39E87-9240-41C0-9931-0E943B82B1B5}"/>
                </a:ext>
              </a:extLst>
            </p:cNvPr>
            <p:cNvCxnSpPr>
              <a:cxnSpLocks/>
            </p:cNvCxnSpPr>
            <p:nvPr/>
          </p:nvCxnSpPr>
          <p:spPr>
            <a:xfrm>
              <a:off x="3012048" y="2992566"/>
              <a:ext cx="858559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D2E281-481B-4BF1-AEA9-F6F002F1CAC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88" y="2994660"/>
              <a:ext cx="0" cy="574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C2A41B-65EA-4BC2-BC5F-D0DCF8075CF6}"/>
                </a:ext>
              </a:extLst>
            </p:cNvPr>
            <p:cNvSpPr/>
            <p:nvPr/>
          </p:nvSpPr>
          <p:spPr>
            <a:xfrm>
              <a:off x="10449856" y="2923192"/>
              <a:ext cx="135784" cy="1332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508118C-5E10-43F3-BBE5-5AB6341E5DDC}"/>
                </a:ext>
              </a:extLst>
            </p:cNvPr>
            <p:cNvSpPr/>
            <p:nvPr/>
          </p:nvSpPr>
          <p:spPr>
            <a:xfrm>
              <a:off x="8152426" y="2923192"/>
              <a:ext cx="135784" cy="1332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4F06003-2CDE-4326-9A99-6F6E096EB3E2}"/>
                </a:ext>
              </a:extLst>
            </p:cNvPr>
            <p:cNvSpPr/>
            <p:nvPr/>
          </p:nvSpPr>
          <p:spPr>
            <a:xfrm>
              <a:off x="2944156" y="2921287"/>
              <a:ext cx="135784" cy="1332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E80589-6DA0-46C1-A69E-080E93C922F5}"/>
                </a:ext>
              </a:extLst>
            </p:cNvPr>
            <p:cNvSpPr txBox="1"/>
            <p:nvPr/>
          </p:nvSpPr>
          <p:spPr>
            <a:xfrm>
              <a:off x="8541641" y="254121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5023A10-D0D4-47C1-8788-10ACBB1BDA0B}"/>
                </a:ext>
              </a:extLst>
            </p:cNvPr>
            <p:cNvSpPr txBox="1"/>
            <p:nvPr/>
          </p:nvSpPr>
          <p:spPr>
            <a:xfrm>
              <a:off x="9669399" y="2528149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A6E19DB-E23B-4E6F-8D2A-D53530A142A9}"/>
                </a:ext>
              </a:extLst>
            </p:cNvPr>
            <p:cNvSpPr txBox="1"/>
            <p:nvPr/>
          </p:nvSpPr>
          <p:spPr>
            <a:xfrm>
              <a:off x="10400924" y="2528147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5581E6-8361-4438-AFCA-65661BB8B6C1}"/>
                </a:ext>
              </a:extLst>
            </p:cNvPr>
            <p:cNvSpPr txBox="1"/>
            <p:nvPr/>
          </p:nvSpPr>
          <p:spPr>
            <a:xfrm>
              <a:off x="8998844" y="4557249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BD3603-4D05-4350-AE7E-A1F5A888D242}"/>
                </a:ext>
              </a:extLst>
            </p:cNvPr>
            <p:cNvSpPr txBox="1"/>
            <p:nvPr/>
          </p:nvSpPr>
          <p:spPr>
            <a:xfrm>
              <a:off x="10553322" y="4561601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8CA792-95CB-4888-814D-EB883B926E9F}"/>
                </a:ext>
              </a:extLst>
            </p:cNvPr>
            <p:cNvSpPr txBox="1"/>
            <p:nvPr/>
          </p:nvSpPr>
          <p:spPr>
            <a:xfrm>
              <a:off x="6255632" y="2536860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275A5D-993F-4941-A18D-5FD8E7A53F29}"/>
                </a:ext>
              </a:extLst>
            </p:cNvPr>
            <p:cNvSpPr txBox="1"/>
            <p:nvPr/>
          </p:nvSpPr>
          <p:spPr>
            <a:xfrm>
              <a:off x="7383390" y="2523795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898306-06E8-4493-9475-A23BD2BC0D48}"/>
                </a:ext>
              </a:extLst>
            </p:cNvPr>
            <p:cNvSpPr txBox="1"/>
            <p:nvPr/>
          </p:nvSpPr>
          <p:spPr>
            <a:xfrm>
              <a:off x="8114915" y="2523793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E1E9F4-3C12-47AF-9CA5-7CFE8DE75320}"/>
                </a:ext>
              </a:extLst>
            </p:cNvPr>
            <p:cNvSpPr txBox="1"/>
            <p:nvPr/>
          </p:nvSpPr>
          <p:spPr>
            <a:xfrm>
              <a:off x="6712835" y="4552895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7B5DE6B-47E5-4754-8179-6976410BDC09}"/>
                </a:ext>
              </a:extLst>
            </p:cNvPr>
            <p:cNvSpPr txBox="1"/>
            <p:nvPr/>
          </p:nvSpPr>
          <p:spPr>
            <a:xfrm>
              <a:off x="8267313" y="4557247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078D06-E886-4845-98BB-75BE7E148AC3}"/>
                </a:ext>
              </a:extLst>
            </p:cNvPr>
            <p:cNvSpPr txBox="1"/>
            <p:nvPr/>
          </p:nvSpPr>
          <p:spPr>
            <a:xfrm>
              <a:off x="1017757" y="2554276"/>
              <a:ext cx="93582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7745C03-F46E-43EB-8BFB-26B3771C070E}"/>
                </a:ext>
              </a:extLst>
            </p:cNvPr>
            <p:cNvSpPr txBox="1"/>
            <p:nvPr/>
          </p:nvSpPr>
          <p:spPr>
            <a:xfrm>
              <a:off x="1984056" y="2401877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66FEA3-2132-43EA-9AE0-9B61EDCC904C}"/>
                </a:ext>
              </a:extLst>
            </p:cNvPr>
            <p:cNvSpPr txBox="1"/>
            <p:nvPr/>
          </p:nvSpPr>
          <p:spPr>
            <a:xfrm>
              <a:off x="2898466" y="2541209"/>
              <a:ext cx="106861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7CB9116-B6F4-4685-A344-9A2AD65BFBC9}"/>
                </a:ext>
              </a:extLst>
            </p:cNvPr>
            <p:cNvSpPr txBox="1"/>
            <p:nvPr/>
          </p:nvSpPr>
          <p:spPr>
            <a:xfrm>
              <a:off x="1306288" y="4570311"/>
              <a:ext cx="110449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0BCB7F9-0313-4526-B45A-215BA41BC272}"/>
                </a:ext>
              </a:extLst>
            </p:cNvPr>
            <p:cNvSpPr txBox="1"/>
            <p:nvPr/>
          </p:nvSpPr>
          <p:spPr>
            <a:xfrm>
              <a:off x="3050864" y="4574663"/>
              <a:ext cx="103051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2F1638-1006-404E-967E-FD6D10BE8BCF}"/>
                </a:ext>
              </a:extLst>
            </p:cNvPr>
            <p:cNvSpPr txBox="1"/>
            <p:nvPr/>
          </p:nvSpPr>
          <p:spPr>
            <a:xfrm>
              <a:off x="11363221" y="3002766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A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964EFD6-26E6-435A-B112-1A86D04D49AA}"/>
                </a:ext>
              </a:extLst>
            </p:cNvPr>
            <p:cNvSpPr/>
            <p:nvPr/>
          </p:nvSpPr>
          <p:spPr>
            <a:xfrm>
              <a:off x="4736370" y="2545593"/>
              <a:ext cx="1128496" cy="245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dirty="0"/>
                <a:t>…</a:t>
              </a:r>
              <a:endParaRPr lang="fa-IR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DBEA134-4539-4F83-9465-A829D4AD6EDD}"/>
                </a:ext>
              </a:extLst>
            </p:cNvPr>
            <p:cNvSpPr/>
            <p:nvPr/>
          </p:nvSpPr>
          <p:spPr>
            <a:xfrm>
              <a:off x="4847724" y="4589515"/>
              <a:ext cx="1128496" cy="245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dirty="0"/>
                <a:t>…</a:t>
              </a:r>
              <a:endParaRPr lang="fa-IR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76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2D31-0343-440E-97CD-34EE5869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 Bit Multiplier Row</a:t>
            </a:r>
            <a:endParaRPr lang="fa-I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699746-673A-49D2-A700-69AE988F4135}"/>
              </a:ext>
            </a:extLst>
          </p:cNvPr>
          <p:cNvSpPr>
            <a:spLocks/>
          </p:cNvSpPr>
          <p:nvPr/>
        </p:nvSpPr>
        <p:spPr>
          <a:xfrm>
            <a:off x="156000" y="729000"/>
            <a:ext cx="11880000" cy="540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library IEEE;</a:t>
            </a:r>
          </a:p>
          <a:p>
            <a:r>
              <a:rPr lang="en-US" dirty="0">
                <a:latin typeface="Times New Roman" panose="02020603050405020304" pitchFamily="18" charset="0"/>
              </a:rPr>
              <a:t>use IEEE.STD_LOGIC_1164.ALL;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entity </a:t>
            </a:r>
            <a:r>
              <a:rPr lang="en-US" dirty="0" err="1">
                <a:latin typeface="Times New Roman" panose="02020603050405020304" pitchFamily="18" charset="0"/>
              </a:rPr>
              <a:t>Multiplier_Row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Generic(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N: integer := 8</a:t>
            </a:r>
          </a:p>
          <a:p>
            <a:r>
              <a:rPr lang="en-US" dirty="0">
                <a:latin typeface="Times New Roman" panose="02020603050405020304" pitchFamily="18" charset="0"/>
              </a:rPr>
              <a:t>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A: in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input,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, Sin: in STD_LOGIC_VECTOR(N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: out STD_LOGIC_VECTOR(N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</a:t>
            </a:r>
          </a:p>
          <a:p>
            <a:r>
              <a:rPr lang="en-US" dirty="0">
                <a:latin typeface="Times New Roman" panose="02020603050405020304" pitchFamily="18" charset="0"/>
              </a:rPr>
              <a:t>	);		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</a:t>
            </a:r>
            <a:r>
              <a:rPr lang="en-US" dirty="0" err="1">
                <a:latin typeface="Times New Roman" panose="02020603050405020304" pitchFamily="18" charset="0"/>
              </a:rPr>
              <a:t>Multiplier_Row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</a:rPr>
              <a:t>architecture Behavioral of </a:t>
            </a:r>
            <a:r>
              <a:rPr lang="en-US" dirty="0" err="1">
                <a:latin typeface="Times New Roman" panose="02020603050405020304" pitchFamily="18" charset="0"/>
              </a:rPr>
              <a:t>Multiplier_Row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Component </a:t>
            </a:r>
            <a:r>
              <a:rPr lang="en-US" dirty="0" err="1">
                <a:latin typeface="Times New Roman" panose="02020603050405020304" pitchFamily="18" charset="0"/>
              </a:rPr>
              <a:t>C_Module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ModuleIn1, ModuleIn2, Sin,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: in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: out STD_LOGIC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Component;</a:t>
            </a:r>
          </a:p>
          <a:p>
            <a:r>
              <a:rPr lang="en-US" dirty="0">
                <a:latin typeface="Times New Roman" panose="02020603050405020304" pitchFamily="18" charset="0"/>
              </a:rPr>
              <a:t>begin</a:t>
            </a:r>
          </a:p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</a:rPr>
              <a:t>CM_gen</a:t>
            </a:r>
            <a:r>
              <a:rPr lang="en-US" dirty="0">
                <a:latin typeface="Times New Roman" panose="02020603050405020304" pitchFamily="18" charset="0"/>
              </a:rPr>
              <a:t>: for 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 in 0 to N - 1 Generate</a:t>
            </a:r>
          </a:p>
          <a:p>
            <a:r>
              <a:rPr lang="en-US" dirty="0">
                <a:latin typeface="Times New Roman" panose="02020603050405020304" pitchFamily="18" charset="0"/>
              </a:rPr>
              <a:t>		CM: </a:t>
            </a:r>
            <a:r>
              <a:rPr lang="en-US" dirty="0" err="1">
                <a:latin typeface="Times New Roman" panose="02020603050405020304" pitchFamily="18" charset="0"/>
              </a:rPr>
              <a:t>C_Module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port map(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ModuleIn1 =&gt; A,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ModuleIn2 =&gt; input(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Sin =&gt; sin(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Generate;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23842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B9C0-69A6-40C5-BC9F-8E35C8EB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 Bit </a:t>
            </a:r>
            <a:r>
              <a:rPr lang="en-CA" dirty="0" err="1"/>
              <a:t>Rigester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7B6D5-8FFE-4690-88D7-C679EBCFF9A8}"/>
              </a:ext>
            </a:extLst>
          </p:cNvPr>
          <p:cNvSpPr txBox="1"/>
          <p:nvPr/>
        </p:nvSpPr>
        <p:spPr>
          <a:xfrm>
            <a:off x="696000" y="2459504"/>
            <a:ext cx="108000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دارای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بیت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برای ورود داده و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برای دریافت کلاک ورودی،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rst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برای پاک کردن خروجی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Lod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برای ارسال داده ورودی به خروجی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در این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در صورتی که در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لبه‌ی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بالا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رونده‌ی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کلاک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rst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‘1’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باشد در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مقدار تمام صفر مشاهده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؛ در صورتی که در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لبه‌ی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بالا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رونده‌ی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کلاک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Lod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‘1’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باشد مقدار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مقدار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خواهد بود و اگر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Lod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باشد مقدار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بدون تغییر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می‌ماند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وقتی که در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لبه‌ی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بالارونده‌ی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کلاک مقدار یکی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rst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یا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Lod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‘1’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شود.</a:t>
            </a:r>
          </a:p>
        </p:txBody>
      </p:sp>
    </p:spTree>
    <p:extLst>
      <p:ext uri="{BB962C8B-B14F-4D97-AF65-F5344CB8AC3E}">
        <p14:creationId xmlns:p14="http://schemas.microsoft.com/office/powerpoint/2010/main" val="72962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5F92-FA55-4340-913F-0E7F538E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CA" dirty="0"/>
              <a:t>N Bit </a:t>
            </a:r>
            <a:r>
              <a:rPr lang="en-CA" dirty="0" err="1"/>
              <a:t>Rigester</a:t>
            </a:r>
            <a:endParaRPr lang="fa-IR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FEDBAC-4E87-4CF0-8954-08647801A701}"/>
              </a:ext>
            </a:extLst>
          </p:cNvPr>
          <p:cNvGrpSpPr/>
          <p:nvPr/>
        </p:nvGrpSpPr>
        <p:grpSpPr>
          <a:xfrm>
            <a:off x="1392419" y="1754775"/>
            <a:ext cx="9407162" cy="3348451"/>
            <a:chOff x="2120537" y="2587806"/>
            <a:chExt cx="9407162" cy="33484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39AB37-92BC-40D7-B980-361A5B583628}"/>
                </a:ext>
              </a:extLst>
            </p:cNvPr>
            <p:cNvSpPr/>
            <p:nvPr/>
          </p:nvSpPr>
          <p:spPr>
            <a:xfrm>
              <a:off x="2120537" y="3056708"/>
              <a:ext cx="7950925" cy="24122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C00CC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sz="2400" dirty="0">
                <a:latin typeface="Times New Roman" panose="02020603050405020304" pitchFamily="18" charset="0"/>
                <a:cs typeface="+mj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30EDF-7BB5-4BA8-88BD-C562B2A680CC}"/>
                </a:ext>
              </a:extLst>
            </p:cNvPr>
            <p:cNvCxnSpPr/>
            <p:nvPr/>
          </p:nvCxnSpPr>
          <p:spPr>
            <a:xfrm>
              <a:off x="9344297" y="2589711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F1FEF8-E17B-4DC1-84D4-0FA0964CD868}"/>
                </a:ext>
              </a:extLst>
            </p:cNvPr>
            <p:cNvCxnSpPr/>
            <p:nvPr/>
          </p:nvCxnSpPr>
          <p:spPr>
            <a:xfrm>
              <a:off x="9696722" y="2589711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2A0E7-0F5D-4CFE-AFDD-2436B3CC3090}"/>
                </a:ext>
              </a:extLst>
            </p:cNvPr>
            <p:cNvCxnSpPr/>
            <p:nvPr/>
          </p:nvCxnSpPr>
          <p:spPr>
            <a:xfrm>
              <a:off x="6828602" y="2587806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725FFF-9762-47DD-BA8F-5CB0686BC8BD}"/>
                </a:ext>
              </a:extLst>
            </p:cNvPr>
            <p:cNvCxnSpPr/>
            <p:nvPr/>
          </p:nvCxnSpPr>
          <p:spPr>
            <a:xfrm>
              <a:off x="5754182" y="2587806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CE7F94-6EE9-4138-B940-891FCF0A8A93}"/>
                </a:ext>
              </a:extLst>
            </p:cNvPr>
            <p:cNvCxnSpPr/>
            <p:nvPr/>
          </p:nvCxnSpPr>
          <p:spPr>
            <a:xfrm>
              <a:off x="3377885" y="2587806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0D9E0C-B14B-4BDF-BCD3-313F202785DE}"/>
                </a:ext>
              </a:extLst>
            </p:cNvPr>
            <p:cNvSpPr txBox="1"/>
            <p:nvPr/>
          </p:nvSpPr>
          <p:spPr>
            <a:xfrm>
              <a:off x="5898431" y="2754755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0546B5-D9C6-466B-9112-055172EE14C7}"/>
                </a:ext>
              </a:extLst>
            </p:cNvPr>
            <p:cNvSpPr txBox="1"/>
            <p:nvPr/>
          </p:nvSpPr>
          <p:spPr>
            <a:xfrm>
              <a:off x="4824011" y="2754755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1AE6EF-B4F9-43CE-A1A7-396EF7119468}"/>
                </a:ext>
              </a:extLst>
            </p:cNvPr>
            <p:cNvSpPr txBox="1"/>
            <p:nvPr/>
          </p:nvSpPr>
          <p:spPr>
            <a:xfrm>
              <a:off x="8833104" y="2766947"/>
              <a:ext cx="48780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Lod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0D15E8-9480-40AE-AB24-9B251D600026}"/>
                </a:ext>
              </a:extLst>
            </p:cNvPr>
            <p:cNvSpPr txBox="1"/>
            <p:nvPr/>
          </p:nvSpPr>
          <p:spPr>
            <a:xfrm>
              <a:off x="9723120" y="2754755"/>
              <a:ext cx="48780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rst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36A42-1E84-4DCA-BD29-06E0DC80D51B}"/>
                </a:ext>
              </a:extLst>
            </p:cNvPr>
            <p:cNvSpPr txBox="1"/>
            <p:nvPr/>
          </p:nvSpPr>
          <p:spPr>
            <a:xfrm>
              <a:off x="2155368" y="2754755"/>
              <a:ext cx="121169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EBCA03-CE7E-452C-807A-9B45F736FE97}"/>
                </a:ext>
              </a:extLst>
            </p:cNvPr>
            <p:cNvSpPr/>
            <p:nvPr/>
          </p:nvSpPr>
          <p:spPr>
            <a:xfrm>
              <a:off x="3683719" y="2641542"/>
              <a:ext cx="1113892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36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908954-FD0B-4CB7-9D52-9D0B8963782F}"/>
                </a:ext>
              </a:extLst>
            </p:cNvPr>
            <p:cNvCxnSpPr/>
            <p:nvPr/>
          </p:nvCxnSpPr>
          <p:spPr>
            <a:xfrm>
              <a:off x="8052160" y="5457285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1DADA-60E5-4E40-BE61-7C16ADC0E752}"/>
                </a:ext>
              </a:extLst>
            </p:cNvPr>
            <p:cNvCxnSpPr/>
            <p:nvPr/>
          </p:nvCxnSpPr>
          <p:spPr>
            <a:xfrm>
              <a:off x="6977740" y="5457285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36E97C-80C0-4533-8075-4CACB6340AE1}"/>
                </a:ext>
              </a:extLst>
            </p:cNvPr>
            <p:cNvCxnSpPr/>
            <p:nvPr/>
          </p:nvCxnSpPr>
          <p:spPr>
            <a:xfrm>
              <a:off x="4601443" y="5457285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F82DAF-6ED4-4811-89B8-CB6D3AE2BB03}"/>
                </a:ext>
              </a:extLst>
            </p:cNvPr>
            <p:cNvSpPr txBox="1"/>
            <p:nvPr/>
          </p:nvSpPr>
          <p:spPr>
            <a:xfrm>
              <a:off x="7121989" y="54657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Output(0)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B2E17E-E268-452A-9BD5-996DFAAC3739}"/>
                </a:ext>
              </a:extLst>
            </p:cNvPr>
            <p:cNvSpPr txBox="1"/>
            <p:nvPr/>
          </p:nvSpPr>
          <p:spPr>
            <a:xfrm>
              <a:off x="6047569" y="5465738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7D72A7-B5F6-446B-89E1-B62765B83AA0}"/>
                </a:ext>
              </a:extLst>
            </p:cNvPr>
            <p:cNvSpPr txBox="1"/>
            <p:nvPr/>
          </p:nvSpPr>
          <p:spPr>
            <a:xfrm>
              <a:off x="3378926" y="5465738"/>
              <a:ext cx="121169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Output(N - 1)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84C740-164F-4AF7-B9A1-5EE96E0D6BB8}"/>
                </a:ext>
              </a:extLst>
            </p:cNvPr>
            <p:cNvSpPr/>
            <p:nvPr/>
          </p:nvSpPr>
          <p:spPr>
            <a:xfrm>
              <a:off x="4907277" y="5352525"/>
              <a:ext cx="1113892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36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376BC5-5048-40FC-ACBB-64CD54C9C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9488" y="4954090"/>
              <a:ext cx="51380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210D5F3-DED0-4A6B-B1FB-080C03A3BEB9}"/>
                </a:ext>
              </a:extLst>
            </p:cNvPr>
            <p:cNvCxnSpPr/>
            <p:nvPr/>
          </p:nvCxnSpPr>
          <p:spPr>
            <a:xfrm>
              <a:off x="10558054" y="4494168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CA11E2-65EA-485E-AC62-89A091536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39004" y="4513218"/>
              <a:ext cx="51380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A06BF32-1D6F-42B8-8132-8B0BE0DAEBA5}"/>
                </a:ext>
              </a:extLst>
            </p:cNvPr>
            <p:cNvCxnSpPr/>
            <p:nvPr/>
          </p:nvCxnSpPr>
          <p:spPr>
            <a:xfrm>
              <a:off x="11032943" y="4494168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7E8F2EE-F28C-4C05-A966-7EEF988D2E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3893" y="4954090"/>
              <a:ext cx="51380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D3A237-0C1E-4783-9ECF-186847DB7C3B}"/>
                </a:ext>
              </a:extLst>
            </p:cNvPr>
            <p:cNvSpPr txBox="1"/>
            <p:nvPr/>
          </p:nvSpPr>
          <p:spPr>
            <a:xfrm>
              <a:off x="10067205" y="4622167"/>
              <a:ext cx="48780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clk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20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E48CE84-9F89-4FFA-BA14-698EC8FA6314}"/>
              </a:ext>
            </a:extLst>
          </p:cNvPr>
          <p:cNvSpPr/>
          <p:nvPr/>
        </p:nvSpPr>
        <p:spPr>
          <a:xfrm>
            <a:off x="3200400" y="990600"/>
            <a:ext cx="5791200" cy="4781550"/>
          </a:xfrm>
          <a:prstGeom prst="ellipse">
            <a:avLst/>
          </a:prstGeom>
          <a:gradFill>
            <a:gsLst>
              <a:gs pos="0">
                <a:srgbClr val="0066FF"/>
              </a:gs>
              <a:gs pos="100000">
                <a:srgbClr val="02EEEE"/>
              </a:gs>
            </a:gsLst>
            <a:lin ang="16200000" scaled="1"/>
          </a:gradFill>
          <a:ln>
            <a:noFill/>
          </a:ln>
          <a:effectLst>
            <a:reflection blurRad="6350" stA="19000" endPos="17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42406-0DC8-445A-B5B2-2BF7E4DC5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0933" y="1438276"/>
            <a:ext cx="2690135" cy="705122"/>
          </a:xfrm>
        </p:spPr>
        <p:txBody>
          <a:bodyPr>
            <a:normAutofit/>
          </a:bodyPr>
          <a:lstStyle/>
          <a:p>
            <a:pPr rtl="1"/>
            <a:r>
              <a:rPr lang="fa-IR" sz="2800" dirty="0">
                <a:latin typeface="Times New Roman" panose="02020603050405020304" pitchFamily="18" charset="0"/>
                <a:cs typeface="B Lotus" panose="00000400000000000000" pitchFamily="2" charset="-78"/>
              </a:rPr>
              <a:t>ارائه پروژه </a:t>
            </a:r>
            <a:r>
              <a:rPr lang="en-CA" sz="2800" dirty="0">
                <a:latin typeface="Times New Roman" panose="02020603050405020304" pitchFamily="18" charset="0"/>
                <a:cs typeface="B Lotus" panose="00000400000000000000" pitchFamily="2" charset="-78"/>
              </a:rPr>
              <a:t>VHDL</a:t>
            </a:r>
            <a:endParaRPr lang="fa-IR" sz="28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B65D3-A791-44E5-BF5A-54D6B396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828" y="4838427"/>
            <a:ext cx="1872343" cy="865459"/>
          </a:xfrm>
        </p:spPr>
        <p:txBody>
          <a:bodyPr>
            <a:normAutofit/>
          </a:bodyPr>
          <a:lstStyle/>
          <a:p>
            <a:r>
              <a:rPr lang="fa-IR" sz="1600" dirty="0">
                <a:solidFill>
                  <a:schemeClr val="bg1"/>
                </a:solidFill>
                <a:cs typeface="B Lotus" panose="00000400000000000000" pitchFamily="2" charset="-78"/>
              </a:rPr>
              <a:t>رضا </a:t>
            </a:r>
            <a:r>
              <a:rPr lang="fa-IR" sz="1600" dirty="0" err="1">
                <a:solidFill>
                  <a:schemeClr val="bg1"/>
                </a:solidFill>
                <a:cs typeface="B Lotus" panose="00000400000000000000" pitchFamily="2" charset="-78"/>
              </a:rPr>
              <a:t>ادیبی‌سده</a:t>
            </a:r>
            <a:endParaRPr lang="fa-IR" sz="1600" dirty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r>
              <a:rPr lang="fa-IR" sz="1600" dirty="0">
                <a:solidFill>
                  <a:schemeClr val="bg1"/>
                </a:solidFill>
                <a:cs typeface="B Lotus" panose="00000400000000000000" pitchFamily="2" charset="-78"/>
              </a:rPr>
              <a:t>961845102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4BCEA-3553-4096-85A8-715E6935B816}"/>
              </a:ext>
            </a:extLst>
          </p:cNvPr>
          <p:cNvSpPr txBox="1"/>
          <p:nvPr/>
        </p:nvSpPr>
        <p:spPr>
          <a:xfrm>
            <a:off x="931408" y="6356909"/>
            <a:ext cx="17852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cs typeface="B Lotus" panose="00000400000000000000" pitchFamily="2" charset="-78"/>
              </a:rPr>
              <a:t>مدرس: استاد </a:t>
            </a:r>
            <a:r>
              <a:rPr lang="fa-IR" dirty="0" err="1">
                <a:cs typeface="B Lotus" panose="00000400000000000000" pitchFamily="2" charset="-78"/>
              </a:rPr>
              <a:t>حدادیان</a:t>
            </a:r>
            <a:endParaRPr lang="fa-IR" dirty="0">
              <a:cs typeface="B Lotus" panose="00000400000000000000" pitchFamily="2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094DDD-375F-456C-851E-A2BC5F3D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746" y="463399"/>
            <a:ext cx="3936508" cy="12193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B05A7D-EDF2-4A04-A74E-0372215BC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18271" y="5404228"/>
            <a:ext cx="3130304" cy="1219337"/>
          </a:xfrm>
          <a:prstGeom prst="rect">
            <a:avLst/>
          </a:prstGeom>
        </p:spPr>
      </p:pic>
      <p:sp>
        <p:nvSpPr>
          <p:cNvPr id="18" name="Ribbon: Tilted Up 17">
            <a:extLst>
              <a:ext uri="{FF2B5EF4-FFF2-40B4-BE49-F238E27FC236}">
                <a16:creationId xmlns:a16="http://schemas.microsoft.com/office/drawing/2014/main" id="{9D20F7E9-9C71-4F65-B5AB-0716855C6FC0}"/>
              </a:ext>
            </a:extLst>
          </p:cNvPr>
          <p:cNvSpPr/>
          <p:nvPr/>
        </p:nvSpPr>
        <p:spPr>
          <a:xfrm>
            <a:off x="1145382" y="2267223"/>
            <a:ext cx="9901237" cy="2813063"/>
          </a:xfrm>
          <a:prstGeom prst="ribbon2">
            <a:avLst>
              <a:gd name="adj1" fmla="val 25809"/>
              <a:gd name="adj2" fmla="val 63853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94E70-D675-4987-B7D9-B07992A5D616}"/>
              </a:ext>
            </a:extLst>
          </p:cNvPr>
          <p:cNvSpPr txBox="1"/>
          <p:nvPr/>
        </p:nvSpPr>
        <p:spPr>
          <a:xfrm>
            <a:off x="3387635" y="2644170"/>
            <a:ext cx="541673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4800" dirty="0">
                <a:latin typeface="Times New Roman" panose="02020603050405020304" pitchFamily="18" charset="0"/>
                <a:cs typeface="B Zar" panose="00000400000000000000" pitchFamily="2" charset="-78"/>
              </a:rPr>
              <a:t>ضرب کننده 8 بیتی به کمک </a:t>
            </a:r>
            <a:r>
              <a:rPr lang="en-CA" sz="4800" dirty="0">
                <a:latin typeface="Times New Roman" panose="02020603050405020304" pitchFamily="18" charset="0"/>
                <a:cs typeface="B Zar" panose="00000400000000000000" pitchFamily="2" charset="-78"/>
              </a:rPr>
              <a:t>Pipeline</a:t>
            </a:r>
            <a:endParaRPr lang="fa-IR" sz="48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8611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B454-F633-4C18-9397-0E41413E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 Bit </a:t>
            </a:r>
            <a:r>
              <a:rPr lang="en-CA" dirty="0" err="1"/>
              <a:t>Rigester</a:t>
            </a:r>
            <a:endParaRPr lang="fa-I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2D6B1-58F1-4F0B-92F9-A68BB62F07B4}"/>
              </a:ext>
            </a:extLst>
          </p:cNvPr>
          <p:cNvSpPr>
            <a:spLocks/>
          </p:cNvSpPr>
          <p:nvPr/>
        </p:nvSpPr>
        <p:spPr>
          <a:xfrm>
            <a:off x="156000" y="729000"/>
            <a:ext cx="11880000" cy="540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+mj-cs"/>
              </a:rPr>
              <a:t>library IEEE;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use IEEE.STD_LOGIC_1164.ALL;</a:t>
            </a:r>
          </a:p>
          <a:p>
            <a:endParaRPr lang="en-US" dirty="0">
              <a:latin typeface="Times New Roman" panose="02020603050405020304" pitchFamily="18" charset="0"/>
              <a:cs typeface="+mj-cs"/>
            </a:endParaRP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entity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Rigester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Generic(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N: integer := 16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);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port(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input: in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std_logic_vector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(N - 1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downto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 0);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rst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, Lod: in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std_logic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clk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: in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std_logic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output: out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std_logic_vector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(N - 1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downto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 0)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);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end entity;</a:t>
            </a:r>
          </a:p>
          <a:p>
            <a:endParaRPr lang="en-US" dirty="0">
              <a:latin typeface="Times New Roman" panose="02020603050405020304" pitchFamily="18" charset="0"/>
              <a:cs typeface="+mj-cs"/>
            </a:endParaRP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architecture Behavioral of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Rigester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begin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process(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clk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begin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if (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rst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 = '1') then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	output &lt;= (others =&gt; '0');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elsif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Rising_edge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clk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) then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	if (Lod = '1') then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		output &lt;= input;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	end if;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	end if;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	end process;</a:t>
            </a:r>
          </a:p>
          <a:p>
            <a:r>
              <a:rPr lang="en-US" dirty="0">
                <a:latin typeface="Times New Roman" panose="02020603050405020304" pitchFamily="18" charset="0"/>
                <a:cs typeface="+mj-cs"/>
              </a:rPr>
              <a:t>end architecture;</a:t>
            </a:r>
          </a:p>
        </p:txBody>
      </p:sp>
    </p:spTree>
    <p:extLst>
      <p:ext uri="{BB962C8B-B14F-4D97-AF65-F5344CB8AC3E}">
        <p14:creationId xmlns:p14="http://schemas.microsoft.com/office/powerpoint/2010/main" val="153356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AE1A-F976-4731-A5D1-8DADE4C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Multiplier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1655D-A489-43A0-A91C-66BFC3F6CFDE}"/>
              </a:ext>
            </a:extLst>
          </p:cNvPr>
          <p:cNvSpPr txBox="1"/>
          <p:nvPr/>
        </p:nvSpPr>
        <p:spPr>
          <a:xfrm>
            <a:off x="696000" y="1228398"/>
            <a:ext cx="10800000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مدار ضرب کننده دارای دو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بیتی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یک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برای کلاک ورودی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این مدار شامل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که مقدار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با مقدار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مدار برابر است به همراه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N+1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که مقدار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آن دو برابر مقدار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مدار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است، به هر زوج از این دو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یک سطح(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level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)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می‌گوییم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در هر سطح برای اتصال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خروجی‌های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sout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سیگنال‌های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sout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( برای اتصال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0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پورت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sout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0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پورت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)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( برای اتصال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0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پورت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2N-1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پورت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) مربوط به آن سطح استفاده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همچنین بین دو سطح متوالی برای اتصال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سطح بالاتر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سطح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پایین‌تر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سیگنال‌‌های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( برای اتصال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در کنار یک بیت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( به عنوان پر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ارزش‌ترین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بیت ) به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)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( برای اتصال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2N-1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) سطح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پایین‌تر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*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ها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های سطح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0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همگی مقداری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دارند.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در هر سطح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Multiplier Row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مدار ضرب کننده متصل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می‌باشند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A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هر سطح نیز به بیت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هم‌شماره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با آن سطح از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وصل شده است.</a:t>
            </a:r>
          </a:p>
        </p:txBody>
      </p:sp>
    </p:spTree>
    <p:extLst>
      <p:ext uri="{BB962C8B-B14F-4D97-AF65-F5344CB8AC3E}">
        <p14:creationId xmlns:p14="http://schemas.microsoft.com/office/powerpoint/2010/main" val="28034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9F0BCA-36D4-4460-A0D2-97A8E2823D39}"/>
              </a:ext>
            </a:extLst>
          </p:cNvPr>
          <p:cNvSpPr txBox="1"/>
          <p:nvPr/>
        </p:nvSpPr>
        <p:spPr>
          <a:xfrm>
            <a:off x="696000" y="1382286"/>
            <a:ext cx="10800000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در سطح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ام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سیگنال‌های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خروجی از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سیگنال‌های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سطح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ام )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سیگنال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همراه یک بیت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ارزشمندترین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جایگاه )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0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سیگنال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) از یک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متصل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می‌باشند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* ورودی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خروجی‌های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وسیله سیگنال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سطح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ام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پایه‌های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0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وسیله بیت صفر سیگنال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بیت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این سطح متصل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در نهایت در بخش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process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که با هر کلاک ورودی فراخوانی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اگر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clkCounter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صفر بود پایه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rst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همه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ها که به سیگنال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rigRST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متصل هستند را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کرده و پایه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Lod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Rigester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سطح صفر که به بیت صفر از سیگنال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rigLD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متصل است را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‘1’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 اگر مقدار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clkCounter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بین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بود پایه بیت شماره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clkCounter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سیگنال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rigLD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‘1’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بیت قبلی از این سیگنال را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 اگر مقدار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clkCounter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N+1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بود فقط بیت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ام از سیگنال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rigLD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 در نهایت اگر مقدار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clkCounter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N+2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بود مقادیر بیت صفر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سیگنال‌های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سطوح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0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مدار و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0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سیگنال‌های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سطح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N+1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بیت‌های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تا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2N-1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مدار وصل کرده و مقدار </a:t>
            </a:r>
            <a:r>
              <a:rPr lang="en-US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clkCounter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برابر با صفر قرار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می‌دهیم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1998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688D0404-E4FA-4CB7-9747-555851342610}"/>
              </a:ext>
            </a:extLst>
          </p:cNvPr>
          <p:cNvSpPr/>
          <p:nvPr/>
        </p:nvSpPr>
        <p:spPr>
          <a:xfrm>
            <a:off x="600077" y="561213"/>
            <a:ext cx="9299327" cy="6629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2AD01-F472-4390-AFBE-E34E7119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CA" dirty="0"/>
              <a:t>Multiplier</a:t>
            </a:r>
            <a:endParaRPr lang="fa-IR" dirty="0"/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870C1262-5B05-4B29-A16D-7B36C30AD865}"/>
              </a:ext>
            </a:extLst>
          </p:cNvPr>
          <p:cNvCxnSpPr>
            <a:cxnSpLocks/>
          </p:cNvCxnSpPr>
          <p:nvPr/>
        </p:nvCxnSpPr>
        <p:spPr>
          <a:xfrm rot="5400000">
            <a:off x="6494566" y="3569259"/>
            <a:ext cx="1595069" cy="336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D5F55651-D4F3-4C75-AD41-535E5CD2F63E}"/>
              </a:ext>
            </a:extLst>
          </p:cNvPr>
          <p:cNvCxnSpPr>
            <a:cxnSpLocks/>
          </p:cNvCxnSpPr>
          <p:nvPr/>
        </p:nvCxnSpPr>
        <p:spPr>
          <a:xfrm rot="5400000">
            <a:off x="5615994" y="3440026"/>
            <a:ext cx="784772" cy="681616"/>
          </a:xfrm>
          <a:prstGeom prst="bentConnector3">
            <a:avLst>
              <a:gd name="adj1" fmla="val 2087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26B267E1-8EE7-4A20-A3EF-97500ED8692E}"/>
              </a:ext>
            </a:extLst>
          </p:cNvPr>
          <p:cNvCxnSpPr>
            <a:cxnSpLocks/>
          </p:cNvCxnSpPr>
          <p:nvPr/>
        </p:nvCxnSpPr>
        <p:spPr>
          <a:xfrm>
            <a:off x="5293334" y="3362023"/>
            <a:ext cx="1554761" cy="280839"/>
          </a:xfrm>
          <a:prstGeom prst="bentConnector3">
            <a:avLst>
              <a:gd name="adj1" fmla="val 99011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6B5D3BEE-971D-4097-9A11-63D8152C2BA1}"/>
              </a:ext>
            </a:extLst>
          </p:cNvPr>
          <p:cNvCxnSpPr>
            <a:cxnSpLocks/>
          </p:cNvCxnSpPr>
          <p:nvPr/>
        </p:nvCxnSpPr>
        <p:spPr>
          <a:xfrm>
            <a:off x="4119558" y="3264964"/>
            <a:ext cx="1007456" cy="619989"/>
          </a:xfrm>
          <a:prstGeom prst="bentConnector3">
            <a:avLst>
              <a:gd name="adj1" fmla="val 9992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26B7D433-3B4E-4C32-820B-7243F71A00C0}"/>
              </a:ext>
            </a:extLst>
          </p:cNvPr>
          <p:cNvCxnSpPr>
            <a:cxnSpLocks/>
          </p:cNvCxnSpPr>
          <p:nvPr/>
        </p:nvCxnSpPr>
        <p:spPr>
          <a:xfrm rot="5400000">
            <a:off x="2867852" y="3362227"/>
            <a:ext cx="855441" cy="20627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A2115C7-7FAE-4E42-B33E-9413FF1C4ABD}"/>
              </a:ext>
            </a:extLst>
          </p:cNvPr>
          <p:cNvGrpSpPr/>
          <p:nvPr/>
        </p:nvGrpSpPr>
        <p:grpSpPr>
          <a:xfrm>
            <a:off x="2452433" y="300504"/>
            <a:ext cx="8286365" cy="4886754"/>
            <a:chOff x="3913568" y="79522"/>
            <a:chExt cx="8286365" cy="48867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0EE7B61-9F12-482C-9D66-BADAA80E3364}"/>
                </a:ext>
              </a:extLst>
            </p:cNvPr>
            <p:cNvSpPr/>
            <p:nvPr/>
          </p:nvSpPr>
          <p:spPr>
            <a:xfrm>
              <a:off x="4072183" y="915158"/>
              <a:ext cx="5307850" cy="37592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000" dirty="0">
                  <a:latin typeface="Times New Roman" panose="02020603050405020304" pitchFamily="18" charset="0"/>
                </a:rPr>
                <a:t>N Bit Multiplier Row</a:t>
              </a:r>
              <a:endParaRPr lang="fa-IR" sz="2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B42A61-A24D-46EB-BC7A-A133439E8FA6}"/>
                </a:ext>
              </a:extLst>
            </p:cNvPr>
            <p:cNvSpPr/>
            <p:nvPr/>
          </p:nvSpPr>
          <p:spPr>
            <a:xfrm>
              <a:off x="4072183" y="1963672"/>
              <a:ext cx="5307850" cy="602454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000" dirty="0">
                  <a:latin typeface="Times New Roman" panose="02020603050405020304" pitchFamily="18" charset="0"/>
                </a:rPr>
                <a:t>N Bit </a:t>
              </a:r>
              <a:r>
                <a:rPr lang="en-CA" sz="2000" dirty="0" err="1">
                  <a:latin typeface="Times New Roman" panose="02020603050405020304" pitchFamily="18" charset="0"/>
                </a:rPr>
                <a:t>Rigester</a:t>
              </a:r>
              <a:endParaRPr lang="fa-IR" sz="2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2C269-DADF-48FF-9D34-7B9A21870DDA}"/>
                </a:ext>
              </a:extLst>
            </p:cNvPr>
            <p:cNvSpPr txBox="1"/>
            <p:nvPr/>
          </p:nvSpPr>
          <p:spPr>
            <a:xfrm>
              <a:off x="7804800" y="640054"/>
              <a:ext cx="550459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AD7F44-A790-49DD-8A31-B0E25658DA29}"/>
                </a:ext>
              </a:extLst>
            </p:cNvPr>
            <p:cNvSpPr txBox="1"/>
            <p:nvPr/>
          </p:nvSpPr>
          <p:spPr>
            <a:xfrm>
              <a:off x="8301610" y="640054"/>
              <a:ext cx="5215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D812D9-A6FF-4F5E-B469-E92EFD9EA275}"/>
                </a:ext>
              </a:extLst>
            </p:cNvPr>
            <p:cNvSpPr txBox="1"/>
            <p:nvPr/>
          </p:nvSpPr>
          <p:spPr>
            <a:xfrm>
              <a:off x="8769548" y="640054"/>
              <a:ext cx="61048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D76392-FE62-48E3-A778-A7CB6ADFAB6E}"/>
                </a:ext>
              </a:extLst>
            </p:cNvPr>
            <p:cNvSpPr txBox="1"/>
            <p:nvPr/>
          </p:nvSpPr>
          <p:spPr>
            <a:xfrm>
              <a:off x="6285153" y="640054"/>
              <a:ext cx="52234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052E54-8BA3-44E3-BD6A-A6845507AA00}"/>
                </a:ext>
              </a:extLst>
            </p:cNvPr>
            <p:cNvSpPr txBox="1"/>
            <p:nvPr/>
          </p:nvSpPr>
          <p:spPr>
            <a:xfrm>
              <a:off x="6753847" y="640054"/>
              <a:ext cx="51815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190A31-D1DA-4CA2-8746-639CB98A9F56}"/>
                </a:ext>
              </a:extLst>
            </p:cNvPr>
            <p:cNvSpPr txBox="1"/>
            <p:nvPr/>
          </p:nvSpPr>
          <p:spPr>
            <a:xfrm>
              <a:off x="7218355" y="640054"/>
              <a:ext cx="640094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7708180-0012-485F-9C0C-0E344EE17456}"/>
                </a:ext>
              </a:extLst>
            </p:cNvPr>
            <p:cNvSpPr txBox="1"/>
            <p:nvPr/>
          </p:nvSpPr>
          <p:spPr>
            <a:xfrm>
              <a:off x="3981125" y="640054"/>
              <a:ext cx="73897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88E0A2-95C3-4747-9C51-7EA92C385060}"/>
                </a:ext>
              </a:extLst>
            </p:cNvPr>
            <p:cNvSpPr txBox="1"/>
            <p:nvPr/>
          </p:nvSpPr>
          <p:spPr>
            <a:xfrm>
              <a:off x="4666446" y="640054"/>
              <a:ext cx="73897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8B37E9-A4FC-464D-B2C5-7C0497661357}"/>
                </a:ext>
              </a:extLst>
            </p:cNvPr>
            <p:cNvSpPr txBox="1"/>
            <p:nvPr/>
          </p:nvSpPr>
          <p:spPr>
            <a:xfrm>
              <a:off x="5351767" y="640054"/>
              <a:ext cx="825052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4F0A168-0DDD-4002-9671-9A956230690E}"/>
                </a:ext>
              </a:extLst>
            </p:cNvPr>
            <p:cNvSpPr/>
            <p:nvPr/>
          </p:nvSpPr>
          <p:spPr>
            <a:xfrm>
              <a:off x="6123170" y="717363"/>
              <a:ext cx="215632" cy="91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6BBCC28-F476-4330-84E2-55A9250A8D82}"/>
                </a:ext>
              </a:extLst>
            </p:cNvPr>
            <p:cNvCxnSpPr>
              <a:cxnSpLocks/>
              <a:stCxn id="212" idx="1"/>
            </p:cNvCxnSpPr>
            <p:nvPr/>
          </p:nvCxnSpPr>
          <p:spPr>
            <a:xfrm>
              <a:off x="9301116" y="240523"/>
              <a:ext cx="4241" cy="6733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FDF3B2-75CA-4BD0-BC49-F80E4A6DE1A4}"/>
                </a:ext>
              </a:extLst>
            </p:cNvPr>
            <p:cNvCxnSpPr>
              <a:cxnSpLocks/>
            </p:cNvCxnSpPr>
            <p:nvPr/>
          </p:nvCxnSpPr>
          <p:spPr>
            <a:xfrm>
              <a:off x="873639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36F12B-9143-4F23-84A3-921FA84835DA}"/>
                </a:ext>
              </a:extLst>
            </p:cNvPr>
            <p:cNvCxnSpPr>
              <a:cxnSpLocks/>
            </p:cNvCxnSpPr>
            <p:nvPr/>
          </p:nvCxnSpPr>
          <p:spPr>
            <a:xfrm>
              <a:off x="828681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BA1AF3-021F-445A-8E96-09FAA6783843}"/>
                </a:ext>
              </a:extLst>
            </p:cNvPr>
            <p:cNvCxnSpPr>
              <a:cxnSpLocks/>
            </p:cNvCxnSpPr>
            <p:nvPr/>
          </p:nvCxnSpPr>
          <p:spPr>
            <a:xfrm>
              <a:off x="7738685" y="188925"/>
              <a:ext cx="12192" cy="724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56A52B-7811-4E59-90EC-8AE8578566BD}"/>
                </a:ext>
              </a:extLst>
            </p:cNvPr>
            <p:cNvCxnSpPr>
              <a:cxnSpLocks/>
            </p:cNvCxnSpPr>
            <p:nvPr/>
          </p:nvCxnSpPr>
          <p:spPr>
            <a:xfrm>
              <a:off x="718191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75185D-C8C4-4F92-88E2-73372B3C73FA}"/>
                </a:ext>
              </a:extLst>
            </p:cNvPr>
            <p:cNvCxnSpPr>
              <a:cxnSpLocks/>
            </p:cNvCxnSpPr>
            <p:nvPr/>
          </p:nvCxnSpPr>
          <p:spPr>
            <a:xfrm>
              <a:off x="673487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5804C5C-C6AF-4740-8DD1-6ED815317A8F}"/>
                </a:ext>
              </a:extLst>
            </p:cNvPr>
            <p:cNvCxnSpPr>
              <a:cxnSpLocks/>
            </p:cNvCxnSpPr>
            <p:nvPr/>
          </p:nvCxnSpPr>
          <p:spPr>
            <a:xfrm>
              <a:off x="6084637" y="188925"/>
              <a:ext cx="0" cy="724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A3EBCF-96C8-4C9B-A986-A69A16EEC13D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3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8DF34C-E26F-46C3-952E-110769AEA22E}"/>
                </a:ext>
              </a:extLst>
            </p:cNvPr>
            <p:cNvCxnSpPr>
              <a:cxnSpLocks/>
            </p:cNvCxnSpPr>
            <p:nvPr/>
          </p:nvCxnSpPr>
          <p:spPr>
            <a:xfrm>
              <a:off x="4654617" y="638784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35359EF-2D1B-4747-86BD-3B941DE98F34}"/>
                </a:ext>
              </a:extLst>
            </p:cNvPr>
            <p:cNvCxnSpPr>
              <a:cxnSpLocks/>
            </p:cNvCxnSpPr>
            <p:nvPr/>
          </p:nvCxnSpPr>
          <p:spPr>
            <a:xfrm>
              <a:off x="9385367" y="1111224"/>
              <a:ext cx="27361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B96E5F9-6462-4988-B24B-64CDC25998D8}"/>
                </a:ext>
              </a:extLst>
            </p:cNvPr>
            <p:cNvSpPr txBox="1"/>
            <p:nvPr/>
          </p:nvSpPr>
          <p:spPr>
            <a:xfrm>
              <a:off x="9388323" y="901500"/>
              <a:ext cx="27476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A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C3693B-1928-4BE9-B574-2F49AE49A10B}"/>
                </a:ext>
              </a:extLst>
            </p:cNvPr>
            <p:cNvSpPr txBox="1"/>
            <p:nvPr/>
          </p:nvSpPr>
          <p:spPr>
            <a:xfrm>
              <a:off x="6337034" y="1294884"/>
              <a:ext cx="599309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97B9-3E45-4FC1-B360-AAD152D58906}"/>
                </a:ext>
              </a:extLst>
            </p:cNvPr>
            <p:cNvSpPr txBox="1"/>
            <p:nvPr/>
          </p:nvSpPr>
          <p:spPr>
            <a:xfrm>
              <a:off x="8721922" y="1294884"/>
              <a:ext cx="59930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E6B4AD-2581-45BA-B748-DB47BC8A7A5E}"/>
                </a:ext>
              </a:extLst>
            </p:cNvPr>
            <p:cNvSpPr txBox="1"/>
            <p:nvPr/>
          </p:nvSpPr>
          <p:spPr>
            <a:xfrm>
              <a:off x="5177544" y="1294884"/>
              <a:ext cx="74599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(N-2)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F5C349-7C6E-4D67-83F9-5E436D677691}"/>
                </a:ext>
              </a:extLst>
            </p:cNvPr>
            <p:cNvSpPr txBox="1"/>
            <p:nvPr/>
          </p:nvSpPr>
          <p:spPr>
            <a:xfrm>
              <a:off x="7999340" y="1294884"/>
              <a:ext cx="59292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6DB057-D4FF-4D41-B1D4-16C01C201853}"/>
                </a:ext>
              </a:extLst>
            </p:cNvPr>
            <p:cNvSpPr txBox="1"/>
            <p:nvPr/>
          </p:nvSpPr>
          <p:spPr>
            <a:xfrm>
              <a:off x="4072183" y="1294884"/>
              <a:ext cx="886644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9D0C9E-6D67-4AA7-9445-D28672B297A1}"/>
                </a:ext>
              </a:extLst>
            </p:cNvPr>
            <p:cNvSpPr txBox="1"/>
            <p:nvPr/>
          </p:nvSpPr>
          <p:spPr>
            <a:xfrm>
              <a:off x="7055898" y="1294884"/>
              <a:ext cx="776547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0DC73F-B478-45A1-9AA3-D718C74C0199}"/>
                </a:ext>
              </a:extLst>
            </p:cNvPr>
            <p:cNvSpPr/>
            <p:nvPr/>
          </p:nvSpPr>
          <p:spPr>
            <a:xfrm>
              <a:off x="6120232" y="1298929"/>
              <a:ext cx="97977" cy="24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5545DEF-9911-4295-B99B-CEE4BE01F169}"/>
                </a:ext>
              </a:extLst>
            </p:cNvPr>
            <p:cNvSpPr/>
            <p:nvPr/>
          </p:nvSpPr>
          <p:spPr>
            <a:xfrm>
              <a:off x="6188581" y="616236"/>
              <a:ext cx="97977" cy="24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9535E2-444F-4854-B94D-3900CB7A90BF}"/>
                </a:ext>
              </a:extLst>
            </p:cNvPr>
            <p:cNvSpPr txBox="1"/>
            <p:nvPr/>
          </p:nvSpPr>
          <p:spPr>
            <a:xfrm>
              <a:off x="8702872" y="1710277"/>
              <a:ext cx="61877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B00F68-E1CF-482C-9607-39F59014A273}"/>
                </a:ext>
              </a:extLst>
            </p:cNvPr>
            <p:cNvSpPr txBox="1"/>
            <p:nvPr/>
          </p:nvSpPr>
          <p:spPr>
            <a:xfrm>
              <a:off x="7951788" y="1709831"/>
              <a:ext cx="62414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133AC8C-4E1D-48CC-9E0B-2CFE671FC3BF}"/>
                </a:ext>
              </a:extLst>
            </p:cNvPr>
            <p:cNvSpPr txBox="1"/>
            <p:nvPr/>
          </p:nvSpPr>
          <p:spPr>
            <a:xfrm>
              <a:off x="9246405" y="2141824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Lod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462BA71-0193-45A0-AB1E-776FC1D9136D}"/>
                </a:ext>
              </a:extLst>
            </p:cNvPr>
            <p:cNvSpPr txBox="1"/>
            <p:nvPr/>
          </p:nvSpPr>
          <p:spPr>
            <a:xfrm>
              <a:off x="9388323" y="1923770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rst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DE11FC-C369-486A-9478-48D7E137BD92}"/>
                </a:ext>
              </a:extLst>
            </p:cNvPr>
            <p:cNvSpPr txBox="1"/>
            <p:nvPr/>
          </p:nvSpPr>
          <p:spPr>
            <a:xfrm>
              <a:off x="4058314" y="1713665"/>
              <a:ext cx="90051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Input(2N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80C8BFA-7B76-4403-A1AD-CDB49DD1B54A}"/>
                </a:ext>
              </a:extLst>
            </p:cNvPr>
            <p:cNvSpPr/>
            <p:nvPr/>
          </p:nvSpPr>
          <p:spPr>
            <a:xfrm>
              <a:off x="6084637" y="1683616"/>
              <a:ext cx="18993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815389-3671-4ACB-A907-CE4C151553D5}"/>
                </a:ext>
              </a:extLst>
            </p:cNvPr>
            <p:cNvSpPr txBox="1"/>
            <p:nvPr/>
          </p:nvSpPr>
          <p:spPr>
            <a:xfrm>
              <a:off x="9388323" y="2348143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clk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4F53C8C-A35C-4C4E-AFDD-BC05589D9AEA}"/>
                </a:ext>
              </a:extLst>
            </p:cNvPr>
            <p:cNvCxnSpPr>
              <a:cxnSpLocks/>
            </p:cNvCxnSpPr>
            <p:nvPr/>
          </p:nvCxnSpPr>
          <p:spPr>
            <a:xfrm>
              <a:off x="9305357" y="1298732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D2373DB-0D67-4FB9-8B54-BDFD7AAE2558}"/>
                </a:ext>
              </a:extLst>
            </p:cNvPr>
            <p:cNvCxnSpPr>
              <a:cxnSpLocks/>
            </p:cNvCxnSpPr>
            <p:nvPr/>
          </p:nvCxnSpPr>
          <p:spPr>
            <a:xfrm>
              <a:off x="8560911" y="1293463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9D167F5-E67B-4323-8112-066EA805B329}"/>
                </a:ext>
              </a:extLst>
            </p:cNvPr>
            <p:cNvCxnSpPr>
              <a:cxnSpLocks/>
            </p:cNvCxnSpPr>
            <p:nvPr/>
          </p:nvCxnSpPr>
          <p:spPr>
            <a:xfrm>
              <a:off x="7770336" y="1293463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243092-BD36-41F4-A972-16BDD42C02D5}"/>
                </a:ext>
              </a:extLst>
            </p:cNvPr>
            <p:cNvCxnSpPr>
              <a:cxnSpLocks/>
            </p:cNvCxnSpPr>
            <p:nvPr/>
          </p:nvCxnSpPr>
          <p:spPr>
            <a:xfrm>
              <a:off x="6985476" y="1292983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3CB01EF-A7FB-4D4E-B5A4-91F1B2B9C605}"/>
                </a:ext>
              </a:extLst>
            </p:cNvPr>
            <p:cNvCxnSpPr>
              <a:cxnSpLocks/>
            </p:cNvCxnSpPr>
            <p:nvPr/>
          </p:nvCxnSpPr>
          <p:spPr>
            <a:xfrm>
              <a:off x="5909151" y="1298732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4CE4EBA-893E-4AD6-B39F-E0EABDF3F66E}"/>
                </a:ext>
              </a:extLst>
            </p:cNvPr>
            <p:cNvCxnSpPr>
              <a:cxnSpLocks/>
            </p:cNvCxnSpPr>
            <p:nvPr/>
          </p:nvCxnSpPr>
          <p:spPr>
            <a:xfrm>
              <a:off x="4937872" y="1298732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BA65F7D-9E85-45A4-938B-1760D40522EB}"/>
                </a:ext>
              </a:extLst>
            </p:cNvPr>
            <p:cNvSpPr txBox="1"/>
            <p:nvPr/>
          </p:nvSpPr>
          <p:spPr>
            <a:xfrm>
              <a:off x="5028594" y="1713665"/>
              <a:ext cx="90051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Input(2N - 2)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C0CAE2B-7466-425F-B560-9E15EF25759A}"/>
                </a:ext>
              </a:extLst>
            </p:cNvPr>
            <p:cNvSpPr txBox="1"/>
            <p:nvPr/>
          </p:nvSpPr>
          <p:spPr>
            <a:xfrm>
              <a:off x="6971281" y="1709831"/>
              <a:ext cx="81979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53C2B4-5A01-4DDE-8542-BE94A31D8B4E}"/>
                </a:ext>
              </a:extLst>
            </p:cNvPr>
            <p:cNvSpPr txBox="1"/>
            <p:nvPr/>
          </p:nvSpPr>
          <p:spPr>
            <a:xfrm>
              <a:off x="6289272" y="1713641"/>
              <a:ext cx="7169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0B4F5A7-58A0-46A8-B337-583A8B1E5850}"/>
                </a:ext>
              </a:extLst>
            </p:cNvPr>
            <p:cNvCxnSpPr>
              <a:cxnSpLocks/>
            </p:cNvCxnSpPr>
            <p:nvPr/>
          </p:nvCxnSpPr>
          <p:spPr>
            <a:xfrm>
              <a:off x="9384097" y="2106904"/>
              <a:ext cx="1027408" cy="1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CA30A1-F6DE-4866-AC76-EBC7C9AD0FF5}"/>
                </a:ext>
              </a:extLst>
            </p:cNvPr>
            <p:cNvCxnSpPr>
              <a:cxnSpLocks/>
            </p:cNvCxnSpPr>
            <p:nvPr/>
          </p:nvCxnSpPr>
          <p:spPr>
            <a:xfrm>
              <a:off x="9385367" y="2320264"/>
              <a:ext cx="9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2BEFC46-E23F-4CBC-AA23-CE2AF10B034F}"/>
                </a:ext>
              </a:extLst>
            </p:cNvPr>
            <p:cNvCxnSpPr>
              <a:cxnSpLocks/>
            </p:cNvCxnSpPr>
            <p:nvPr/>
          </p:nvCxnSpPr>
          <p:spPr>
            <a:xfrm>
              <a:off x="9385367" y="2533624"/>
              <a:ext cx="11467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C86CA97-3282-4959-BAA1-41C33A828713}"/>
                </a:ext>
              </a:extLst>
            </p:cNvPr>
            <p:cNvCxnSpPr>
              <a:cxnSpLocks/>
            </p:cNvCxnSpPr>
            <p:nvPr/>
          </p:nvCxnSpPr>
          <p:spPr>
            <a:xfrm>
              <a:off x="9341285" y="2570628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1FF1DD-1251-4FFB-96F1-12B3133A4852}"/>
                </a:ext>
              </a:extLst>
            </p:cNvPr>
            <p:cNvCxnSpPr>
              <a:cxnSpLocks/>
            </p:cNvCxnSpPr>
            <p:nvPr/>
          </p:nvCxnSpPr>
          <p:spPr>
            <a:xfrm>
              <a:off x="8769812" y="2565010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B2C81D-BE96-48A8-A9C4-A28C03A0F4E3}"/>
                </a:ext>
              </a:extLst>
            </p:cNvPr>
            <p:cNvCxnSpPr>
              <a:cxnSpLocks/>
            </p:cNvCxnSpPr>
            <p:nvPr/>
          </p:nvCxnSpPr>
          <p:spPr>
            <a:xfrm>
              <a:off x="4860472" y="2565010"/>
              <a:ext cx="0" cy="47897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3887B5-085D-4464-9AD2-D98DD174B5C4}"/>
                </a:ext>
              </a:extLst>
            </p:cNvPr>
            <p:cNvSpPr txBox="1"/>
            <p:nvPr/>
          </p:nvSpPr>
          <p:spPr>
            <a:xfrm>
              <a:off x="8680925" y="2575271"/>
              <a:ext cx="71742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0B99AA3-B96D-4563-A9E2-368A2E5728CE}"/>
                </a:ext>
              </a:extLst>
            </p:cNvPr>
            <p:cNvSpPr txBox="1"/>
            <p:nvPr/>
          </p:nvSpPr>
          <p:spPr>
            <a:xfrm>
              <a:off x="8076436" y="2569653"/>
              <a:ext cx="75253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FC0678D-805A-4FA3-957A-B7B2DF90B8CF}"/>
                </a:ext>
              </a:extLst>
            </p:cNvPr>
            <p:cNvSpPr txBox="1"/>
            <p:nvPr/>
          </p:nvSpPr>
          <p:spPr>
            <a:xfrm>
              <a:off x="3913568" y="2565169"/>
              <a:ext cx="100482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Output(2N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FBD84D-9B9A-44F3-84CC-2F2900F3C1AD}"/>
                </a:ext>
              </a:extLst>
            </p:cNvPr>
            <p:cNvSpPr/>
            <p:nvPr/>
          </p:nvSpPr>
          <p:spPr>
            <a:xfrm>
              <a:off x="7909559" y="2508161"/>
              <a:ext cx="23262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075E0BA-D321-4EFA-818A-F28F165142F8}"/>
                </a:ext>
              </a:extLst>
            </p:cNvPr>
            <p:cNvCxnSpPr>
              <a:cxnSpLocks/>
            </p:cNvCxnSpPr>
            <p:nvPr/>
          </p:nvCxnSpPr>
          <p:spPr>
            <a:xfrm>
              <a:off x="7810321" y="2565010"/>
              <a:ext cx="0" cy="636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C14EB84-AA69-4EE8-8C5D-7C69330C8799}"/>
                </a:ext>
              </a:extLst>
            </p:cNvPr>
            <p:cNvSpPr txBox="1"/>
            <p:nvPr/>
          </p:nvSpPr>
          <p:spPr>
            <a:xfrm>
              <a:off x="6979565" y="2569653"/>
              <a:ext cx="849272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Output(N-1)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4D67069-74B5-4544-9E1C-E68440147520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9" y="2557969"/>
              <a:ext cx="0" cy="47897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487E0CF-F31C-439D-AA48-D2599CBBCD4B}"/>
                </a:ext>
              </a:extLst>
            </p:cNvPr>
            <p:cNvSpPr txBox="1"/>
            <p:nvPr/>
          </p:nvSpPr>
          <p:spPr>
            <a:xfrm>
              <a:off x="4656151" y="2578975"/>
              <a:ext cx="100482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Output(N+1)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BDC8F1B-EEDC-4729-AF19-D37265CA9612}"/>
                </a:ext>
              </a:extLst>
            </p:cNvPr>
            <p:cNvCxnSpPr>
              <a:cxnSpLocks/>
            </p:cNvCxnSpPr>
            <p:nvPr/>
          </p:nvCxnSpPr>
          <p:spPr>
            <a:xfrm>
              <a:off x="6755141" y="2557931"/>
              <a:ext cx="0" cy="59865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D793962-268D-4FE5-B186-22E6087D589B}"/>
                </a:ext>
              </a:extLst>
            </p:cNvPr>
            <p:cNvSpPr txBox="1"/>
            <p:nvPr/>
          </p:nvSpPr>
          <p:spPr>
            <a:xfrm>
              <a:off x="6084637" y="2558090"/>
              <a:ext cx="7169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Output(N)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0926669-306D-4E60-8757-FC255357F161}"/>
                </a:ext>
              </a:extLst>
            </p:cNvPr>
            <p:cNvSpPr/>
            <p:nvPr/>
          </p:nvSpPr>
          <p:spPr>
            <a:xfrm>
              <a:off x="5874673" y="2482074"/>
              <a:ext cx="207448" cy="3168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C3EC3114-5250-43CD-9714-D898B456734D}"/>
                </a:ext>
              </a:extLst>
            </p:cNvPr>
            <p:cNvSpPr txBox="1"/>
            <p:nvPr/>
          </p:nvSpPr>
          <p:spPr>
            <a:xfrm>
              <a:off x="8569653" y="382655"/>
              <a:ext cx="44424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6EC0191-4D26-427C-A19D-69D0ACC17130}"/>
                </a:ext>
              </a:extLst>
            </p:cNvPr>
            <p:cNvSpPr txBox="1"/>
            <p:nvPr/>
          </p:nvSpPr>
          <p:spPr>
            <a:xfrm>
              <a:off x="8112823" y="382655"/>
              <a:ext cx="44808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15908CA-4A60-4F17-B3A6-AC52EA108699}"/>
                </a:ext>
              </a:extLst>
            </p:cNvPr>
            <p:cNvSpPr txBox="1"/>
            <p:nvPr/>
          </p:nvSpPr>
          <p:spPr>
            <a:xfrm>
              <a:off x="6999163" y="382655"/>
              <a:ext cx="4395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E59546A-0DAA-402E-BEF5-DA2C78AD0FB9}"/>
                </a:ext>
              </a:extLst>
            </p:cNvPr>
            <p:cNvSpPr txBox="1"/>
            <p:nvPr/>
          </p:nvSpPr>
          <p:spPr>
            <a:xfrm>
              <a:off x="6557540" y="382655"/>
              <a:ext cx="4395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6200320-2295-44CB-BC61-99F8C6C60AAD}"/>
                </a:ext>
              </a:extLst>
            </p:cNvPr>
            <p:cNvSpPr txBox="1"/>
            <p:nvPr/>
          </p:nvSpPr>
          <p:spPr>
            <a:xfrm>
              <a:off x="5120546" y="382655"/>
              <a:ext cx="4395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859191D-76B3-4FA5-B174-66CD5A74431B}"/>
                </a:ext>
              </a:extLst>
            </p:cNvPr>
            <p:cNvSpPr txBox="1"/>
            <p:nvPr/>
          </p:nvSpPr>
          <p:spPr>
            <a:xfrm>
              <a:off x="4478005" y="382655"/>
              <a:ext cx="4395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BD82A52-0F30-40B4-9A93-6A5171D885EC}"/>
                </a:ext>
              </a:extLst>
            </p:cNvPr>
            <p:cNvSpPr txBox="1"/>
            <p:nvPr/>
          </p:nvSpPr>
          <p:spPr>
            <a:xfrm>
              <a:off x="9301116" y="86634"/>
              <a:ext cx="86617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Input2(0)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A7252FE-EA70-4282-AC82-E3AE1113F971}"/>
                </a:ext>
              </a:extLst>
            </p:cNvPr>
            <p:cNvSpPr txBox="1"/>
            <p:nvPr/>
          </p:nvSpPr>
          <p:spPr>
            <a:xfrm>
              <a:off x="7766630" y="79522"/>
              <a:ext cx="87949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Input2(1)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BA344C-4A98-44B8-B09B-7905DC53A691}"/>
                </a:ext>
              </a:extLst>
            </p:cNvPr>
            <p:cNvSpPr txBox="1"/>
            <p:nvPr/>
          </p:nvSpPr>
          <p:spPr>
            <a:xfrm>
              <a:off x="6068921" y="86633"/>
              <a:ext cx="117016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Input2(N-1)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E85E6A6B-2247-4A5D-A581-68B758CD21CA}"/>
                </a:ext>
              </a:extLst>
            </p:cNvPr>
            <p:cNvSpPr txBox="1"/>
            <p:nvPr/>
          </p:nvSpPr>
          <p:spPr>
            <a:xfrm>
              <a:off x="11313294" y="833740"/>
              <a:ext cx="88663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Input1(0)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BD65225-A1B1-42D6-BD3F-A7C7587B61E1}"/>
                </a:ext>
              </a:extLst>
            </p:cNvPr>
            <p:cNvSpPr txBox="1"/>
            <p:nvPr/>
          </p:nvSpPr>
          <p:spPr>
            <a:xfrm>
              <a:off x="9701330" y="1838390"/>
              <a:ext cx="79048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rigRST</a:t>
              </a:r>
              <a:endParaRPr lang="fa-IR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ED118EB-71F0-4BB3-9A25-69591C5F2F92}"/>
                </a:ext>
              </a:extLst>
            </p:cNvPr>
            <p:cNvSpPr txBox="1"/>
            <p:nvPr/>
          </p:nvSpPr>
          <p:spPr>
            <a:xfrm>
              <a:off x="9594355" y="2066261"/>
              <a:ext cx="86166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rigLD</a:t>
              </a:r>
              <a:r>
                <a:rPr lang="en-CA" sz="1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61C6152-6252-45A3-B87F-6A95B6C8F5C3}"/>
                </a:ext>
              </a:extLst>
            </p:cNvPr>
            <p:cNvSpPr txBox="1"/>
            <p:nvPr/>
          </p:nvSpPr>
          <p:spPr>
            <a:xfrm>
              <a:off x="8875669" y="3052086"/>
              <a:ext cx="86617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Sin(0)(0)</a:t>
              </a:r>
              <a:endParaRPr lang="fa-IR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9A5495CC-BEF7-4B02-BB11-3822EC394948}"/>
                </a:ext>
              </a:extLst>
            </p:cNvPr>
            <p:cNvSpPr/>
            <p:nvPr/>
          </p:nvSpPr>
          <p:spPr>
            <a:xfrm>
              <a:off x="7825817" y="1639560"/>
              <a:ext cx="18993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85722E8-A702-4615-91ED-807E8F2FECA3}"/>
                </a:ext>
              </a:extLst>
            </p:cNvPr>
            <p:cNvSpPr/>
            <p:nvPr/>
          </p:nvSpPr>
          <p:spPr>
            <a:xfrm>
              <a:off x="7835936" y="1244763"/>
              <a:ext cx="18993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9AEF5E6-D893-4A5B-ABC6-C77372DF0101}"/>
                </a:ext>
              </a:extLst>
            </p:cNvPr>
            <p:cNvSpPr txBox="1"/>
            <p:nvPr/>
          </p:nvSpPr>
          <p:spPr>
            <a:xfrm>
              <a:off x="7020960" y="4301298"/>
              <a:ext cx="776547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D485641A-BB19-4030-8847-3A057303E221}"/>
                </a:ext>
              </a:extLst>
            </p:cNvPr>
            <p:cNvSpPr txBox="1"/>
            <p:nvPr/>
          </p:nvSpPr>
          <p:spPr>
            <a:xfrm>
              <a:off x="6936343" y="4716245"/>
              <a:ext cx="81979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6EBCE716-99E2-4B6F-8839-AFCBB99D6812}"/>
                </a:ext>
              </a:extLst>
            </p:cNvPr>
            <p:cNvSpPr txBox="1"/>
            <p:nvPr/>
          </p:nvSpPr>
          <p:spPr>
            <a:xfrm>
              <a:off x="6254334" y="4720055"/>
              <a:ext cx="7169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792D360D-A53E-4CE2-8CA0-DB93637456B7}"/>
                </a:ext>
              </a:extLst>
            </p:cNvPr>
            <p:cNvSpPr/>
            <p:nvPr/>
          </p:nvSpPr>
          <p:spPr>
            <a:xfrm>
              <a:off x="7790879" y="4645974"/>
              <a:ext cx="18993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1C2320F1-7895-4C6F-B086-952A33C758AA}"/>
                </a:ext>
              </a:extLst>
            </p:cNvPr>
            <p:cNvSpPr/>
            <p:nvPr/>
          </p:nvSpPr>
          <p:spPr>
            <a:xfrm>
              <a:off x="7800998" y="4251177"/>
              <a:ext cx="18993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E25D7DB5-ECA1-49ED-9C5E-80E5125D67EC}"/>
                </a:ext>
              </a:extLst>
            </p:cNvPr>
            <p:cNvSpPr txBox="1"/>
            <p:nvPr/>
          </p:nvSpPr>
          <p:spPr>
            <a:xfrm>
              <a:off x="6365837" y="4312399"/>
              <a:ext cx="599309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4D285E8B-6993-4E5B-936E-A9DFACBFD1F7}"/>
                </a:ext>
              </a:extLst>
            </p:cNvPr>
            <p:cNvSpPr txBox="1"/>
            <p:nvPr/>
          </p:nvSpPr>
          <p:spPr>
            <a:xfrm>
              <a:off x="8750725" y="4312399"/>
              <a:ext cx="59930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10B9243E-DDA7-4DA6-8B12-0557EEF58950}"/>
                </a:ext>
              </a:extLst>
            </p:cNvPr>
            <p:cNvSpPr txBox="1"/>
            <p:nvPr/>
          </p:nvSpPr>
          <p:spPr>
            <a:xfrm>
              <a:off x="5206347" y="4312399"/>
              <a:ext cx="74599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(N-2)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8804516-6C78-4A2A-84D6-4F9E37314307}"/>
                </a:ext>
              </a:extLst>
            </p:cNvPr>
            <p:cNvSpPr txBox="1"/>
            <p:nvPr/>
          </p:nvSpPr>
          <p:spPr>
            <a:xfrm>
              <a:off x="8028143" y="4312399"/>
              <a:ext cx="59292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Sout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19ACC8A6-F057-4066-960D-0306F4C3A63F}"/>
                </a:ext>
              </a:extLst>
            </p:cNvPr>
            <p:cNvSpPr txBox="1"/>
            <p:nvPr/>
          </p:nvSpPr>
          <p:spPr>
            <a:xfrm>
              <a:off x="4100986" y="4312399"/>
              <a:ext cx="886644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C0FB3C95-C679-4887-BF3E-68828EE71B1D}"/>
                </a:ext>
              </a:extLst>
            </p:cNvPr>
            <p:cNvSpPr/>
            <p:nvPr/>
          </p:nvSpPr>
          <p:spPr>
            <a:xfrm>
              <a:off x="6149035" y="4316444"/>
              <a:ext cx="97977" cy="24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734873D2-C9E2-47BA-98C1-98F2A643DE61}"/>
              </a:ext>
            </a:extLst>
          </p:cNvPr>
          <p:cNvGrpSpPr/>
          <p:nvPr/>
        </p:nvGrpSpPr>
        <p:grpSpPr>
          <a:xfrm>
            <a:off x="2519990" y="3562748"/>
            <a:ext cx="8250766" cy="3030537"/>
            <a:chOff x="3981125" y="3341766"/>
            <a:chExt cx="8250766" cy="303053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582684A-88D6-45AA-AF7A-2DF58A5C8C5A}"/>
                </a:ext>
              </a:extLst>
            </p:cNvPr>
            <p:cNvSpPr/>
            <p:nvPr/>
          </p:nvSpPr>
          <p:spPr>
            <a:xfrm>
              <a:off x="4072183" y="3930084"/>
              <a:ext cx="5307850" cy="37592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000" dirty="0">
                  <a:latin typeface="Times New Roman" panose="02020603050405020304" pitchFamily="18" charset="0"/>
                </a:rPr>
                <a:t>N Bit Multiplier Row</a:t>
              </a:r>
              <a:endParaRPr lang="fa-IR" sz="2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767DDA8-3788-44D1-90FA-CB058EFEEB20}"/>
                </a:ext>
              </a:extLst>
            </p:cNvPr>
            <p:cNvSpPr/>
            <p:nvPr/>
          </p:nvSpPr>
          <p:spPr>
            <a:xfrm>
              <a:off x="4072183" y="4978598"/>
              <a:ext cx="5307850" cy="602454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000" dirty="0">
                  <a:latin typeface="Times New Roman" panose="02020603050405020304" pitchFamily="18" charset="0"/>
                </a:rPr>
                <a:t>N Bit </a:t>
              </a:r>
              <a:r>
                <a:rPr lang="en-CA" sz="2000" dirty="0" err="1">
                  <a:latin typeface="Times New Roman" panose="02020603050405020304" pitchFamily="18" charset="0"/>
                </a:rPr>
                <a:t>Rigester</a:t>
              </a:r>
              <a:endParaRPr lang="fa-IR" sz="2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DD14B61-7276-4973-BC8C-B97997A24DC2}"/>
                </a:ext>
              </a:extLst>
            </p:cNvPr>
            <p:cNvSpPr txBox="1"/>
            <p:nvPr/>
          </p:nvSpPr>
          <p:spPr>
            <a:xfrm>
              <a:off x="7804800" y="3654980"/>
              <a:ext cx="550459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4C2013E-3972-49A2-B488-486D1DCB20AE}"/>
                </a:ext>
              </a:extLst>
            </p:cNvPr>
            <p:cNvSpPr txBox="1"/>
            <p:nvPr/>
          </p:nvSpPr>
          <p:spPr>
            <a:xfrm>
              <a:off x="8301610" y="3654980"/>
              <a:ext cx="5215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093C47-913E-46F2-95C9-E445775C443E}"/>
                </a:ext>
              </a:extLst>
            </p:cNvPr>
            <p:cNvSpPr txBox="1"/>
            <p:nvPr/>
          </p:nvSpPr>
          <p:spPr>
            <a:xfrm>
              <a:off x="8769548" y="3654980"/>
              <a:ext cx="61048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5732679-B330-4611-B45D-18DB096B331B}"/>
                </a:ext>
              </a:extLst>
            </p:cNvPr>
            <p:cNvSpPr txBox="1"/>
            <p:nvPr/>
          </p:nvSpPr>
          <p:spPr>
            <a:xfrm>
              <a:off x="6546277" y="3654980"/>
              <a:ext cx="66984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Sin(N-2)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172ABFE-8ECA-4E2B-98AE-44DF2BC76E2E}"/>
                </a:ext>
              </a:extLst>
            </p:cNvPr>
            <p:cNvSpPr txBox="1"/>
            <p:nvPr/>
          </p:nvSpPr>
          <p:spPr>
            <a:xfrm>
              <a:off x="7080268" y="3654980"/>
              <a:ext cx="740589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Input(N-2)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53C1CA2-0B41-40AF-82A3-626CA02410B7}"/>
                </a:ext>
              </a:extLst>
            </p:cNvPr>
            <p:cNvSpPr txBox="1"/>
            <p:nvPr/>
          </p:nvSpPr>
          <p:spPr>
            <a:xfrm>
              <a:off x="3981125" y="3654980"/>
              <a:ext cx="73897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761483D-D972-4589-9560-C38E5F418DBA}"/>
                </a:ext>
              </a:extLst>
            </p:cNvPr>
            <p:cNvSpPr txBox="1"/>
            <p:nvPr/>
          </p:nvSpPr>
          <p:spPr>
            <a:xfrm>
              <a:off x="4666446" y="3654980"/>
              <a:ext cx="73897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Sin(N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A05227-32AB-4967-84D4-EC63AABCF9A7}"/>
                </a:ext>
              </a:extLst>
            </p:cNvPr>
            <p:cNvSpPr txBox="1"/>
            <p:nvPr/>
          </p:nvSpPr>
          <p:spPr>
            <a:xfrm>
              <a:off x="5351767" y="3654980"/>
              <a:ext cx="825052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2182D63-F162-4785-B75A-3DF6634CC409}"/>
                </a:ext>
              </a:extLst>
            </p:cNvPr>
            <p:cNvSpPr/>
            <p:nvPr/>
          </p:nvSpPr>
          <p:spPr>
            <a:xfrm>
              <a:off x="6123170" y="3732289"/>
              <a:ext cx="215632" cy="91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1878AFD-9B37-41C8-83EF-B7093B9E8AB5}"/>
                </a:ext>
              </a:extLst>
            </p:cNvPr>
            <p:cNvCxnSpPr>
              <a:cxnSpLocks/>
            </p:cNvCxnSpPr>
            <p:nvPr/>
          </p:nvCxnSpPr>
          <p:spPr>
            <a:xfrm>
              <a:off x="9305357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47F0331-ADA0-4E85-887F-F2D1BBB1A603}"/>
                </a:ext>
              </a:extLst>
            </p:cNvPr>
            <p:cNvCxnSpPr>
              <a:cxnSpLocks/>
            </p:cNvCxnSpPr>
            <p:nvPr/>
          </p:nvCxnSpPr>
          <p:spPr>
            <a:xfrm>
              <a:off x="8736397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64159-E344-497A-A112-7F8BC56633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6817" y="3421880"/>
              <a:ext cx="8983" cy="50693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7523F20-82E9-4DB7-8808-094B9B9794DA}"/>
                </a:ext>
              </a:extLst>
            </p:cNvPr>
            <p:cNvCxnSpPr>
              <a:cxnSpLocks/>
            </p:cNvCxnSpPr>
            <p:nvPr/>
          </p:nvCxnSpPr>
          <p:spPr>
            <a:xfrm>
              <a:off x="7738685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9DC67E7-2138-4C10-A96C-D29CCA8917BC}"/>
                </a:ext>
              </a:extLst>
            </p:cNvPr>
            <p:cNvCxnSpPr>
              <a:cxnSpLocks/>
            </p:cNvCxnSpPr>
            <p:nvPr/>
          </p:nvCxnSpPr>
          <p:spPr>
            <a:xfrm>
              <a:off x="7131117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9617B02-83E4-4117-A556-D91753616C4B}"/>
                </a:ext>
              </a:extLst>
            </p:cNvPr>
            <p:cNvCxnSpPr>
              <a:cxnSpLocks/>
            </p:cNvCxnSpPr>
            <p:nvPr/>
          </p:nvCxnSpPr>
          <p:spPr>
            <a:xfrm>
              <a:off x="6585017" y="3653710"/>
              <a:ext cx="0" cy="27510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5A73ECA-C2B0-47E8-83DB-E3545F43C998}"/>
                </a:ext>
              </a:extLst>
            </p:cNvPr>
            <p:cNvCxnSpPr>
              <a:cxnSpLocks/>
            </p:cNvCxnSpPr>
            <p:nvPr/>
          </p:nvCxnSpPr>
          <p:spPr>
            <a:xfrm>
              <a:off x="6084637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54DC219-F70E-4D13-89B5-7B8C703967A9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37" y="3653710"/>
              <a:ext cx="0" cy="275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2E6EEE3-A039-4534-8C27-033FBFCBBBBA}"/>
                </a:ext>
              </a:extLst>
            </p:cNvPr>
            <p:cNvCxnSpPr>
              <a:cxnSpLocks/>
            </p:cNvCxnSpPr>
            <p:nvPr/>
          </p:nvCxnSpPr>
          <p:spPr>
            <a:xfrm>
              <a:off x="4654617" y="3653710"/>
              <a:ext cx="0" cy="27510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5A2B9A5-1BC4-47D6-8BA6-F38A390548BE}"/>
                </a:ext>
              </a:extLst>
            </p:cNvPr>
            <p:cNvCxnSpPr>
              <a:cxnSpLocks/>
            </p:cNvCxnSpPr>
            <p:nvPr/>
          </p:nvCxnSpPr>
          <p:spPr>
            <a:xfrm>
              <a:off x="9385367" y="4126150"/>
              <a:ext cx="2846524" cy="6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1625E63-8BE1-40AE-9742-DBB022407839}"/>
                </a:ext>
              </a:extLst>
            </p:cNvPr>
            <p:cNvSpPr txBox="1"/>
            <p:nvPr/>
          </p:nvSpPr>
          <p:spPr>
            <a:xfrm>
              <a:off x="9388323" y="3916426"/>
              <a:ext cx="27476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A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03133B-D110-41F5-A5C0-13C765818CA1}"/>
                </a:ext>
              </a:extLst>
            </p:cNvPr>
            <p:cNvSpPr/>
            <p:nvPr/>
          </p:nvSpPr>
          <p:spPr>
            <a:xfrm>
              <a:off x="6120232" y="4313855"/>
              <a:ext cx="97977" cy="24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77A0C01-1501-4486-A71B-878C87C5A7DC}"/>
                </a:ext>
              </a:extLst>
            </p:cNvPr>
            <p:cNvSpPr/>
            <p:nvPr/>
          </p:nvSpPr>
          <p:spPr>
            <a:xfrm>
              <a:off x="7816213" y="3649978"/>
              <a:ext cx="56771" cy="2270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70DC8BB-CF54-4CAA-B099-179DBB08FF48}"/>
                </a:ext>
              </a:extLst>
            </p:cNvPr>
            <p:cNvSpPr txBox="1"/>
            <p:nvPr/>
          </p:nvSpPr>
          <p:spPr>
            <a:xfrm>
              <a:off x="8702872" y="4725203"/>
              <a:ext cx="61877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28B2940-CDAD-4936-B568-FFD386BA873A}"/>
                </a:ext>
              </a:extLst>
            </p:cNvPr>
            <p:cNvSpPr txBox="1"/>
            <p:nvPr/>
          </p:nvSpPr>
          <p:spPr>
            <a:xfrm>
              <a:off x="7951788" y="4724757"/>
              <a:ext cx="62414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D7A2EA6-37E8-4BB6-A50F-E766C70CD791}"/>
                </a:ext>
              </a:extLst>
            </p:cNvPr>
            <p:cNvSpPr txBox="1"/>
            <p:nvPr/>
          </p:nvSpPr>
          <p:spPr>
            <a:xfrm>
              <a:off x="9246405" y="5156750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Lod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2F2F280-898D-4C64-B19C-3240AB4DB3A3}"/>
                </a:ext>
              </a:extLst>
            </p:cNvPr>
            <p:cNvSpPr txBox="1"/>
            <p:nvPr/>
          </p:nvSpPr>
          <p:spPr>
            <a:xfrm>
              <a:off x="9388323" y="4938696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rst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FF5028F-449F-466C-89DC-831B954EF411}"/>
                </a:ext>
              </a:extLst>
            </p:cNvPr>
            <p:cNvSpPr txBox="1"/>
            <p:nvPr/>
          </p:nvSpPr>
          <p:spPr>
            <a:xfrm>
              <a:off x="4058314" y="4728591"/>
              <a:ext cx="90051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Input(2N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6FFFA66-0B35-4384-A2A5-E55D8B7255A8}"/>
                </a:ext>
              </a:extLst>
            </p:cNvPr>
            <p:cNvSpPr/>
            <p:nvPr/>
          </p:nvSpPr>
          <p:spPr>
            <a:xfrm>
              <a:off x="6084637" y="4698542"/>
              <a:ext cx="189935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B06BED2-0AAF-4389-BEE5-28A62C47D9CC}"/>
                </a:ext>
              </a:extLst>
            </p:cNvPr>
            <p:cNvSpPr txBox="1"/>
            <p:nvPr/>
          </p:nvSpPr>
          <p:spPr>
            <a:xfrm>
              <a:off x="9388323" y="5363069"/>
              <a:ext cx="48780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clk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6CB4FD-A3B9-47E7-8843-98FD823FAFC3}"/>
                </a:ext>
              </a:extLst>
            </p:cNvPr>
            <p:cNvCxnSpPr>
              <a:cxnSpLocks/>
            </p:cNvCxnSpPr>
            <p:nvPr/>
          </p:nvCxnSpPr>
          <p:spPr>
            <a:xfrm>
              <a:off x="9305357" y="4313658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9E92408-DD6E-452B-ABB0-B4EFE8C32881}"/>
                </a:ext>
              </a:extLst>
            </p:cNvPr>
            <p:cNvCxnSpPr>
              <a:cxnSpLocks/>
            </p:cNvCxnSpPr>
            <p:nvPr/>
          </p:nvCxnSpPr>
          <p:spPr>
            <a:xfrm>
              <a:off x="8560911" y="4308389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F6C48E-7FAD-4F4C-8747-52BD673242C1}"/>
                </a:ext>
              </a:extLst>
            </p:cNvPr>
            <p:cNvCxnSpPr>
              <a:cxnSpLocks/>
            </p:cNvCxnSpPr>
            <p:nvPr/>
          </p:nvCxnSpPr>
          <p:spPr>
            <a:xfrm>
              <a:off x="7770336" y="4308389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57546B3-4A03-4001-BEC1-8C0AB3C3C4D6}"/>
                </a:ext>
              </a:extLst>
            </p:cNvPr>
            <p:cNvCxnSpPr>
              <a:cxnSpLocks/>
            </p:cNvCxnSpPr>
            <p:nvPr/>
          </p:nvCxnSpPr>
          <p:spPr>
            <a:xfrm>
              <a:off x="6985476" y="4307909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ED742FC-2860-4937-B674-AF2EB9F47C63}"/>
                </a:ext>
              </a:extLst>
            </p:cNvPr>
            <p:cNvCxnSpPr>
              <a:cxnSpLocks/>
            </p:cNvCxnSpPr>
            <p:nvPr/>
          </p:nvCxnSpPr>
          <p:spPr>
            <a:xfrm>
              <a:off x="5909151" y="4313658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EE7A2B2-6462-4DB4-AE83-E7C18D529EEE}"/>
                </a:ext>
              </a:extLst>
            </p:cNvPr>
            <p:cNvCxnSpPr>
              <a:cxnSpLocks/>
            </p:cNvCxnSpPr>
            <p:nvPr/>
          </p:nvCxnSpPr>
          <p:spPr>
            <a:xfrm>
              <a:off x="4937872" y="4313658"/>
              <a:ext cx="0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527316D-BD15-421B-829C-BB08C715AB53}"/>
                </a:ext>
              </a:extLst>
            </p:cNvPr>
            <p:cNvSpPr txBox="1"/>
            <p:nvPr/>
          </p:nvSpPr>
          <p:spPr>
            <a:xfrm>
              <a:off x="5028594" y="4728591"/>
              <a:ext cx="90051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Input(2N - 2)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975E17A-B8C1-4771-9E24-73494E7002B1}"/>
                </a:ext>
              </a:extLst>
            </p:cNvPr>
            <p:cNvCxnSpPr>
              <a:cxnSpLocks/>
            </p:cNvCxnSpPr>
            <p:nvPr/>
          </p:nvCxnSpPr>
          <p:spPr>
            <a:xfrm>
              <a:off x="9384097" y="5121830"/>
              <a:ext cx="10274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AB3B733-A623-4250-A1E7-060BFF2B2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5367" y="5328149"/>
              <a:ext cx="898202" cy="70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FF4A50F-F918-46FC-B72B-73FF048635A8}"/>
                </a:ext>
              </a:extLst>
            </p:cNvPr>
            <p:cNvCxnSpPr>
              <a:cxnSpLocks/>
            </p:cNvCxnSpPr>
            <p:nvPr/>
          </p:nvCxnSpPr>
          <p:spPr>
            <a:xfrm>
              <a:off x="9385367" y="5548550"/>
              <a:ext cx="11393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06F06CB-EDCA-40C9-9407-857F967310F0}"/>
                </a:ext>
              </a:extLst>
            </p:cNvPr>
            <p:cNvCxnSpPr>
              <a:cxnSpLocks/>
            </p:cNvCxnSpPr>
            <p:nvPr/>
          </p:nvCxnSpPr>
          <p:spPr>
            <a:xfrm>
              <a:off x="9341285" y="5585554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300537-CD64-4A03-BDFC-11419D35088E}"/>
                </a:ext>
              </a:extLst>
            </p:cNvPr>
            <p:cNvCxnSpPr>
              <a:cxnSpLocks/>
            </p:cNvCxnSpPr>
            <p:nvPr/>
          </p:nvCxnSpPr>
          <p:spPr>
            <a:xfrm>
              <a:off x="8534008" y="5585554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03B87D0-20A7-4328-9481-F8C0B821C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52811" y="5585554"/>
              <a:ext cx="0" cy="478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172ED54-CD8C-40C7-94AE-65BB60699E0A}"/>
                </a:ext>
              </a:extLst>
            </p:cNvPr>
            <p:cNvSpPr txBox="1"/>
            <p:nvPr/>
          </p:nvSpPr>
          <p:spPr>
            <a:xfrm>
              <a:off x="8604725" y="5590197"/>
              <a:ext cx="71742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Output(0)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466E006-434C-4CA3-8CFB-303A903F9245}"/>
                </a:ext>
              </a:extLst>
            </p:cNvPr>
            <p:cNvSpPr txBox="1"/>
            <p:nvPr/>
          </p:nvSpPr>
          <p:spPr>
            <a:xfrm>
              <a:off x="7617115" y="5590197"/>
              <a:ext cx="75253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118742D-4306-4A74-95EE-671B0E10FFB7}"/>
                </a:ext>
              </a:extLst>
            </p:cNvPr>
            <p:cNvSpPr txBox="1"/>
            <p:nvPr/>
          </p:nvSpPr>
          <p:spPr>
            <a:xfrm>
              <a:off x="3981125" y="5602933"/>
              <a:ext cx="100482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Output(2N - 1)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3F68AF1-2AB5-4716-B5BA-02E3CEEF9419}"/>
                </a:ext>
              </a:extLst>
            </p:cNvPr>
            <p:cNvSpPr/>
            <p:nvPr/>
          </p:nvSpPr>
          <p:spPr>
            <a:xfrm>
              <a:off x="5966573" y="5523087"/>
              <a:ext cx="1113892" cy="301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…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0CA4F5D-733D-4934-AC06-121A8A8475A1}"/>
                </a:ext>
              </a:extLst>
            </p:cNvPr>
            <p:cNvSpPr txBox="1"/>
            <p:nvPr/>
          </p:nvSpPr>
          <p:spPr>
            <a:xfrm>
              <a:off x="11345252" y="3871516"/>
              <a:ext cx="88663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Input1(1</a:t>
              </a:r>
              <a:r>
                <a:rPr lang="en-CA" sz="1400" dirty="0">
                  <a:solidFill>
                    <a:schemeClr val="accent4"/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)</a:t>
              </a:r>
              <a:endParaRPr lang="fa-IR" sz="1400" dirty="0">
                <a:solidFill>
                  <a:schemeClr val="accent4"/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3A12E94-C566-42DB-9778-86FDC8DCB9A1}"/>
                </a:ext>
              </a:extLst>
            </p:cNvPr>
            <p:cNvSpPr txBox="1"/>
            <p:nvPr/>
          </p:nvSpPr>
          <p:spPr>
            <a:xfrm>
              <a:off x="9565451" y="5084887"/>
              <a:ext cx="83258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rigLD</a:t>
              </a:r>
              <a:r>
                <a:rPr lang="en-CA" sz="1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(1)</a:t>
              </a:r>
              <a:endParaRPr lang="fa-IR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8B8913A-1EE2-4092-AE3C-B579EF1CFB09}"/>
                </a:ext>
              </a:extLst>
            </p:cNvPr>
            <p:cNvSpPr txBox="1"/>
            <p:nvPr/>
          </p:nvSpPr>
          <p:spPr>
            <a:xfrm>
              <a:off x="8873259" y="3341766"/>
              <a:ext cx="86617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Input2(0)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D6303A5A-CF6D-4E0C-81FE-879556D313B3}"/>
                </a:ext>
              </a:extLst>
            </p:cNvPr>
            <p:cNvSpPr txBox="1"/>
            <p:nvPr/>
          </p:nvSpPr>
          <p:spPr>
            <a:xfrm>
              <a:off x="7203571" y="3341766"/>
              <a:ext cx="110565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Input2(N-2)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E76D59B-EB35-46B7-81A0-3A8DF063F732}"/>
                </a:ext>
              </a:extLst>
            </p:cNvPr>
            <p:cNvSpPr txBox="1"/>
            <p:nvPr/>
          </p:nvSpPr>
          <p:spPr>
            <a:xfrm>
              <a:off x="5559630" y="3341766"/>
              <a:ext cx="111125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Input2(N-1)</a:t>
              </a:r>
              <a:endParaRPr lang="fa-I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3BB055A-EA26-4EA1-9FA8-BF44806C1806}"/>
                </a:ext>
              </a:extLst>
            </p:cNvPr>
            <p:cNvSpPr txBox="1"/>
            <p:nvPr/>
          </p:nvSpPr>
          <p:spPr>
            <a:xfrm>
              <a:off x="8915175" y="6064526"/>
              <a:ext cx="86617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Sin(1)(0)</a:t>
              </a:r>
              <a:endParaRPr lang="fa-IR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70D610D-7315-47A4-9BA2-29BB0AD8A017}"/>
                </a:ext>
              </a:extLst>
            </p:cNvPr>
            <p:cNvSpPr txBox="1"/>
            <p:nvPr/>
          </p:nvSpPr>
          <p:spPr>
            <a:xfrm>
              <a:off x="5094819" y="3418578"/>
              <a:ext cx="4723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B Lotus" panose="00000400000000000000" pitchFamily="2" charset="-78"/>
                </a:rPr>
                <a:t>‘0’</a:t>
              </a:r>
              <a:endParaRPr lang="fa-IR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6F2FE67-3CF2-491A-9F4D-04186E933A1F}"/>
                </a:ext>
              </a:extLst>
            </p:cNvPr>
            <p:cNvSpPr txBox="1"/>
            <p:nvPr/>
          </p:nvSpPr>
          <p:spPr>
            <a:xfrm>
              <a:off x="6009313" y="3631359"/>
              <a:ext cx="663609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0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r>
                <a:rPr lang="en-CA" sz="10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(N-2)</a:t>
              </a:r>
              <a:endParaRPr lang="fa-IR" sz="10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B2231723-3927-4C16-A23D-BD4F637BA9A0}"/>
              </a:ext>
            </a:extLst>
          </p:cNvPr>
          <p:cNvSpPr txBox="1"/>
          <p:nvPr/>
        </p:nvSpPr>
        <p:spPr>
          <a:xfrm rot="5400000">
            <a:off x="9884138" y="4806407"/>
            <a:ext cx="4568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  <a:endParaRPr lang="fa-IR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C8424AC-E884-4B24-8310-DC51DE0EF379}"/>
              </a:ext>
            </a:extLst>
          </p:cNvPr>
          <p:cNvSpPr/>
          <p:nvPr/>
        </p:nvSpPr>
        <p:spPr>
          <a:xfrm>
            <a:off x="2452433" y="6285508"/>
            <a:ext cx="5100331" cy="1103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45306F4-FC25-4335-AFC0-7611AABF1849}"/>
              </a:ext>
            </a:extLst>
          </p:cNvPr>
          <p:cNvSpPr txBox="1"/>
          <p:nvPr/>
        </p:nvSpPr>
        <p:spPr>
          <a:xfrm rot="5400000">
            <a:off x="4936808" y="6627975"/>
            <a:ext cx="6183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dirty="0"/>
              <a:t>…</a:t>
            </a:r>
            <a:endParaRPr lang="fa-IR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0DE57182-D0D6-4F62-B392-41F54662E374}"/>
              </a:ext>
            </a:extLst>
          </p:cNvPr>
          <p:cNvCxnSpPr/>
          <p:nvPr/>
        </p:nvCxnSpPr>
        <p:spPr>
          <a:xfrm flipV="1">
            <a:off x="9063574" y="2754606"/>
            <a:ext cx="0" cy="4447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24CAFDF1-E98E-48C9-B473-F100F527493B}"/>
              </a:ext>
            </a:extLst>
          </p:cNvPr>
          <p:cNvSpPr/>
          <p:nvPr/>
        </p:nvSpPr>
        <p:spPr>
          <a:xfrm>
            <a:off x="9007418" y="5711286"/>
            <a:ext cx="93107" cy="996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650B03B-C278-41CD-86E8-C570386D3B24}"/>
              </a:ext>
            </a:extLst>
          </p:cNvPr>
          <p:cNvCxnSpPr>
            <a:cxnSpLocks/>
          </p:cNvCxnSpPr>
          <p:nvPr/>
        </p:nvCxnSpPr>
        <p:spPr>
          <a:xfrm>
            <a:off x="8950370" y="2327886"/>
            <a:ext cx="0" cy="4862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>
            <a:extLst>
              <a:ext uri="{FF2B5EF4-FFF2-40B4-BE49-F238E27FC236}">
                <a16:creationId xmlns:a16="http://schemas.microsoft.com/office/drawing/2014/main" id="{8080D4C5-5DD8-49F3-9211-B6B8871C3277}"/>
              </a:ext>
            </a:extLst>
          </p:cNvPr>
          <p:cNvSpPr/>
          <p:nvPr/>
        </p:nvSpPr>
        <p:spPr>
          <a:xfrm>
            <a:off x="8891170" y="5294634"/>
            <a:ext cx="93107" cy="996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275D464-27B2-4136-8921-7F86C22AD93D}"/>
              </a:ext>
            </a:extLst>
          </p:cNvPr>
          <p:cNvCxnSpPr/>
          <p:nvPr/>
        </p:nvCxnSpPr>
        <p:spPr>
          <a:xfrm>
            <a:off x="8872882" y="2529816"/>
            <a:ext cx="0" cy="4649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DFA827F-CCBB-461D-81A5-75BD0EA294F1}"/>
              </a:ext>
            </a:extLst>
          </p:cNvPr>
          <p:cNvCxnSpPr>
            <a:cxnSpLocks/>
          </p:cNvCxnSpPr>
          <p:nvPr/>
        </p:nvCxnSpPr>
        <p:spPr>
          <a:xfrm>
            <a:off x="8803107" y="5549131"/>
            <a:ext cx="0" cy="1652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7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>
            <a:extLst>
              <a:ext uri="{FF2B5EF4-FFF2-40B4-BE49-F238E27FC236}">
                <a16:creationId xmlns:a16="http://schemas.microsoft.com/office/drawing/2014/main" id="{8F6C5EEB-9AD3-4B70-9CB2-A9946BE4692F}"/>
              </a:ext>
            </a:extLst>
          </p:cNvPr>
          <p:cNvSpPr/>
          <p:nvPr/>
        </p:nvSpPr>
        <p:spPr>
          <a:xfrm>
            <a:off x="609599" y="-121914"/>
            <a:ext cx="9299043" cy="627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1C58F-45C8-45F5-B3BF-B6BB838AF8B2}"/>
              </a:ext>
            </a:extLst>
          </p:cNvPr>
          <p:cNvSpPr/>
          <p:nvPr/>
        </p:nvSpPr>
        <p:spPr>
          <a:xfrm>
            <a:off x="895489" y="790502"/>
            <a:ext cx="5307850" cy="602454"/>
          </a:xfrm>
          <a:prstGeom prst="rect">
            <a:avLst/>
          </a:prstGeom>
          <a:solidFill>
            <a:srgbClr val="CC00CC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2000" dirty="0">
                <a:latin typeface="Times New Roman" panose="02020603050405020304" pitchFamily="18" charset="0"/>
              </a:rPr>
              <a:t>N Bit </a:t>
            </a:r>
            <a:r>
              <a:rPr lang="en-CA" sz="2000" dirty="0" err="1">
                <a:latin typeface="Times New Roman" panose="02020603050405020304" pitchFamily="18" charset="0"/>
              </a:rPr>
              <a:t>Rigester</a:t>
            </a:r>
            <a:endParaRPr lang="fa-IR" sz="2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0A3499-9601-4613-9256-4A655644DA4E}"/>
              </a:ext>
            </a:extLst>
          </p:cNvPr>
          <p:cNvSpPr txBox="1"/>
          <p:nvPr/>
        </p:nvSpPr>
        <p:spPr>
          <a:xfrm>
            <a:off x="5526178" y="537107"/>
            <a:ext cx="61877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F8397-2091-4EE0-8D4C-CAA8C67A6CAA}"/>
              </a:ext>
            </a:extLst>
          </p:cNvPr>
          <p:cNvSpPr txBox="1"/>
          <p:nvPr/>
        </p:nvSpPr>
        <p:spPr>
          <a:xfrm>
            <a:off x="4775094" y="536661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BB70D-9082-4C9C-BD56-E214BE4D8DB6}"/>
              </a:ext>
            </a:extLst>
          </p:cNvPr>
          <p:cNvSpPr txBox="1"/>
          <p:nvPr/>
        </p:nvSpPr>
        <p:spPr>
          <a:xfrm>
            <a:off x="6069711" y="968654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Lod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81DD41-2F4F-41D6-BE63-C0314601818D}"/>
              </a:ext>
            </a:extLst>
          </p:cNvPr>
          <p:cNvSpPr txBox="1"/>
          <p:nvPr/>
        </p:nvSpPr>
        <p:spPr>
          <a:xfrm>
            <a:off x="6211629" y="750600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rst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20FE36-FC9D-43DE-A92C-BF5876F5A0A1}"/>
              </a:ext>
            </a:extLst>
          </p:cNvPr>
          <p:cNvSpPr txBox="1"/>
          <p:nvPr/>
        </p:nvSpPr>
        <p:spPr>
          <a:xfrm>
            <a:off x="881620" y="540495"/>
            <a:ext cx="90051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Input(2N - 1)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1F8D0-6582-4399-B454-A1D51A4C06D7}"/>
              </a:ext>
            </a:extLst>
          </p:cNvPr>
          <p:cNvSpPr/>
          <p:nvPr/>
        </p:nvSpPr>
        <p:spPr>
          <a:xfrm>
            <a:off x="2907943" y="510446"/>
            <a:ext cx="18993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ED808-65E5-4229-91FD-F6C49362B698}"/>
              </a:ext>
            </a:extLst>
          </p:cNvPr>
          <p:cNvSpPr txBox="1"/>
          <p:nvPr/>
        </p:nvSpPr>
        <p:spPr>
          <a:xfrm>
            <a:off x="6211629" y="1174973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B2E3F8-3A90-4797-9A72-EF7299D7CF8B}"/>
              </a:ext>
            </a:extLst>
          </p:cNvPr>
          <p:cNvCxnSpPr>
            <a:cxnSpLocks/>
          </p:cNvCxnSpPr>
          <p:nvPr/>
        </p:nvCxnSpPr>
        <p:spPr>
          <a:xfrm>
            <a:off x="6121957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16252E-F49A-445A-87A6-6B338801F545}"/>
              </a:ext>
            </a:extLst>
          </p:cNvPr>
          <p:cNvSpPr txBox="1"/>
          <p:nvPr/>
        </p:nvSpPr>
        <p:spPr>
          <a:xfrm>
            <a:off x="1851900" y="540495"/>
            <a:ext cx="90051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Input(2N - 2)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A01D7-AC7C-45FB-973F-C2015F25739B}"/>
              </a:ext>
            </a:extLst>
          </p:cNvPr>
          <p:cNvSpPr txBox="1"/>
          <p:nvPr/>
        </p:nvSpPr>
        <p:spPr>
          <a:xfrm>
            <a:off x="3990234" y="536661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7F8B81-964A-4721-A9D7-7C4BFE0274B2}"/>
              </a:ext>
            </a:extLst>
          </p:cNvPr>
          <p:cNvSpPr txBox="1"/>
          <p:nvPr/>
        </p:nvSpPr>
        <p:spPr>
          <a:xfrm>
            <a:off x="3205420" y="540471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Input(3)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02FC3E-9D29-4A73-AA04-ACD8F45EED11}"/>
              </a:ext>
            </a:extLst>
          </p:cNvPr>
          <p:cNvCxnSpPr>
            <a:cxnSpLocks/>
          </p:cNvCxnSpPr>
          <p:nvPr/>
        </p:nvCxnSpPr>
        <p:spPr>
          <a:xfrm flipV="1">
            <a:off x="6203593" y="914846"/>
            <a:ext cx="2245717" cy="188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E2AD1F-9E77-4EC4-B37E-B6EF9FF54889}"/>
              </a:ext>
            </a:extLst>
          </p:cNvPr>
          <p:cNvCxnSpPr>
            <a:cxnSpLocks/>
          </p:cNvCxnSpPr>
          <p:nvPr/>
        </p:nvCxnSpPr>
        <p:spPr>
          <a:xfrm flipV="1">
            <a:off x="6201053" y="1119867"/>
            <a:ext cx="1764648" cy="272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A16F5A-E1B3-4A47-85D2-A897D587B10A}"/>
              </a:ext>
            </a:extLst>
          </p:cNvPr>
          <p:cNvCxnSpPr>
            <a:cxnSpLocks/>
          </p:cNvCxnSpPr>
          <p:nvPr/>
        </p:nvCxnSpPr>
        <p:spPr>
          <a:xfrm flipV="1">
            <a:off x="6202958" y="1324845"/>
            <a:ext cx="3501685" cy="35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C7D7211-0207-4EFA-BBE3-390B249D3C6E}"/>
              </a:ext>
            </a:extLst>
          </p:cNvPr>
          <p:cNvCxnSpPr>
            <a:cxnSpLocks/>
          </p:cNvCxnSpPr>
          <p:nvPr/>
        </p:nvCxnSpPr>
        <p:spPr>
          <a:xfrm>
            <a:off x="6180847" y="1387860"/>
            <a:ext cx="0" cy="478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5DD9D3-F0C9-4CB6-9FCE-FA09533B829B}"/>
              </a:ext>
            </a:extLst>
          </p:cNvPr>
          <p:cNvCxnSpPr>
            <a:cxnSpLocks/>
          </p:cNvCxnSpPr>
          <p:nvPr/>
        </p:nvCxnSpPr>
        <p:spPr>
          <a:xfrm>
            <a:off x="5609374" y="1394434"/>
            <a:ext cx="0" cy="950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489AA3-AB52-42C9-B0E8-2BAC5699451B}"/>
              </a:ext>
            </a:extLst>
          </p:cNvPr>
          <p:cNvCxnSpPr>
            <a:cxnSpLocks/>
          </p:cNvCxnSpPr>
          <p:nvPr/>
        </p:nvCxnSpPr>
        <p:spPr>
          <a:xfrm>
            <a:off x="1700034" y="1394434"/>
            <a:ext cx="0" cy="9543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D5F96D7-CE78-4CFA-B108-79D95E4334EE}"/>
              </a:ext>
            </a:extLst>
          </p:cNvPr>
          <p:cNvSpPr txBox="1"/>
          <p:nvPr/>
        </p:nvSpPr>
        <p:spPr>
          <a:xfrm>
            <a:off x="5520487" y="1387514"/>
            <a:ext cx="71742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C4E1B3-F237-4A40-B48E-E14D448B5F1E}"/>
              </a:ext>
            </a:extLst>
          </p:cNvPr>
          <p:cNvSpPr txBox="1"/>
          <p:nvPr/>
        </p:nvSpPr>
        <p:spPr>
          <a:xfrm>
            <a:off x="4915998" y="1387514"/>
            <a:ext cx="75253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54E897-08A0-4680-9647-742F96731FA6}"/>
              </a:ext>
            </a:extLst>
          </p:cNvPr>
          <p:cNvSpPr txBox="1"/>
          <p:nvPr/>
        </p:nvSpPr>
        <p:spPr>
          <a:xfrm>
            <a:off x="753130" y="1387514"/>
            <a:ext cx="100482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Output(2N - 1)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CDCD1F-E863-4297-9A73-1DA73199E8F9}"/>
              </a:ext>
            </a:extLst>
          </p:cNvPr>
          <p:cNvSpPr/>
          <p:nvPr/>
        </p:nvSpPr>
        <p:spPr>
          <a:xfrm>
            <a:off x="4749121" y="1337585"/>
            <a:ext cx="23262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42F573-8451-4B7B-AB11-672E4DB3251D}"/>
              </a:ext>
            </a:extLst>
          </p:cNvPr>
          <p:cNvCxnSpPr>
            <a:cxnSpLocks/>
          </p:cNvCxnSpPr>
          <p:nvPr/>
        </p:nvCxnSpPr>
        <p:spPr>
          <a:xfrm>
            <a:off x="4733703" y="1394434"/>
            <a:ext cx="0" cy="950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D02D607-250B-464C-9873-9A9B3BD7921B}"/>
              </a:ext>
            </a:extLst>
          </p:cNvPr>
          <p:cNvSpPr txBox="1"/>
          <p:nvPr/>
        </p:nvSpPr>
        <p:spPr>
          <a:xfrm>
            <a:off x="3895327" y="1387514"/>
            <a:ext cx="84927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0C8EE1-A901-40F0-AD26-40F45F110CB6}"/>
              </a:ext>
            </a:extLst>
          </p:cNvPr>
          <p:cNvCxnSpPr>
            <a:cxnSpLocks/>
          </p:cNvCxnSpPr>
          <p:nvPr/>
        </p:nvCxnSpPr>
        <p:spPr>
          <a:xfrm>
            <a:off x="2484511" y="1387393"/>
            <a:ext cx="0" cy="95497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BBACE4F-499E-48E3-88A6-491ED125D95B}"/>
              </a:ext>
            </a:extLst>
          </p:cNvPr>
          <p:cNvSpPr txBox="1"/>
          <p:nvPr/>
        </p:nvSpPr>
        <p:spPr>
          <a:xfrm>
            <a:off x="1531273" y="1387514"/>
            <a:ext cx="100482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Output(2N-2)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2A570E-B9C2-4E56-B002-63106D5CAA4D}"/>
              </a:ext>
            </a:extLst>
          </p:cNvPr>
          <p:cNvCxnSpPr>
            <a:cxnSpLocks/>
          </p:cNvCxnSpPr>
          <p:nvPr/>
        </p:nvCxnSpPr>
        <p:spPr>
          <a:xfrm>
            <a:off x="3342154" y="1387355"/>
            <a:ext cx="0" cy="96143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E8FBFE-19E9-419D-8D6B-3205AF267409}"/>
              </a:ext>
            </a:extLst>
          </p:cNvPr>
          <p:cNvSpPr txBox="1"/>
          <p:nvPr/>
        </p:nvSpPr>
        <p:spPr>
          <a:xfrm>
            <a:off x="2671650" y="1387514"/>
            <a:ext cx="71699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Output(N)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EDA4CA-C75B-43B7-809F-678711E5606F}"/>
              </a:ext>
            </a:extLst>
          </p:cNvPr>
          <p:cNvSpPr/>
          <p:nvPr/>
        </p:nvSpPr>
        <p:spPr>
          <a:xfrm>
            <a:off x="2515026" y="1311498"/>
            <a:ext cx="207448" cy="316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DFCEA5-9824-4DB2-9ED4-7EE3422A2164}"/>
              </a:ext>
            </a:extLst>
          </p:cNvPr>
          <p:cNvCxnSpPr>
            <a:cxnSpLocks/>
          </p:cNvCxnSpPr>
          <p:nvPr/>
        </p:nvCxnSpPr>
        <p:spPr>
          <a:xfrm>
            <a:off x="4055523" y="1766865"/>
            <a:ext cx="0" cy="406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B6B4BB8-DA1C-48C6-BBC5-8F948523C45F}"/>
              </a:ext>
            </a:extLst>
          </p:cNvPr>
          <p:cNvSpPr/>
          <p:nvPr/>
        </p:nvSpPr>
        <p:spPr>
          <a:xfrm>
            <a:off x="917259" y="2019860"/>
            <a:ext cx="5307850" cy="602454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N Bit Full Adder</a:t>
            </a:r>
            <a:endParaRPr lang="fa-IR" sz="2000" dirty="0">
              <a:solidFill>
                <a:schemeClr val="tx1"/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8C6D29-DDC6-456E-9D37-6B666C39B0ED}"/>
              </a:ext>
            </a:extLst>
          </p:cNvPr>
          <p:cNvSpPr/>
          <p:nvPr/>
        </p:nvSpPr>
        <p:spPr>
          <a:xfrm>
            <a:off x="4770845" y="1720740"/>
            <a:ext cx="23262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88E5E9-10A9-496D-981E-5AB829E1C800}"/>
              </a:ext>
            </a:extLst>
          </p:cNvPr>
          <p:cNvSpPr txBox="1"/>
          <p:nvPr/>
        </p:nvSpPr>
        <p:spPr>
          <a:xfrm>
            <a:off x="4911971" y="1811668"/>
            <a:ext cx="67888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A3EC7B-D9DB-47A5-A4F8-E85FC86F9ADF}"/>
              </a:ext>
            </a:extLst>
          </p:cNvPr>
          <p:cNvSpPr txBox="1"/>
          <p:nvPr/>
        </p:nvSpPr>
        <p:spPr>
          <a:xfrm>
            <a:off x="3956996" y="1811668"/>
            <a:ext cx="84927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Input1(N-2)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D5AA54-1B96-4F76-9556-51A56905AEE8}"/>
              </a:ext>
            </a:extLst>
          </p:cNvPr>
          <p:cNvSpPr txBox="1"/>
          <p:nvPr/>
        </p:nvSpPr>
        <p:spPr>
          <a:xfrm>
            <a:off x="3289240" y="1811668"/>
            <a:ext cx="828729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Input1(N-1)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512695-5712-4F60-BCB5-34FC6183452B}"/>
              </a:ext>
            </a:extLst>
          </p:cNvPr>
          <p:cNvSpPr txBox="1"/>
          <p:nvPr/>
        </p:nvSpPr>
        <p:spPr>
          <a:xfrm>
            <a:off x="3869713" y="1555282"/>
            <a:ext cx="44424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endParaRPr lang="fa-IR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BBE804-7F59-44DC-B282-55701B9D82C6}"/>
              </a:ext>
            </a:extLst>
          </p:cNvPr>
          <p:cNvSpPr txBox="1"/>
          <p:nvPr/>
        </p:nvSpPr>
        <p:spPr>
          <a:xfrm>
            <a:off x="2714396" y="1811668"/>
            <a:ext cx="67888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A23DBF-6C53-4A06-8022-666E089F6588}"/>
              </a:ext>
            </a:extLst>
          </p:cNvPr>
          <p:cNvSpPr txBox="1"/>
          <p:nvPr/>
        </p:nvSpPr>
        <p:spPr>
          <a:xfrm>
            <a:off x="1648931" y="1811668"/>
            <a:ext cx="84927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Input2(N-2)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8380EF-7B4B-45F9-87E2-6040A47F096E}"/>
              </a:ext>
            </a:extLst>
          </p:cNvPr>
          <p:cNvSpPr txBox="1"/>
          <p:nvPr/>
        </p:nvSpPr>
        <p:spPr>
          <a:xfrm>
            <a:off x="943075" y="1811668"/>
            <a:ext cx="828729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Input2(N-1)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349FD9-7D0B-48C4-851C-CA7C9E648116}"/>
              </a:ext>
            </a:extLst>
          </p:cNvPr>
          <p:cNvSpPr/>
          <p:nvPr/>
        </p:nvSpPr>
        <p:spPr>
          <a:xfrm>
            <a:off x="2549304" y="1739802"/>
            <a:ext cx="207448" cy="316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04050C-89DD-45BF-85B6-E92A3AE5044B}"/>
              </a:ext>
            </a:extLst>
          </p:cNvPr>
          <p:cNvSpPr/>
          <p:nvPr/>
        </p:nvSpPr>
        <p:spPr>
          <a:xfrm>
            <a:off x="947735" y="3287839"/>
            <a:ext cx="5307850" cy="602454"/>
          </a:xfrm>
          <a:prstGeom prst="rect">
            <a:avLst/>
          </a:prstGeom>
          <a:solidFill>
            <a:srgbClr val="CC00CC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2000" dirty="0">
                <a:latin typeface="Times New Roman" panose="02020603050405020304" pitchFamily="18" charset="0"/>
              </a:rPr>
              <a:t>N Bit </a:t>
            </a:r>
            <a:r>
              <a:rPr lang="en-CA" sz="2000" dirty="0" err="1">
                <a:latin typeface="Times New Roman" panose="02020603050405020304" pitchFamily="18" charset="0"/>
              </a:rPr>
              <a:t>Rigester</a:t>
            </a:r>
            <a:endParaRPr lang="fa-IR" sz="2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515B23-F01D-42FB-B4D2-F0BBF2F369E3}"/>
              </a:ext>
            </a:extLst>
          </p:cNvPr>
          <p:cNvSpPr txBox="1"/>
          <p:nvPr/>
        </p:nvSpPr>
        <p:spPr>
          <a:xfrm>
            <a:off x="5578424" y="3033998"/>
            <a:ext cx="61877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455B12-6AA9-4F58-9192-A89F6AC7B93A}"/>
              </a:ext>
            </a:extLst>
          </p:cNvPr>
          <p:cNvSpPr txBox="1"/>
          <p:nvPr/>
        </p:nvSpPr>
        <p:spPr>
          <a:xfrm>
            <a:off x="4827340" y="3033998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1BBCB51-9D5E-4CE0-8AE0-28D95E1739C5}"/>
              </a:ext>
            </a:extLst>
          </p:cNvPr>
          <p:cNvSpPr txBox="1"/>
          <p:nvPr/>
        </p:nvSpPr>
        <p:spPr>
          <a:xfrm>
            <a:off x="6121957" y="3465991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Lod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7C3E81-A4AB-439F-BFFB-A56AC8FCB8FC}"/>
              </a:ext>
            </a:extLst>
          </p:cNvPr>
          <p:cNvSpPr txBox="1"/>
          <p:nvPr/>
        </p:nvSpPr>
        <p:spPr>
          <a:xfrm>
            <a:off x="6263875" y="3247937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rst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9B6EEC8-5A52-4AD9-9572-ABB9DA64288E}"/>
              </a:ext>
            </a:extLst>
          </p:cNvPr>
          <p:cNvSpPr txBox="1"/>
          <p:nvPr/>
        </p:nvSpPr>
        <p:spPr>
          <a:xfrm>
            <a:off x="1093886" y="3033998"/>
            <a:ext cx="90051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Input(N)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52F1C3-FD20-47E8-A55A-2ED2395AD76C}"/>
              </a:ext>
            </a:extLst>
          </p:cNvPr>
          <p:cNvSpPr/>
          <p:nvPr/>
        </p:nvSpPr>
        <p:spPr>
          <a:xfrm>
            <a:off x="2960189" y="2962063"/>
            <a:ext cx="18993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9A88EA-7BA9-42DC-9736-A777D7BC8803}"/>
              </a:ext>
            </a:extLst>
          </p:cNvPr>
          <p:cNvSpPr txBox="1"/>
          <p:nvPr/>
        </p:nvSpPr>
        <p:spPr>
          <a:xfrm>
            <a:off x="6263875" y="3672310"/>
            <a:ext cx="487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clk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D867DBE-E0B0-4096-ABCA-5EA7F9CACF11}"/>
              </a:ext>
            </a:extLst>
          </p:cNvPr>
          <p:cNvCxnSpPr>
            <a:cxnSpLocks/>
          </p:cNvCxnSpPr>
          <p:nvPr/>
        </p:nvCxnSpPr>
        <p:spPr>
          <a:xfrm>
            <a:off x="6180909" y="2622899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9622E3-9B55-4C15-9B58-5950D0EF9365}"/>
              </a:ext>
            </a:extLst>
          </p:cNvPr>
          <p:cNvCxnSpPr>
            <a:cxnSpLocks/>
          </p:cNvCxnSpPr>
          <p:nvPr/>
        </p:nvCxnSpPr>
        <p:spPr>
          <a:xfrm>
            <a:off x="5436463" y="2617630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C02DC3B-4E57-4344-AD67-3DCB684EA145}"/>
              </a:ext>
            </a:extLst>
          </p:cNvPr>
          <p:cNvCxnSpPr>
            <a:cxnSpLocks/>
          </p:cNvCxnSpPr>
          <p:nvPr/>
        </p:nvCxnSpPr>
        <p:spPr>
          <a:xfrm>
            <a:off x="4645888" y="2617630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244141D-777E-432D-A328-9D78973BC644}"/>
              </a:ext>
            </a:extLst>
          </p:cNvPr>
          <p:cNvCxnSpPr>
            <a:cxnSpLocks/>
          </p:cNvCxnSpPr>
          <p:nvPr/>
        </p:nvCxnSpPr>
        <p:spPr>
          <a:xfrm>
            <a:off x="3861028" y="2617150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327BF62-EEF4-4561-AFD3-1FACD2F38528}"/>
              </a:ext>
            </a:extLst>
          </p:cNvPr>
          <p:cNvCxnSpPr>
            <a:cxnSpLocks/>
          </p:cNvCxnSpPr>
          <p:nvPr/>
        </p:nvCxnSpPr>
        <p:spPr>
          <a:xfrm>
            <a:off x="2784703" y="2622899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7B0CE1E-1916-4FCD-93A7-3C6A70CAE2ED}"/>
              </a:ext>
            </a:extLst>
          </p:cNvPr>
          <p:cNvCxnSpPr>
            <a:cxnSpLocks/>
          </p:cNvCxnSpPr>
          <p:nvPr/>
        </p:nvCxnSpPr>
        <p:spPr>
          <a:xfrm>
            <a:off x="1935344" y="2622899"/>
            <a:ext cx="0" cy="66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2A7D52B-3AC4-4905-8D69-5642D9216510}"/>
              </a:ext>
            </a:extLst>
          </p:cNvPr>
          <p:cNvSpPr txBox="1"/>
          <p:nvPr/>
        </p:nvSpPr>
        <p:spPr>
          <a:xfrm>
            <a:off x="1904146" y="3033998"/>
            <a:ext cx="90051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A17F0C-5C17-4F5E-A1AB-37569DA123E2}"/>
              </a:ext>
            </a:extLst>
          </p:cNvPr>
          <p:cNvSpPr txBox="1"/>
          <p:nvPr/>
        </p:nvSpPr>
        <p:spPr>
          <a:xfrm>
            <a:off x="4042480" y="3033998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1C6AFA1-8069-4FE7-B221-14D6FEFC4250}"/>
              </a:ext>
            </a:extLst>
          </p:cNvPr>
          <p:cNvSpPr txBox="1"/>
          <p:nvPr/>
        </p:nvSpPr>
        <p:spPr>
          <a:xfrm>
            <a:off x="3257666" y="3033998"/>
            <a:ext cx="62414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Input(3)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ED2A87F-B405-4615-A0F1-957F926289EC}"/>
              </a:ext>
            </a:extLst>
          </p:cNvPr>
          <p:cNvCxnSpPr>
            <a:cxnSpLocks/>
          </p:cNvCxnSpPr>
          <p:nvPr/>
        </p:nvCxnSpPr>
        <p:spPr>
          <a:xfrm>
            <a:off x="6259649" y="3431071"/>
            <a:ext cx="32738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6955272-B364-41A0-8E73-DD68FADB0BA7}"/>
              </a:ext>
            </a:extLst>
          </p:cNvPr>
          <p:cNvCxnSpPr>
            <a:cxnSpLocks/>
          </p:cNvCxnSpPr>
          <p:nvPr/>
        </p:nvCxnSpPr>
        <p:spPr>
          <a:xfrm>
            <a:off x="6260919" y="3644431"/>
            <a:ext cx="18710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00D377-1F67-43BA-AD6B-7E34625AF5D9}"/>
              </a:ext>
            </a:extLst>
          </p:cNvPr>
          <p:cNvCxnSpPr>
            <a:cxnSpLocks/>
          </p:cNvCxnSpPr>
          <p:nvPr/>
        </p:nvCxnSpPr>
        <p:spPr>
          <a:xfrm>
            <a:off x="6260919" y="3857792"/>
            <a:ext cx="3458391" cy="3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710CBC8-AAD8-4C2D-B5BB-FAB947115561}"/>
              </a:ext>
            </a:extLst>
          </p:cNvPr>
          <p:cNvCxnSpPr>
            <a:cxnSpLocks/>
          </p:cNvCxnSpPr>
          <p:nvPr/>
        </p:nvCxnSpPr>
        <p:spPr>
          <a:xfrm flipH="1">
            <a:off x="6232369" y="3885197"/>
            <a:ext cx="724" cy="800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42D1723-6FF5-4D38-A310-8570F99D5EB4}"/>
              </a:ext>
            </a:extLst>
          </p:cNvPr>
          <p:cNvSpPr txBox="1"/>
          <p:nvPr/>
        </p:nvSpPr>
        <p:spPr>
          <a:xfrm>
            <a:off x="5572733" y="3884851"/>
            <a:ext cx="71742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Output(0)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AB9DEC-31CA-4CB1-8BDE-D4F9F3FC5555}"/>
              </a:ext>
            </a:extLst>
          </p:cNvPr>
          <p:cNvSpPr txBox="1"/>
          <p:nvPr/>
        </p:nvSpPr>
        <p:spPr>
          <a:xfrm>
            <a:off x="4968244" y="3884851"/>
            <a:ext cx="75253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B60B90-DAC9-475A-88A3-4CA1F39D3BDF}"/>
              </a:ext>
            </a:extLst>
          </p:cNvPr>
          <p:cNvSpPr txBox="1"/>
          <p:nvPr/>
        </p:nvSpPr>
        <p:spPr>
          <a:xfrm>
            <a:off x="805376" y="3884851"/>
            <a:ext cx="100482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Output(2N - 1)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90A3A62-6E15-4F71-8334-0033BD64C5CE}"/>
              </a:ext>
            </a:extLst>
          </p:cNvPr>
          <p:cNvSpPr/>
          <p:nvPr/>
        </p:nvSpPr>
        <p:spPr>
          <a:xfrm>
            <a:off x="4801367" y="3834922"/>
            <a:ext cx="23262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50AC9DD-39D9-45D7-9B5C-E400E4E51F15}"/>
              </a:ext>
            </a:extLst>
          </p:cNvPr>
          <p:cNvSpPr txBox="1"/>
          <p:nvPr/>
        </p:nvSpPr>
        <p:spPr>
          <a:xfrm>
            <a:off x="3947573" y="3884851"/>
            <a:ext cx="84927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Output(N-1)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606A7B2-1CAD-422E-9035-F4378D24095C}"/>
              </a:ext>
            </a:extLst>
          </p:cNvPr>
          <p:cNvSpPr txBox="1"/>
          <p:nvPr/>
        </p:nvSpPr>
        <p:spPr>
          <a:xfrm>
            <a:off x="1634319" y="3884851"/>
            <a:ext cx="100482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Output(2N - 2)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1ADDF16-0A5D-49C1-B183-0DE43D889D13}"/>
              </a:ext>
            </a:extLst>
          </p:cNvPr>
          <p:cNvSpPr txBox="1"/>
          <p:nvPr/>
        </p:nvSpPr>
        <p:spPr>
          <a:xfrm>
            <a:off x="2723896" y="3884851"/>
            <a:ext cx="71699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Output(N)</a:t>
            </a:r>
            <a:endParaRPr lang="fa-IR" sz="10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EE45F8-309C-46DE-9EE2-2561F146E1B9}"/>
              </a:ext>
            </a:extLst>
          </p:cNvPr>
          <p:cNvSpPr/>
          <p:nvPr/>
        </p:nvSpPr>
        <p:spPr>
          <a:xfrm>
            <a:off x="2600292" y="3808835"/>
            <a:ext cx="207448" cy="316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54D1B8A-4744-4D67-995D-A06912A4CD86}"/>
              </a:ext>
            </a:extLst>
          </p:cNvPr>
          <p:cNvCxnSpPr>
            <a:cxnSpLocks/>
          </p:cNvCxnSpPr>
          <p:nvPr/>
        </p:nvCxnSpPr>
        <p:spPr>
          <a:xfrm>
            <a:off x="5644756" y="3885197"/>
            <a:ext cx="0" cy="812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679C712-D381-4195-9466-B6403BED276E}"/>
              </a:ext>
            </a:extLst>
          </p:cNvPr>
          <p:cNvCxnSpPr>
            <a:cxnSpLocks/>
          </p:cNvCxnSpPr>
          <p:nvPr/>
        </p:nvCxnSpPr>
        <p:spPr>
          <a:xfrm>
            <a:off x="4732775" y="3885197"/>
            <a:ext cx="928" cy="823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41381FC-54B0-4EC5-8FDE-0333D9E975F7}"/>
              </a:ext>
            </a:extLst>
          </p:cNvPr>
          <p:cNvCxnSpPr>
            <a:cxnSpLocks/>
          </p:cNvCxnSpPr>
          <p:nvPr/>
        </p:nvCxnSpPr>
        <p:spPr>
          <a:xfrm>
            <a:off x="3388640" y="3885197"/>
            <a:ext cx="0" cy="812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3AC332E-8A14-4048-B028-4C5968047953}"/>
              </a:ext>
            </a:extLst>
          </p:cNvPr>
          <p:cNvCxnSpPr>
            <a:cxnSpLocks/>
          </p:cNvCxnSpPr>
          <p:nvPr/>
        </p:nvCxnSpPr>
        <p:spPr>
          <a:xfrm>
            <a:off x="2581946" y="3885197"/>
            <a:ext cx="0" cy="478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4C78CD2-8153-4481-BD4A-6292426180F5}"/>
              </a:ext>
            </a:extLst>
          </p:cNvPr>
          <p:cNvCxnSpPr>
            <a:cxnSpLocks/>
          </p:cNvCxnSpPr>
          <p:nvPr/>
        </p:nvCxnSpPr>
        <p:spPr>
          <a:xfrm>
            <a:off x="1754484" y="3885197"/>
            <a:ext cx="0" cy="478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E3F10BD-EF6E-45D0-AEC0-30E4CADE6B34}"/>
              </a:ext>
            </a:extLst>
          </p:cNvPr>
          <p:cNvSpPr txBox="1"/>
          <p:nvPr/>
        </p:nvSpPr>
        <p:spPr>
          <a:xfrm>
            <a:off x="6255521" y="4401194"/>
            <a:ext cx="86617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Sin(9)(0)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4FF67A2-AA9E-4469-A155-290EE435C821}"/>
              </a:ext>
            </a:extLst>
          </p:cNvPr>
          <p:cNvSpPr txBox="1"/>
          <p:nvPr/>
        </p:nvSpPr>
        <p:spPr>
          <a:xfrm>
            <a:off x="4839627" y="4401194"/>
            <a:ext cx="86617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Sin(9)(1)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7622462-A0EA-496A-8681-868430C6AC4C}"/>
              </a:ext>
            </a:extLst>
          </p:cNvPr>
          <p:cNvSpPr txBox="1"/>
          <p:nvPr/>
        </p:nvSpPr>
        <p:spPr>
          <a:xfrm>
            <a:off x="3756070" y="4401194"/>
            <a:ext cx="106768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Sin(9)(N-1)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42B5FD2-1E89-4970-893D-59C5DCC8922D}"/>
              </a:ext>
            </a:extLst>
          </p:cNvPr>
          <p:cNvSpPr txBox="1"/>
          <p:nvPr/>
        </p:nvSpPr>
        <p:spPr>
          <a:xfrm>
            <a:off x="2569820" y="4401194"/>
            <a:ext cx="86617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(9)(0)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EFAC97-44EB-49EB-9438-658A6CB02618}"/>
              </a:ext>
            </a:extLst>
          </p:cNvPr>
          <p:cNvSpPr txBox="1"/>
          <p:nvPr/>
        </p:nvSpPr>
        <p:spPr>
          <a:xfrm>
            <a:off x="1595364" y="4390265"/>
            <a:ext cx="106768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(9)(N-2)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DFB56F-2145-41F2-9D40-04BBC20A87AD}"/>
              </a:ext>
            </a:extLst>
          </p:cNvPr>
          <p:cNvSpPr txBox="1"/>
          <p:nvPr/>
        </p:nvSpPr>
        <p:spPr>
          <a:xfrm>
            <a:off x="606450" y="4401194"/>
            <a:ext cx="104524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(9)(N-1)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674188B-D2BF-4DDF-9FF9-486F8C0DD8C2}"/>
              </a:ext>
            </a:extLst>
          </p:cNvPr>
          <p:cNvSpPr txBox="1"/>
          <p:nvPr/>
        </p:nvSpPr>
        <p:spPr>
          <a:xfrm>
            <a:off x="5478601" y="2618121"/>
            <a:ext cx="75376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Output(0)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98B7F85-01D2-4163-BCBC-C83581933829}"/>
              </a:ext>
            </a:extLst>
          </p:cNvPr>
          <p:cNvSpPr txBox="1"/>
          <p:nvPr/>
        </p:nvSpPr>
        <p:spPr>
          <a:xfrm>
            <a:off x="4493348" y="2618121"/>
            <a:ext cx="98903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Output(1)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E2A752-5486-4679-A565-A0605830A21D}"/>
              </a:ext>
            </a:extLst>
          </p:cNvPr>
          <p:cNvSpPr txBox="1"/>
          <p:nvPr/>
        </p:nvSpPr>
        <p:spPr>
          <a:xfrm>
            <a:off x="2924626" y="2618121"/>
            <a:ext cx="98903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Output(3)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7CEE6C-FBCF-4B55-AB24-1498A9827166}"/>
              </a:ext>
            </a:extLst>
          </p:cNvPr>
          <p:cNvSpPr txBox="1"/>
          <p:nvPr/>
        </p:nvSpPr>
        <p:spPr>
          <a:xfrm>
            <a:off x="3704703" y="2618121"/>
            <a:ext cx="98903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Output(2)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D1718ED-6190-45B6-B1F7-1FBE465CD352}"/>
              </a:ext>
            </a:extLst>
          </p:cNvPr>
          <p:cNvSpPr txBox="1"/>
          <p:nvPr/>
        </p:nvSpPr>
        <p:spPr>
          <a:xfrm>
            <a:off x="1837805" y="2618121"/>
            <a:ext cx="98903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>
                <a:latin typeface="Times New Roman" panose="02020603050405020304" pitchFamily="18" charset="0"/>
                <a:cs typeface="B Lotus" panose="00000400000000000000" pitchFamily="2" charset="-78"/>
              </a:rPr>
              <a:t>Output(N-1)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FA0DF1D-33A8-45EE-BF3C-5FFB7CB971B3}"/>
              </a:ext>
            </a:extLst>
          </p:cNvPr>
          <p:cNvSpPr txBox="1"/>
          <p:nvPr/>
        </p:nvSpPr>
        <p:spPr>
          <a:xfrm>
            <a:off x="1465881" y="2618121"/>
            <a:ext cx="50596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1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endParaRPr lang="fa-IR" sz="11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889CBA-B15E-454C-8408-E09865AACB60}"/>
              </a:ext>
            </a:extLst>
          </p:cNvPr>
          <p:cNvCxnSpPr>
            <a:cxnSpLocks/>
          </p:cNvCxnSpPr>
          <p:nvPr/>
        </p:nvCxnSpPr>
        <p:spPr>
          <a:xfrm>
            <a:off x="1198291" y="2882039"/>
            <a:ext cx="0" cy="406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684D3F-00AA-455E-94B3-206B3B74B2A3}"/>
              </a:ext>
            </a:extLst>
          </p:cNvPr>
          <p:cNvSpPr txBox="1"/>
          <p:nvPr/>
        </p:nvSpPr>
        <p:spPr>
          <a:xfrm>
            <a:off x="1012481" y="2634896"/>
            <a:ext cx="44424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‘0’</a:t>
            </a:r>
            <a:endParaRPr lang="fa-IR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2D00F50-C48F-4CF4-A68C-0D43F753D860}"/>
              </a:ext>
            </a:extLst>
          </p:cNvPr>
          <p:cNvSpPr/>
          <p:nvPr/>
        </p:nvSpPr>
        <p:spPr>
          <a:xfrm>
            <a:off x="1262471" y="2970097"/>
            <a:ext cx="18993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FFD7EC6-272C-4FA1-8AA6-10D731EADC12}"/>
              </a:ext>
            </a:extLst>
          </p:cNvPr>
          <p:cNvSpPr txBox="1"/>
          <p:nvPr/>
        </p:nvSpPr>
        <p:spPr>
          <a:xfrm>
            <a:off x="377673" y="3039695"/>
            <a:ext cx="90051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900" dirty="0">
                <a:latin typeface="Times New Roman" panose="02020603050405020304" pitchFamily="18" charset="0"/>
                <a:cs typeface="B Lotus" panose="00000400000000000000" pitchFamily="2" charset="-78"/>
              </a:rPr>
              <a:t>Input(2N-1)</a:t>
            </a:r>
            <a:endParaRPr lang="fa-IR" sz="900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B3E74A3-F622-4E3C-91AC-B4591F1A5039}"/>
              </a:ext>
            </a:extLst>
          </p:cNvPr>
          <p:cNvCxnSpPr>
            <a:cxnSpLocks/>
          </p:cNvCxnSpPr>
          <p:nvPr/>
        </p:nvCxnSpPr>
        <p:spPr>
          <a:xfrm>
            <a:off x="5397921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A6C3702-4A67-4C24-870A-B93BDD33ECAF}"/>
              </a:ext>
            </a:extLst>
          </p:cNvPr>
          <p:cNvCxnSpPr>
            <a:cxnSpLocks/>
          </p:cNvCxnSpPr>
          <p:nvPr/>
        </p:nvCxnSpPr>
        <p:spPr>
          <a:xfrm>
            <a:off x="4589039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B5DFDB3-2C52-4A18-B164-98155561DC01}"/>
              </a:ext>
            </a:extLst>
          </p:cNvPr>
          <p:cNvCxnSpPr>
            <a:cxnSpLocks/>
          </p:cNvCxnSpPr>
          <p:nvPr/>
        </p:nvCxnSpPr>
        <p:spPr>
          <a:xfrm>
            <a:off x="3804179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822C5C0-092E-4339-B704-377FFD2D7022}"/>
              </a:ext>
            </a:extLst>
          </p:cNvPr>
          <p:cNvCxnSpPr>
            <a:cxnSpLocks/>
          </p:cNvCxnSpPr>
          <p:nvPr/>
        </p:nvCxnSpPr>
        <p:spPr>
          <a:xfrm>
            <a:off x="2700663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5150126-85B5-4643-8707-C56122E17B6F}"/>
              </a:ext>
            </a:extLst>
          </p:cNvPr>
          <p:cNvCxnSpPr>
            <a:cxnSpLocks/>
          </p:cNvCxnSpPr>
          <p:nvPr/>
        </p:nvCxnSpPr>
        <p:spPr>
          <a:xfrm>
            <a:off x="1738865" y="510446"/>
            <a:ext cx="6706" cy="28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E70AF20-B430-40CC-9EA8-99233768D7A6}"/>
              </a:ext>
            </a:extLst>
          </p:cNvPr>
          <p:cNvCxnSpPr>
            <a:cxnSpLocks/>
          </p:cNvCxnSpPr>
          <p:nvPr/>
        </p:nvCxnSpPr>
        <p:spPr>
          <a:xfrm flipH="1">
            <a:off x="7144222" y="1832543"/>
            <a:ext cx="14816" cy="3170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006BC34-2F23-432E-A113-BAE64B922CAF}"/>
              </a:ext>
            </a:extLst>
          </p:cNvPr>
          <p:cNvSpPr txBox="1"/>
          <p:nvPr/>
        </p:nvSpPr>
        <p:spPr>
          <a:xfrm>
            <a:off x="7167374" y="4393277"/>
            <a:ext cx="86617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Sin(8)(0)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D53B89B-B5A5-495F-A51D-C0C431ADFFD8}"/>
              </a:ext>
            </a:extLst>
          </p:cNvPr>
          <p:cNvCxnSpPr>
            <a:cxnSpLocks/>
          </p:cNvCxnSpPr>
          <p:nvPr/>
        </p:nvCxnSpPr>
        <p:spPr>
          <a:xfrm>
            <a:off x="8265243" y="4364169"/>
            <a:ext cx="0" cy="317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C55513F-81DA-4D35-B748-1DD60F56908F}"/>
              </a:ext>
            </a:extLst>
          </p:cNvPr>
          <p:cNvSpPr txBox="1"/>
          <p:nvPr/>
        </p:nvSpPr>
        <p:spPr>
          <a:xfrm>
            <a:off x="8288395" y="4396817"/>
            <a:ext cx="86617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Sin(0)(0)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267DE3C-C09F-4AF7-9366-0FAF0F5DC2D3}"/>
              </a:ext>
            </a:extLst>
          </p:cNvPr>
          <p:cNvCxnSpPr>
            <a:cxnSpLocks/>
          </p:cNvCxnSpPr>
          <p:nvPr/>
        </p:nvCxnSpPr>
        <p:spPr>
          <a:xfrm>
            <a:off x="6161797" y="1849687"/>
            <a:ext cx="1005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3EA9BE8-9A45-4FF9-AEF5-847E26C3F695}"/>
              </a:ext>
            </a:extLst>
          </p:cNvPr>
          <p:cNvSpPr/>
          <p:nvPr/>
        </p:nvSpPr>
        <p:spPr>
          <a:xfrm>
            <a:off x="7942068" y="4360083"/>
            <a:ext cx="18993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215DCD1-0F5B-4FDE-8CB2-B72D076FA519}"/>
              </a:ext>
            </a:extLst>
          </p:cNvPr>
          <p:cNvSpPr/>
          <p:nvPr/>
        </p:nvSpPr>
        <p:spPr>
          <a:xfrm>
            <a:off x="4740852" y="4360084"/>
            <a:ext cx="23262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CDA82298-2412-4D72-83CE-A0B1E9C805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77492" y="2576908"/>
            <a:ext cx="4707357" cy="1385608"/>
          </a:xfrm>
          <a:prstGeom prst="bentConnector3">
            <a:avLst>
              <a:gd name="adj1" fmla="val 999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353C767-66BA-45D6-BC3E-5E714620506F}"/>
              </a:ext>
            </a:extLst>
          </p:cNvPr>
          <p:cNvCxnSpPr>
            <a:cxnSpLocks/>
          </p:cNvCxnSpPr>
          <p:nvPr/>
        </p:nvCxnSpPr>
        <p:spPr>
          <a:xfrm flipH="1">
            <a:off x="9138147" y="5599857"/>
            <a:ext cx="395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5C386CB3-90F1-4AC3-97D4-E1E98346D3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60943" y="2262283"/>
            <a:ext cx="3710832" cy="1453230"/>
          </a:xfrm>
          <a:prstGeom prst="bentConnector3">
            <a:avLst>
              <a:gd name="adj1" fmla="val 1003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641F2D29-531F-4ED0-8F65-34E4E63CE244}"/>
              </a:ext>
            </a:extLst>
          </p:cNvPr>
          <p:cNvCxnSpPr>
            <a:cxnSpLocks/>
          </p:cNvCxnSpPr>
          <p:nvPr/>
        </p:nvCxnSpPr>
        <p:spPr>
          <a:xfrm rot="10800000">
            <a:off x="7807978" y="3649473"/>
            <a:ext cx="1415886" cy="1105055"/>
          </a:xfrm>
          <a:prstGeom prst="bentConnector3">
            <a:avLst>
              <a:gd name="adj1" fmla="val -112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3C3C45E-7EE2-4E88-B065-46FDB9CD2DD8}"/>
              </a:ext>
            </a:extLst>
          </p:cNvPr>
          <p:cNvCxnSpPr>
            <a:cxnSpLocks/>
          </p:cNvCxnSpPr>
          <p:nvPr/>
        </p:nvCxnSpPr>
        <p:spPr>
          <a:xfrm flipH="1">
            <a:off x="9132149" y="5455739"/>
            <a:ext cx="3013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E63753A-85AD-4EB8-B9B1-C7AA1FCBE81B}"/>
              </a:ext>
            </a:extLst>
          </p:cNvPr>
          <p:cNvCxnSpPr>
            <a:cxnSpLocks/>
          </p:cNvCxnSpPr>
          <p:nvPr/>
        </p:nvCxnSpPr>
        <p:spPr>
          <a:xfrm flipH="1">
            <a:off x="9138147" y="4844314"/>
            <a:ext cx="2048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10D65D9-C5E7-45E8-B412-CAF8A833BED1}"/>
              </a:ext>
            </a:extLst>
          </p:cNvPr>
          <p:cNvCxnSpPr>
            <a:cxnSpLocks/>
          </p:cNvCxnSpPr>
          <p:nvPr/>
        </p:nvCxnSpPr>
        <p:spPr>
          <a:xfrm flipH="1">
            <a:off x="9130981" y="4749064"/>
            <a:ext cx="1095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309124A-69AB-4A54-874A-0DAB808ABA95}"/>
              </a:ext>
            </a:extLst>
          </p:cNvPr>
          <p:cNvSpPr/>
          <p:nvPr/>
        </p:nvSpPr>
        <p:spPr>
          <a:xfrm rot="5400000">
            <a:off x="9145592" y="5007040"/>
            <a:ext cx="18993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C8B8F481-8B7F-4C7F-9879-B1BB5052944F}"/>
              </a:ext>
            </a:extLst>
          </p:cNvPr>
          <p:cNvSpPr/>
          <p:nvPr/>
        </p:nvSpPr>
        <p:spPr>
          <a:xfrm>
            <a:off x="9495643" y="3383451"/>
            <a:ext cx="83778" cy="828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7BDB345-43EA-4939-B2F8-2DC942F338B2}"/>
              </a:ext>
            </a:extLst>
          </p:cNvPr>
          <p:cNvCxnSpPr>
            <a:cxnSpLocks/>
          </p:cNvCxnSpPr>
          <p:nvPr/>
        </p:nvCxnSpPr>
        <p:spPr>
          <a:xfrm flipV="1">
            <a:off x="9531979" y="-121914"/>
            <a:ext cx="0" cy="1055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0ABA1C28-BD01-44D4-B3BE-75F881707135}"/>
              </a:ext>
            </a:extLst>
          </p:cNvPr>
          <p:cNvSpPr/>
          <p:nvPr/>
        </p:nvSpPr>
        <p:spPr>
          <a:xfrm>
            <a:off x="9490090" y="859955"/>
            <a:ext cx="83778" cy="828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ACC21EC-3182-4A17-9F1D-F92C00D07BA9}"/>
              </a:ext>
            </a:extLst>
          </p:cNvPr>
          <p:cNvCxnSpPr>
            <a:cxnSpLocks/>
          </p:cNvCxnSpPr>
          <p:nvPr/>
        </p:nvCxnSpPr>
        <p:spPr>
          <a:xfrm flipV="1">
            <a:off x="9424738" y="-121914"/>
            <a:ext cx="0" cy="5577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508AFD8-AF0F-4313-803B-73C0F1C6E2E0}"/>
              </a:ext>
            </a:extLst>
          </p:cNvPr>
          <p:cNvCxnSpPr>
            <a:cxnSpLocks/>
          </p:cNvCxnSpPr>
          <p:nvPr/>
        </p:nvCxnSpPr>
        <p:spPr>
          <a:xfrm flipH="1">
            <a:off x="9130528" y="6041817"/>
            <a:ext cx="6059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E4C258B-4DFB-4A7A-878C-F8889A37BB57}"/>
              </a:ext>
            </a:extLst>
          </p:cNvPr>
          <p:cNvCxnSpPr>
            <a:cxnSpLocks/>
          </p:cNvCxnSpPr>
          <p:nvPr/>
        </p:nvCxnSpPr>
        <p:spPr>
          <a:xfrm flipV="1">
            <a:off x="9719310" y="-121913"/>
            <a:ext cx="0" cy="616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CC0968AE-E8FA-4CFD-AABF-2D5BCFF8EF70}"/>
              </a:ext>
            </a:extLst>
          </p:cNvPr>
          <p:cNvSpPr/>
          <p:nvPr/>
        </p:nvSpPr>
        <p:spPr>
          <a:xfrm>
            <a:off x="9672641" y="1283411"/>
            <a:ext cx="83778" cy="828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18B1695C-F5CF-492E-A132-D05C1EA6F420}"/>
              </a:ext>
            </a:extLst>
          </p:cNvPr>
          <p:cNvSpPr/>
          <p:nvPr/>
        </p:nvSpPr>
        <p:spPr>
          <a:xfrm>
            <a:off x="9679209" y="3816358"/>
            <a:ext cx="83778" cy="828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9A117E5-27FC-48DF-9ECE-FD8B11048BA4}"/>
              </a:ext>
            </a:extLst>
          </p:cNvPr>
          <p:cNvSpPr/>
          <p:nvPr/>
        </p:nvSpPr>
        <p:spPr>
          <a:xfrm>
            <a:off x="9679209" y="2263371"/>
            <a:ext cx="83778" cy="828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1B7C769-CB61-4AB2-A321-3AD22C130D73}"/>
              </a:ext>
            </a:extLst>
          </p:cNvPr>
          <p:cNvCxnSpPr>
            <a:cxnSpLocks/>
            <a:stCxn id="224" idx="2"/>
          </p:cNvCxnSpPr>
          <p:nvPr/>
        </p:nvCxnSpPr>
        <p:spPr>
          <a:xfrm>
            <a:off x="9679209" y="2304805"/>
            <a:ext cx="960139" cy="11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A22E1A5-C2BB-4C51-AA1F-0D3FCC2CB8C9}"/>
              </a:ext>
            </a:extLst>
          </p:cNvPr>
          <p:cNvSpPr txBox="1"/>
          <p:nvPr/>
        </p:nvSpPr>
        <p:spPr>
          <a:xfrm>
            <a:off x="9902876" y="2288270"/>
            <a:ext cx="79048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clk</a:t>
            </a:r>
            <a:endParaRPr lang="fa-IR" sz="1400" dirty="0">
              <a:solidFill>
                <a:schemeClr val="accent4"/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4BBB0C25-73E1-44A6-AA5C-175BF37A19AD}"/>
              </a:ext>
            </a:extLst>
          </p:cNvPr>
          <p:cNvSpPr/>
          <p:nvPr/>
        </p:nvSpPr>
        <p:spPr>
          <a:xfrm>
            <a:off x="1452406" y="-602532"/>
            <a:ext cx="5100331" cy="1103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000D306-DDB6-4698-95AF-A84128C72F31}"/>
              </a:ext>
            </a:extLst>
          </p:cNvPr>
          <p:cNvSpPr txBox="1"/>
          <p:nvPr/>
        </p:nvSpPr>
        <p:spPr>
          <a:xfrm rot="5400000">
            <a:off x="4005849" y="116632"/>
            <a:ext cx="3556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dirty="0"/>
              <a:t>…</a:t>
            </a:r>
            <a:endParaRPr lang="fa-IR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4CF4CF4-A6CD-49D6-93F3-653DFE518E18}"/>
              </a:ext>
            </a:extLst>
          </p:cNvPr>
          <p:cNvSpPr txBox="1"/>
          <p:nvPr/>
        </p:nvSpPr>
        <p:spPr>
          <a:xfrm>
            <a:off x="8288395" y="877575"/>
            <a:ext cx="86166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rigLD</a:t>
            </a:r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(8)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12AD725-7E04-46E1-847F-A571522D7847}"/>
              </a:ext>
            </a:extLst>
          </p:cNvPr>
          <p:cNvSpPr txBox="1"/>
          <p:nvPr/>
        </p:nvSpPr>
        <p:spPr>
          <a:xfrm>
            <a:off x="8460648" y="3408741"/>
            <a:ext cx="86166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rigLD</a:t>
            </a:r>
            <a:r>
              <a:rPr lang="en-CA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(9)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8741D5A-E014-46AB-A165-59B7B240A52D}"/>
              </a:ext>
            </a:extLst>
          </p:cNvPr>
          <p:cNvSpPr txBox="1"/>
          <p:nvPr/>
        </p:nvSpPr>
        <p:spPr>
          <a:xfrm>
            <a:off x="9059706" y="5734039"/>
            <a:ext cx="79048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rigRST</a:t>
            </a:r>
            <a:endParaRPr lang="fa-IR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31BBF49-4DDC-49F5-A0CF-31B9B18D9755}"/>
              </a:ext>
            </a:extLst>
          </p:cNvPr>
          <p:cNvCxnSpPr>
            <a:cxnSpLocks/>
          </p:cNvCxnSpPr>
          <p:nvPr/>
        </p:nvCxnSpPr>
        <p:spPr>
          <a:xfrm>
            <a:off x="8909133" y="6077479"/>
            <a:ext cx="0" cy="317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10122249-9CA9-4979-ACC2-99C46286601B}"/>
              </a:ext>
            </a:extLst>
          </p:cNvPr>
          <p:cNvCxnSpPr>
            <a:cxnSpLocks/>
          </p:cNvCxnSpPr>
          <p:nvPr/>
        </p:nvCxnSpPr>
        <p:spPr>
          <a:xfrm>
            <a:off x="7774484" y="6077479"/>
            <a:ext cx="0" cy="317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AFFA625-826E-418C-8692-D19C4DA5000E}"/>
              </a:ext>
            </a:extLst>
          </p:cNvPr>
          <p:cNvCxnSpPr>
            <a:cxnSpLocks/>
          </p:cNvCxnSpPr>
          <p:nvPr/>
        </p:nvCxnSpPr>
        <p:spPr>
          <a:xfrm>
            <a:off x="6639836" y="6077479"/>
            <a:ext cx="0" cy="317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AA95AC4-EA80-462A-B1BD-D3621D9A133E}"/>
              </a:ext>
            </a:extLst>
          </p:cNvPr>
          <p:cNvCxnSpPr>
            <a:cxnSpLocks/>
          </p:cNvCxnSpPr>
          <p:nvPr/>
        </p:nvCxnSpPr>
        <p:spPr>
          <a:xfrm>
            <a:off x="3566944" y="6077479"/>
            <a:ext cx="0" cy="317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CCEF9A15-A71E-40CE-A0C6-33B80017FD48}"/>
              </a:ext>
            </a:extLst>
          </p:cNvPr>
          <p:cNvSpPr txBox="1"/>
          <p:nvPr/>
        </p:nvSpPr>
        <p:spPr>
          <a:xfrm>
            <a:off x="8174061" y="6221360"/>
            <a:ext cx="71742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Output(0)</a:t>
            </a:r>
            <a:endParaRPr lang="fa-IR" sz="1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36ED70D-ECD3-4C1D-8EA4-4D980CFD0A22}"/>
              </a:ext>
            </a:extLst>
          </p:cNvPr>
          <p:cNvSpPr txBox="1"/>
          <p:nvPr/>
        </p:nvSpPr>
        <p:spPr>
          <a:xfrm>
            <a:off x="6998642" y="6221360"/>
            <a:ext cx="75253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Output(1)</a:t>
            </a:r>
            <a:endParaRPr lang="fa-IR" sz="1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6DA7131-99B2-43FC-94DD-46FDC0DEE78C}"/>
              </a:ext>
            </a:extLst>
          </p:cNvPr>
          <p:cNvSpPr txBox="1"/>
          <p:nvPr/>
        </p:nvSpPr>
        <p:spPr>
          <a:xfrm>
            <a:off x="5868020" y="6221360"/>
            <a:ext cx="75253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CA" sz="1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Output(1)</a:t>
            </a:r>
            <a:endParaRPr lang="fa-IR" sz="1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54212486-C08A-460D-8359-EA00D75D70D6}"/>
              </a:ext>
            </a:extLst>
          </p:cNvPr>
          <p:cNvSpPr/>
          <p:nvPr/>
        </p:nvSpPr>
        <p:spPr>
          <a:xfrm>
            <a:off x="4954973" y="6130894"/>
            <a:ext cx="232625" cy="30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…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3FBC8BD-F2F7-41D9-B346-34DFFBA7A37E}"/>
              </a:ext>
            </a:extLst>
          </p:cNvPr>
          <p:cNvSpPr txBox="1"/>
          <p:nvPr/>
        </p:nvSpPr>
        <p:spPr>
          <a:xfrm>
            <a:off x="3579043" y="6221360"/>
            <a:ext cx="91430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B Lotus" panose="00000400000000000000" pitchFamily="2" charset="-78"/>
              </a:rPr>
              <a:t>Output(2N)</a:t>
            </a:r>
            <a:endParaRPr lang="fa-IR" sz="1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86EBD23-DA71-49C8-9F3B-361465146BAB}"/>
              </a:ext>
            </a:extLst>
          </p:cNvPr>
          <p:cNvSpPr/>
          <p:nvPr/>
        </p:nvSpPr>
        <p:spPr>
          <a:xfrm>
            <a:off x="3130226" y="4685569"/>
            <a:ext cx="6001920" cy="13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D818818B-AF4A-4677-B8C7-C6ABBFBF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0152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B01D-E844-4AF5-ADF1-9766F02D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Multiplier</a:t>
            </a:r>
            <a:endParaRPr lang="fa-I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2B794-9B97-442E-B01C-5EE0C741BB00}"/>
              </a:ext>
            </a:extLst>
          </p:cNvPr>
          <p:cNvSpPr>
            <a:spLocks/>
          </p:cNvSpPr>
          <p:nvPr/>
        </p:nvSpPr>
        <p:spPr>
          <a:xfrm>
            <a:off x="156000" y="640646"/>
            <a:ext cx="11880000" cy="618630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library IEEE;</a:t>
            </a:r>
          </a:p>
          <a:p>
            <a:r>
              <a:rPr lang="en-US" dirty="0">
                <a:latin typeface="Times New Roman" panose="02020603050405020304" pitchFamily="18" charset="0"/>
              </a:rPr>
              <a:t>use IEEE.STD_LOGIC_1164.ALL;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entity Multiplier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Generic(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N: integer := 8</a:t>
            </a:r>
          </a:p>
          <a:p>
            <a:r>
              <a:rPr lang="en-US" dirty="0">
                <a:latin typeface="Times New Roman" panose="02020603050405020304" pitchFamily="18" charset="0"/>
              </a:rPr>
              <a:t>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</a:rPr>
              <a:t>: in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input1, input2: in STD_LOGIC_VECTOR(N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output: out STD_LOGIC_VECTOR(N * 2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 := (others =&gt; '0')</a:t>
            </a:r>
          </a:p>
          <a:p>
            <a:r>
              <a:rPr lang="en-US" dirty="0">
                <a:latin typeface="Times New Roman" panose="02020603050405020304" pitchFamily="18" charset="0"/>
              </a:rPr>
              <a:t>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Multiplier;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architecture Behavioral of Multiplier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Type Row is Array (Integer range&lt;&gt;) of STD_LOGIC_VECTOR(N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0); </a:t>
            </a:r>
          </a:p>
          <a:p>
            <a:r>
              <a:rPr lang="en-US" dirty="0">
                <a:latin typeface="Times New Roman" panose="02020603050405020304" pitchFamily="18" charset="0"/>
              </a:rPr>
              <a:t>	Component </a:t>
            </a:r>
            <a:r>
              <a:rPr lang="en-US" dirty="0" err="1">
                <a:latin typeface="Times New Roman" panose="02020603050405020304" pitchFamily="18" charset="0"/>
              </a:rPr>
              <a:t>Multiplier_Row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	Generic(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N: integer := 8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A: in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input,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, Sin: in STD_LOGIC_VECTOR(N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: out STD_LOGIC_VECTOR(N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Component;</a:t>
            </a:r>
          </a:p>
          <a:p>
            <a:r>
              <a:rPr lang="en-US" dirty="0">
                <a:latin typeface="Times New Roman" panose="02020603050405020304" pitchFamily="18" charset="0"/>
              </a:rPr>
              <a:t>	Component </a:t>
            </a:r>
            <a:r>
              <a:rPr lang="en-US" dirty="0" err="1">
                <a:latin typeface="Times New Roman" panose="02020603050405020304" pitchFamily="18" charset="0"/>
              </a:rPr>
              <a:t>FullAdder_Nbit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	Generic(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N: integer := 8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input1, input2: in STD_LOGIC_VECTOR(N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: in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output: out STD_LOGIC_VECTOR(N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: out STD_LOGIC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Component;</a:t>
            </a:r>
            <a:endParaRPr lang="fa-I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08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08BB-F5D2-4B6A-9464-EAD73F40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Multiplier</a:t>
            </a:r>
            <a:endParaRPr lang="fa-I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3DA908-D9A0-4445-ADBF-F27DF25590EA}"/>
              </a:ext>
            </a:extLst>
          </p:cNvPr>
          <p:cNvSpPr>
            <a:spLocks/>
          </p:cNvSpPr>
          <p:nvPr/>
        </p:nvSpPr>
        <p:spPr>
          <a:xfrm>
            <a:off x="156000" y="729000"/>
            <a:ext cx="11880000" cy="540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	Component </a:t>
            </a:r>
            <a:r>
              <a:rPr lang="en-US" dirty="0" err="1">
                <a:latin typeface="Times New Roman" panose="02020603050405020304" pitchFamily="18" charset="0"/>
              </a:rPr>
              <a:t>Rigester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	Generic(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N: integer := 16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input: in </a:t>
            </a:r>
            <a:r>
              <a:rPr lang="en-US" dirty="0" err="1">
                <a:latin typeface="Times New Roman" panose="02020603050405020304" pitchFamily="18" charset="0"/>
              </a:rPr>
              <a:t>std_logic_vector</a:t>
            </a:r>
            <a:r>
              <a:rPr lang="en-US" dirty="0">
                <a:latin typeface="Times New Roman" panose="02020603050405020304" pitchFamily="18" charset="0"/>
              </a:rPr>
              <a:t>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rst</a:t>
            </a:r>
            <a:r>
              <a:rPr lang="en-US" dirty="0">
                <a:latin typeface="Times New Roman" panose="02020603050405020304" pitchFamily="18" charset="0"/>
              </a:rPr>
              <a:t>, Lod: in </a:t>
            </a:r>
            <a:r>
              <a:rPr lang="en-US" dirty="0" err="1">
                <a:latin typeface="Times New Roman" panose="02020603050405020304" pitchFamily="18" charset="0"/>
              </a:rPr>
              <a:t>std_logic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</a:rPr>
              <a:t>: in </a:t>
            </a:r>
            <a:r>
              <a:rPr lang="en-US" dirty="0" err="1">
                <a:latin typeface="Times New Roman" panose="02020603050405020304" pitchFamily="18" charset="0"/>
              </a:rPr>
              <a:t>std_logic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output: out </a:t>
            </a:r>
            <a:r>
              <a:rPr lang="en-US" dirty="0" err="1">
                <a:latin typeface="Times New Roman" panose="02020603050405020304" pitchFamily="18" charset="0"/>
              </a:rPr>
              <a:t>std_logic_vector</a:t>
            </a:r>
            <a:r>
              <a:rPr lang="en-US" dirty="0">
                <a:latin typeface="Times New Roman" panose="02020603050405020304" pitchFamily="18" charset="0"/>
              </a:rPr>
              <a:t>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Component;</a:t>
            </a:r>
          </a:p>
          <a:p>
            <a:r>
              <a:rPr lang="en-US" dirty="0">
                <a:latin typeface="Times New Roman" panose="02020603050405020304" pitchFamily="18" charset="0"/>
              </a:rPr>
              <a:t>	signal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: Row(0 to N);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signal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, Sin: Row(0 to N + 1);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signal </a:t>
            </a:r>
            <a:r>
              <a:rPr lang="en-US" dirty="0" err="1">
                <a:latin typeface="Times New Roman" panose="02020603050405020304" pitchFamily="18" charset="0"/>
              </a:rPr>
              <a:t>rigLD</a:t>
            </a:r>
            <a:r>
              <a:rPr lang="en-US" dirty="0">
                <a:latin typeface="Times New Roman" panose="02020603050405020304" pitchFamily="18" charset="0"/>
              </a:rPr>
              <a:t>: STD_LOGIC_VECTOR(0 to N) := (others =&gt; '0');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signal </a:t>
            </a:r>
            <a:r>
              <a:rPr lang="en-US" dirty="0" err="1">
                <a:latin typeface="Times New Roman" panose="02020603050405020304" pitchFamily="18" charset="0"/>
              </a:rPr>
              <a:t>rigRST</a:t>
            </a:r>
            <a:r>
              <a:rPr lang="en-US" dirty="0">
                <a:latin typeface="Times New Roman" panose="02020603050405020304" pitchFamily="18" charset="0"/>
              </a:rPr>
              <a:t>: STD_LOGIC := '1';</a:t>
            </a:r>
          </a:p>
          <a:p>
            <a:r>
              <a:rPr lang="en-US" dirty="0">
                <a:latin typeface="Times New Roman" panose="02020603050405020304" pitchFamily="18" charset="0"/>
              </a:rPr>
              <a:t>	signal 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: INTEGER RANGE 0 to N + 2 := 0;</a:t>
            </a:r>
          </a:p>
          <a:p>
            <a:r>
              <a:rPr lang="en-US" dirty="0">
                <a:latin typeface="Times New Roman" panose="02020603050405020304" pitchFamily="18" charset="0"/>
              </a:rPr>
              <a:t>begin </a:t>
            </a:r>
          </a:p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</a:rPr>
              <a:t>MR_gen</a:t>
            </a:r>
            <a:r>
              <a:rPr lang="en-US" dirty="0">
                <a:latin typeface="Times New Roman" panose="02020603050405020304" pitchFamily="18" charset="0"/>
              </a:rPr>
              <a:t>: for 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 in 0 to N - 1 Generate</a:t>
            </a:r>
          </a:p>
          <a:p>
            <a:r>
              <a:rPr lang="en-US" dirty="0">
                <a:latin typeface="Times New Roman" panose="02020603050405020304" pitchFamily="18" charset="0"/>
              </a:rPr>
              <a:t>		MR:  </a:t>
            </a:r>
            <a:r>
              <a:rPr lang="en-US" dirty="0" err="1">
                <a:latin typeface="Times New Roman" panose="02020603050405020304" pitchFamily="18" charset="0"/>
              </a:rPr>
              <a:t>Multiplier_Row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generic map(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N =&gt; N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)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port map(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A =&gt; input1(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input =&gt; input2,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Sin(N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 =&gt; '0' &amp; Sin(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1),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Generate;</a:t>
            </a:r>
          </a:p>
        </p:txBody>
      </p:sp>
    </p:spTree>
    <p:extLst>
      <p:ext uri="{BB962C8B-B14F-4D97-AF65-F5344CB8AC3E}">
        <p14:creationId xmlns:p14="http://schemas.microsoft.com/office/powerpoint/2010/main" val="46580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5C1D-5308-48A3-9F58-2CE7F956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Multiplier</a:t>
            </a:r>
            <a:endParaRPr lang="fa-I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958C10-B67F-49CF-9D44-2757A8FD271E}"/>
              </a:ext>
            </a:extLst>
          </p:cNvPr>
          <p:cNvSpPr>
            <a:spLocks/>
          </p:cNvSpPr>
          <p:nvPr/>
        </p:nvSpPr>
        <p:spPr>
          <a:xfrm>
            <a:off x="156000" y="729000"/>
            <a:ext cx="11880000" cy="540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</a:rPr>
              <a:t>Rig_gen</a:t>
            </a:r>
            <a:r>
              <a:rPr lang="en-US" dirty="0">
                <a:latin typeface="Times New Roman" panose="02020603050405020304" pitchFamily="18" charset="0"/>
              </a:rPr>
              <a:t>: for 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 in 0 to N Generate</a:t>
            </a:r>
          </a:p>
          <a:p>
            <a:r>
              <a:rPr lang="en-US" dirty="0">
                <a:latin typeface="Times New Roman" panose="02020603050405020304" pitchFamily="18" charset="0"/>
              </a:rPr>
              <a:t>		Rig:  </a:t>
            </a:r>
            <a:r>
              <a:rPr lang="en-US" dirty="0" err="1">
                <a:latin typeface="Times New Roman" panose="02020603050405020304" pitchFamily="18" charset="0"/>
              </a:rPr>
              <a:t>Rigester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generic map(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N =&gt; N * 2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)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port map(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input(N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 =&gt; 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input(N * 2 - 1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N) =&gt;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rst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rigRST</a:t>
            </a:r>
            <a:r>
              <a:rPr lang="en-US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Lod =&gt; </a:t>
            </a:r>
            <a:r>
              <a:rPr lang="en-US" dirty="0" err="1">
                <a:latin typeface="Times New Roman" panose="02020603050405020304" pitchFamily="18" charset="0"/>
              </a:rPr>
              <a:t>rigLD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output(N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 =&gt; Sin(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 + 1),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	output(N * 2 - 1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N) =&gt;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 + 1)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Generate;</a:t>
            </a:r>
          </a:p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(0) &lt;= (others =&gt; '0');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Sin(0) &lt;= (others =&gt; '0');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FA: </a:t>
            </a:r>
            <a:r>
              <a:rPr lang="en-US" dirty="0" err="1">
                <a:latin typeface="Times New Roman" panose="02020603050405020304" pitchFamily="18" charset="0"/>
              </a:rPr>
              <a:t>FullAdder_Nbit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generic map(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N =&gt; N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)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port map(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input1(N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0) =&gt; '0' &amp; Sin(N)(N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1),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input2 =&gt;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(N),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 =&gt; '0',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 =&gt;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(N)(0),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output =&gt; </a:t>
            </a:r>
            <a:r>
              <a:rPr lang="en-US" dirty="0" err="1">
                <a:latin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</a:rPr>
              <a:t>(N)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  <a:endParaRPr lang="fa-I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43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B634-2C1B-45F2-91B1-D21D1968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Multiplier</a:t>
            </a:r>
            <a:endParaRPr lang="fa-I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DAE07-3A41-40EF-97F0-672C3C71AAE8}"/>
              </a:ext>
            </a:extLst>
          </p:cNvPr>
          <p:cNvSpPr>
            <a:spLocks/>
          </p:cNvSpPr>
          <p:nvPr/>
        </p:nvSpPr>
        <p:spPr>
          <a:xfrm>
            <a:off x="156000" y="729000"/>
            <a:ext cx="11880000" cy="540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	process(</a:t>
            </a:r>
            <a:r>
              <a:rPr lang="en-US" dirty="0" err="1">
                <a:latin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begin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if </a:t>
            </a:r>
            <a:r>
              <a:rPr lang="en-US" dirty="0" err="1">
                <a:latin typeface="Times New Roman" panose="02020603050405020304" pitchFamily="18" charset="0"/>
              </a:rPr>
              <a:t>rising_edge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</a:rPr>
              <a:t>)then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if (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= 0) then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rigRST</a:t>
            </a:r>
            <a:r>
              <a:rPr lang="en-US" dirty="0">
                <a:latin typeface="Times New Roman" panose="02020603050405020304" pitchFamily="18" charset="0"/>
              </a:rPr>
              <a:t> &lt;= '0';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rigLD</a:t>
            </a:r>
            <a:r>
              <a:rPr lang="en-US" dirty="0">
                <a:latin typeface="Times New Roman" panose="02020603050405020304" pitchFamily="18" charset="0"/>
              </a:rPr>
              <a:t>(0) &lt;= '1';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&lt;= 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+ 1;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elsif</a:t>
            </a:r>
            <a:r>
              <a:rPr lang="en-US" dirty="0">
                <a:latin typeface="Times New Roman" panose="02020603050405020304" pitchFamily="18" charset="0"/>
              </a:rPr>
              <a:t>	(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= N + 1) then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rigLD</a:t>
            </a:r>
            <a:r>
              <a:rPr lang="en-US" dirty="0">
                <a:latin typeface="Times New Roman" panose="02020603050405020304" pitchFamily="18" charset="0"/>
              </a:rPr>
              <a:t>(N) &lt;= '0';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&lt;= 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+ 1;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</a:rPr>
              <a:t>elsif</a:t>
            </a:r>
            <a:r>
              <a:rPr lang="en-US" dirty="0">
                <a:latin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= N + 2) then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output(0 to N - 1) &lt;= Sin(1 to N)(0);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output((N * 2) - 1 </a:t>
            </a:r>
            <a:r>
              <a:rPr lang="en-US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N) &lt;= Sin(N + 1);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&lt;= 0;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else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rigLD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- 1) &lt;= '0';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rigLD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) &lt;= '1';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&lt;= </a:t>
            </a:r>
            <a:r>
              <a:rPr lang="en-US" dirty="0" err="1">
                <a:latin typeface="Times New Roman" panose="02020603050405020304" pitchFamily="18" charset="0"/>
              </a:rPr>
              <a:t>clkCounter</a:t>
            </a:r>
            <a:r>
              <a:rPr lang="en-US" dirty="0">
                <a:latin typeface="Times New Roman" panose="02020603050405020304" pitchFamily="18" charset="0"/>
              </a:rPr>
              <a:t> + 1;			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	end if;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end if;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end process;</a:t>
            </a:r>
            <a:endParaRPr lang="fa-IR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end Behavioral;</a:t>
            </a:r>
            <a:endParaRPr lang="fa-IR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4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6DDF3-CD0F-43A7-AB31-AA52CC70F3AE}"/>
              </a:ext>
            </a:extLst>
          </p:cNvPr>
          <p:cNvSpPr txBox="1"/>
          <p:nvPr/>
        </p:nvSpPr>
        <p:spPr>
          <a:xfrm>
            <a:off x="4205288" y="2105561"/>
            <a:ext cx="3781425" cy="2646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6600" dirty="0">
                <a:cs typeface="0 Tabassom" panose="00000400000000000000" pitchFamily="2" charset="-78"/>
              </a:rPr>
              <a:t>پایان</a:t>
            </a:r>
          </a:p>
        </p:txBody>
      </p:sp>
    </p:spTree>
    <p:extLst>
      <p:ext uri="{BB962C8B-B14F-4D97-AF65-F5344CB8AC3E}">
        <p14:creationId xmlns:p14="http://schemas.microsoft.com/office/powerpoint/2010/main" val="349900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B4C0-AEE8-4C12-A101-F39B511D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Half Adder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B9FED-26FB-4F65-BFCD-4769E76C32FB}"/>
              </a:ext>
            </a:extLst>
          </p:cNvPr>
          <p:cNvSpPr txBox="1">
            <a:spLocks/>
          </p:cNvSpPr>
          <p:nvPr/>
        </p:nvSpPr>
        <p:spPr>
          <a:xfrm>
            <a:off x="696000" y="2889000"/>
            <a:ext cx="10800000" cy="1080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Half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دو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را گرفته و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خروجی‌های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sum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را تولید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نتیجه عمل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and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روی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بوده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sum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نیز نتیجه عمل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xor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روی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814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E97A-1011-4FBD-AB45-90633E1E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/>
              <a:t>Half Adder</a:t>
            </a:r>
            <a:endParaRPr lang="fa-IR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CDC56BA-F011-456B-A21C-B2970618A40D}"/>
              </a:ext>
            </a:extLst>
          </p:cNvPr>
          <p:cNvGrpSpPr/>
          <p:nvPr/>
        </p:nvGrpSpPr>
        <p:grpSpPr>
          <a:xfrm>
            <a:off x="3509059" y="1668708"/>
            <a:ext cx="5173883" cy="3520584"/>
            <a:chOff x="3426106" y="2318741"/>
            <a:chExt cx="5173883" cy="35205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5E2A80-726A-4EBC-880F-235EC0858A4F}"/>
                </a:ext>
              </a:extLst>
            </p:cNvPr>
            <p:cNvSpPr/>
            <p:nvPr/>
          </p:nvSpPr>
          <p:spPr>
            <a:xfrm>
              <a:off x="3426106" y="2672256"/>
              <a:ext cx="5173883" cy="2843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915E35-5BF4-4F49-B272-7E239094A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11" t="28229" r="24482"/>
            <a:stretch/>
          </p:blipFill>
          <p:spPr>
            <a:xfrm>
              <a:off x="7201454" y="4067363"/>
              <a:ext cx="1017169" cy="1236378"/>
            </a:xfrm>
            <a:prstGeom prst="rect">
              <a:avLst/>
            </a:prstGeom>
          </p:spPr>
        </p:pic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9F2CE79-91B6-4128-B8FF-6C58638246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6618" y="2395933"/>
              <a:ext cx="1971570" cy="1849121"/>
            </a:xfrm>
            <a:prstGeom prst="bentConnector3">
              <a:avLst>
                <a:gd name="adj1" fmla="val 359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B5F916-1E54-4668-8EE3-97D9F813A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72" t="17619" r="18978" b="7387"/>
            <a:stretch/>
          </p:blipFill>
          <p:spPr>
            <a:xfrm>
              <a:off x="4030616" y="4062029"/>
              <a:ext cx="1004797" cy="1247332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C30E95C-40AE-4F8B-B50E-9C5867F5F21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84852" y="2355293"/>
              <a:ext cx="1971571" cy="1898467"/>
            </a:xfrm>
            <a:prstGeom prst="bentConnector3">
              <a:avLst>
                <a:gd name="adj1" fmla="val 486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158F20-FB3A-4D50-9B1F-44D02ABBE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0513" y="3312503"/>
              <a:ext cx="0" cy="7495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C49BA7-087E-4476-ACD2-9985CB933551}"/>
                </a:ext>
              </a:extLst>
            </p:cNvPr>
            <p:cNvCxnSpPr>
              <a:cxnSpLocks/>
            </p:cNvCxnSpPr>
            <p:nvPr/>
          </p:nvCxnSpPr>
          <p:spPr>
            <a:xfrm>
              <a:off x="4272280" y="3330555"/>
              <a:ext cx="1874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5E37E5-9254-4BFD-BDFE-8A7CD9FC0B51}"/>
                </a:ext>
              </a:extLst>
            </p:cNvPr>
            <p:cNvCxnSpPr>
              <a:cxnSpLocks/>
            </p:cNvCxnSpPr>
            <p:nvPr/>
          </p:nvCxnSpPr>
          <p:spPr>
            <a:xfrm>
              <a:off x="4815115" y="3597890"/>
              <a:ext cx="1874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68EF75-55E3-4A07-B6F7-E6CA48736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4073" y="3588728"/>
              <a:ext cx="0" cy="4813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E6545B-0AC3-4EE3-A23C-54CDA434D291}"/>
                </a:ext>
              </a:extLst>
            </p:cNvPr>
            <p:cNvSpPr/>
            <p:nvPr/>
          </p:nvSpPr>
          <p:spPr>
            <a:xfrm>
              <a:off x="6042660" y="3242018"/>
              <a:ext cx="165100" cy="1625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DEBC12-669D-4FBD-BC1F-C5EE4F493AA6}"/>
                </a:ext>
              </a:extLst>
            </p:cNvPr>
            <p:cNvSpPr/>
            <p:nvPr/>
          </p:nvSpPr>
          <p:spPr>
            <a:xfrm>
              <a:off x="5496967" y="3507451"/>
              <a:ext cx="165100" cy="1625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8D095E-8D38-46A0-BEC4-B7F394F9F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9353" y="5271880"/>
              <a:ext cx="0" cy="549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9162E1-7986-41A8-8987-2A83D9169E12}"/>
                </a:ext>
              </a:extLst>
            </p:cNvPr>
            <p:cNvSpPr txBox="1"/>
            <p:nvPr/>
          </p:nvSpPr>
          <p:spPr>
            <a:xfrm>
              <a:off x="6132276" y="2342177"/>
              <a:ext cx="60650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in1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31F785-B8EE-40C3-9D93-07FACD0299E6}"/>
                </a:ext>
              </a:extLst>
            </p:cNvPr>
            <p:cNvSpPr txBox="1"/>
            <p:nvPr/>
          </p:nvSpPr>
          <p:spPr>
            <a:xfrm>
              <a:off x="4984935" y="2328385"/>
              <a:ext cx="60650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in2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23E7C8-9557-4273-95CA-33989BDFFC4F}"/>
                </a:ext>
              </a:extLst>
            </p:cNvPr>
            <p:cNvSpPr txBox="1"/>
            <p:nvPr/>
          </p:nvSpPr>
          <p:spPr>
            <a:xfrm>
              <a:off x="7728047" y="5531548"/>
              <a:ext cx="60650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1F3819A-093C-47AA-9E64-CE33D5D8240E}"/>
                </a:ext>
              </a:extLst>
            </p:cNvPr>
            <p:cNvSpPr txBox="1"/>
            <p:nvPr/>
          </p:nvSpPr>
          <p:spPr>
            <a:xfrm>
              <a:off x="3925307" y="5523928"/>
              <a:ext cx="60650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36B0A38-A447-41B1-A06D-722B00616C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813" y="5287120"/>
              <a:ext cx="0" cy="534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145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430-0493-4F6E-8785-AF8E855A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Half Adder</a:t>
            </a:r>
            <a:endParaRPr lang="fa-I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E8505-39ED-428C-A59A-4D70B3C5962F}"/>
              </a:ext>
            </a:extLst>
          </p:cNvPr>
          <p:cNvSpPr/>
          <p:nvPr/>
        </p:nvSpPr>
        <p:spPr>
          <a:xfrm>
            <a:off x="1641900" y="1269000"/>
            <a:ext cx="103691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library IEEE;</a:t>
            </a:r>
          </a:p>
          <a:p>
            <a:r>
              <a:rPr lang="en-US" dirty="0">
                <a:latin typeface="Times New Roman" panose="02020603050405020304" pitchFamily="18" charset="0"/>
              </a:rPr>
              <a:t>use IEEE.STD_LOGIC_1164.ALL;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entity </a:t>
            </a:r>
            <a:r>
              <a:rPr lang="en-US" dirty="0" err="1">
                <a:latin typeface="Times New Roman" panose="02020603050405020304" pitchFamily="18" charset="0"/>
              </a:rPr>
              <a:t>Half_Adder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in1, in2: in 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sum, c: out  STD_LOGIC</a:t>
            </a:r>
          </a:p>
          <a:p>
            <a:r>
              <a:rPr lang="en-US" dirty="0">
                <a:latin typeface="Times New Roman" panose="02020603050405020304" pitchFamily="18" charset="0"/>
              </a:rPr>
              <a:t>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</a:t>
            </a:r>
            <a:r>
              <a:rPr lang="en-US" dirty="0" err="1">
                <a:latin typeface="Times New Roman" panose="02020603050405020304" pitchFamily="18" charset="0"/>
              </a:rPr>
              <a:t>Half_Adder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architecture Behavioral of </a:t>
            </a:r>
            <a:r>
              <a:rPr lang="en-US" dirty="0" err="1">
                <a:latin typeface="Times New Roman" panose="02020603050405020304" pitchFamily="18" charset="0"/>
              </a:rPr>
              <a:t>Half_Adder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begin</a:t>
            </a:r>
          </a:p>
          <a:p>
            <a:r>
              <a:rPr lang="en-US" dirty="0">
                <a:latin typeface="Times New Roman" panose="02020603050405020304" pitchFamily="18" charset="0"/>
              </a:rPr>
              <a:t>	sum &lt;= in1 </a:t>
            </a:r>
            <a:r>
              <a:rPr lang="en-US" dirty="0" err="1">
                <a:latin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</a:rPr>
              <a:t> in2;</a:t>
            </a:r>
          </a:p>
          <a:p>
            <a:r>
              <a:rPr lang="en-US" dirty="0">
                <a:latin typeface="Times New Roman" panose="02020603050405020304" pitchFamily="18" charset="0"/>
              </a:rPr>
              <a:t>	c &lt;= in1 and in2;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Behavioral;</a:t>
            </a:r>
          </a:p>
          <a:p>
            <a:endParaRPr lang="en-US" dirty="0" err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2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ACFF-750D-4E14-9EBE-E6267D88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Full Adder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E6983-D4B1-4E05-A689-63DE888BFEE9}"/>
              </a:ext>
            </a:extLst>
          </p:cNvPr>
          <p:cNvSpPr txBox="1"/>
          <p:nvPr/>
        </p:nvSpPr>
        <p:spPr>
          <a:xfrm>
            <a:off x="696000" y="2529000"/>
            <a:ext cx="108000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سه ورودی با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نام‌های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همچنین دو خروجی با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نام‌های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sum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دارد. در این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دو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Half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شده است که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HA1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همان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می‌باشند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HA2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پورت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sum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HA1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می‌باشند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sum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حاصل عمل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روی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HA1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sout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HA2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بوده و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برابر با مقدار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HA2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89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0868-1926-478A-A466-AE20574C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/>
              <a:t>Full Adder</a:t>
            </a:r>
            <a:endParaRPr lang="fa-IR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0D50556-15EF-4272-9E32-615884279C8A}"/>
              </a:ext>
            </a:extLst>
          </p:cNvPr>
          <p:cNvGrpSpPr/>
          <p:nvPr/>
        </p:nvGrpSpPr>
        <p:grpSpPr>
          <a:xfrm>
            <a:off x="2346960" y="1312815"/>
            <a:ext cx="7498080" cy="4232370"/>
            <a:chOff x="2545080" y="1931611"/>
            <a:chExt cx="7498080" cy="423237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36BAC07-3E7B-41FA-AB1C-D9DEDAA4CCC1}"/>
                </a:ext>
              </a:extLst>
            </p:cNvPr>
            <p:cNvSpPr/>
            <p:nvPr/>
          </p:nvSpPr>
          <p:spPr>
            <a:xfrm>
              <a:off x="2545080" y="2289747"/>
              <a:ext cx="7498080" cy="35471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E47283-DFB7-4CB7-A958-C0980416450B}"/>
                </a:ext>
              </a:extLst>
            </p:cNvPr>
            <p:cNvSpPr/>
            <p:nvPr/>
          </p:nvSpPr>
          <p:spPr>
            <a:xfrm>
              <a:off x="7476307" y="3191372"/>
              <a:ext cx="2068287" cy="11629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Half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8F03DB-3D88-4DC3-9044-70E7FF68A63D}"/>
                </a:ext>
              </a:extLst>
            </p:cNvPr>
            <p:cNvSpPr/>
            <p:nvPr/>
          </p:nvSpPr>
          <p:spPr>
            <a:xfrm>
              <a:off x="3004456" y="3191373"/>
              <a:ext cx="2068287" cy="11629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Half Adder</a:t>
              </a:r>
              <a:endParaRPr lang="fa-IR" sz="2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C935A1-B2AC-499A-B3AB-B5366DC6B4A8}"/>
                </a:ext>
              </a:extLst>
            </p:cNvPr>
            <p:cNvCxnSpPr>
              <a:cxnSpLocks/>
            </p:cNvCxnSpPr>
            <p:nvPr/>
          </p:nvCxnSpPr>
          <p:spPr>
            <a:xfrm>
              <a:off x="7980317" y="2291275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7EECFC3-CB4D-441D-AE02-5097349F3DCD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60" y="2289747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52D25A-BB87-4484-A263-C6EC12236D8D}"/>
                </a:ext>
              </a:extLst>
            </p:cNvPr>
            <p:cNvCxnSpPr>
              <a:cxnSpLocks/>
            </p:cNvCxnSpPr>
            <p:nvPr/>
          </p:nvCxnSpPr>
          <p:spPr>
            <a:xfrm>
              <a:off x="3509011" y="2291275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F5D6E6-8A03-43B4-869C-BAAD66559804}"/>
                </a:ext>
              </a:extLst>
            </p:cNvPr>
            <p:cNvCxnSpPr>
              <a:cxnSpLocks/>
            </p:cNvCxnSpPr>
            <p:nvPr/>
          </p:nvCxnSpPr>
          <p:spPr>
            <a:xfrm>
              <a:off x="4567101" y="3037840"/>
              <a:ext cx="0" cy="1610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74EF94-30CC-4E4F-95B7-847F20DC0D5A}"/>
                </a:ext>
              </a:extLst>
            </p:cNvPr>
            <p:cNvCxnSpPr>
              <a:cxnSpLocks/>
            </p:cNvCxnSpPr>
            <p:nvPr/>
          </p:nvCxnSpPr>
          <p:spPr>
            <a:xfrm>
              <a:off x="7980317" y="4344126"/>
              <a:ext cx="0" cy="5898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4AB26D-7ED1-44FC-A012-773E80F6ABB6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60" y="4341586"/>
              <a:ext cx="0" cy="228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33A3B8-2E9E-4148-96CE-810E65CEFD50}"/>
                </a:ext>
              </a:extLst>
            </p:cNvPr>
            <p:cNvCxnSpPr>
              <a:cxnSpLocks/>
            </p:cNvCxnSpPr>
            <p:nvPr/>
          </p:nvCxnSpPr>
          <p:spPr>
            <a:xfrm>
              <a:off x="4567101" y="4345396"/>
              <a:ext cx="0" cy="588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5261CCA-D5E7-441D-9330-15B8B918015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011" y="4345396"/>
              <a:ext cx="0" cy="18014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5F1D61-7284-48BA-B472-74C29F741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5966" y="4551367"/>
              <a:ext cx="26738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E66458-EB5C-4FD1-A275-BE3B8CC70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66" y="3037840"/>
              <a:ext cx="0" cy="1532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5245E-3DD1-4B9A-9CF5-036798C8F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7235" y="3056890"/>
              <a:ext cx="18187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18E98F6-F328-40A3-A22B-328FF1D118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250" y="4915222"/>
              <a:ext cx="17890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C141825-9B4A-47B5-A3FB-3AF80C82D7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26" t="15273" r="27446" b="2381"/>
            <a:stretch/>
          </p:blipFill>
          <p:spPr>
            <a:xfrm>
              <a:off x="5827486" y="5094288"/>
              <a:ext cx="538480" cy="640080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B9B45F-A696-4EE7-838C-6AA2A26B08CA}"/>
                </a:ext>
              </a:extLst>
            </p:cNvPr>
            <p:cNvCxnSpPr>
              <a:cxnSpLocks/>
            </p:cNvCxnSpPr>
            <p:nvPr/>
          </p:nvCxnSpPr>
          <p:spPr>
            <a:xfrm>
              <a:off x="6210300" y="4917127"/>
              <a:ext cx="0" cy="270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6DF127E-27A5-426A-9735-C8B09BF9612B}"/>
                </a:ext>
              </a:extLst>
            </p:cNvPr>
            <p:cNvCxnSpPr>
              <a:cxnSpLocks/>
            </p:cNvCxnSpPr>
            <p:nvPr/>
          </p:nvCxnSpPr>
          <p:spPr>
            <a:xfrm>
              <a:off x="6010275" y="4919032"/>
              <a:ext cx="0" cy="2682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5AD664E-3C6D-4991-871E-6A710C985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7235" y="4917127"/>
              <a:ext cx="14823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801145-AB2B-484F-BBCE-AC9E4BB350BF}"/>
                </a:ext>
              </a:extLst>
            </p:cNvPr>
            <p:cNvCxnSpPr>
              <a:cxnSpLocks/>
            </p:cNvCxnSpPr>
            <p:nvPr/>
          </p:nvCxnSpPr>
          <p:spPr>
            <a:xfrm>
              <a:off x="6108701" y="5713413"/>
              <a:ext cx="0" cy="4289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9B02917-2958-4B53-A1D9-8CB195BB0BC3}"/>
                </a:ext>
              </a:extLst>
            </p:cNvPr>
            <p:cNvCxnSpPr>
              <a:cxnSpLocks/>
            </p:cNvCxnSpPr>
            <p:nvPr/>
          </p:nvCxnSpPr>
          <p:spPr>
            <a:xfrm>
              <a:off x="3509011" y="1931611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D7A890-A2F0-488F-B5BD-1954E63C8366}"/>
                </a:ext>
              </a:extLst>
            </p:cNvPr>
            <p:cNvCxnSpPr>
              <a:cxnSpLocks/>
            </p:cNvCxnSpPr>
            <p:nvPr/>
          </p:nvCxnSpPr>
          <p:spPr>
            <a:xfrm>
              <a:off x="7980317" y="1931611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8332FBD-71BA-4A2B-94F1-30172E94F1B2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13" y="1931611"/>
              <a:ext cx="0" cy="909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3773EB1-68E5-4390-A62E-CC47553FF6B3}"/>
                </a:ext>
              </a:extLst>
            </p:cNvPr>
            <p:cNvSpPr txBox="1"/>
            <p:nvPr/>
          </p:nvSpPr>
          <p:spPr>
            <a:xfrm>
              <a:off x="9065260" y="199257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input1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6998E6-CF87-419A-A425-BC8FEFC3989B}"/>
                </a:ext>
              </a:extLst>
            </p:cNvPr>
            <p:cNvSpPr txBox="1"/>
            <p:nvPr/>
          </p:nvSpPr>
          <p:spPr>
            <a:xfrm>
              <a:off x="7045960" y="197479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input2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3AF10F-BBD2-4D6D-BB71-E3FE92A9C8B8}"/>
                </a:ext>
              </a:extLst>
            </p:cNvPr>
            <p:cNvSpPr txBox="1"/>
            <p:nvPr/>
          </p:nvSpPr>
          <p:spPr>
            <a:xfrm>
              <a:off x="2556148" y="1969449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Cin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A14750-F72C-4812-9EF8-3DB0D6A52458}"/>
                </a:ext>
              </a:extLst>
            </p:cNvPr>
            <p:cNvSpPr txBox="1"/>
            <p:nvPr/>
          </p:nvSpPr>
          <p:spPr>
            <a:xfrm>
              <a:off x="2594611" y="5856204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4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167A6B-F870-4F2B-A6CD-ACA65D9338D7}"/>
                </a:ext>
              </a:extLst>
            </p:cNvPr>
            <p:cNvSpPr txBox="1"/>
            <p:nvPr/>
          </p:nvSpPr>
          <p:spPr>
            <a:xfrm>
              <a:off x="6136640" y="5855970"/>
              <a:ext cx="9144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4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3679BDF-D22D-4A60-AAF0-7C5F83679F39}"/>
                </a:ext>
              </a:extLst>
            </p:cNvPr>
            <p:cNvSpPr txBox="1"/>
            <p:nvPr/>
          </p:nvSpPr>
          <p:spPr>
            <a:xfrm>
              <a:off x="9060692" y="3028177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72353B2-23F2-4CFD-A4E6-44EAAED2B7F7}"/>
                </a:ext>
              </a:extLst>
            </p:cNvPr>
            <p:cNvSpPr txBox="1"/>
            <p:nvPr/>
          </p:nvSpPr>
          <p:spPr>
            <a:xfrm>
              <a:off x="7352980" y="3028177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7726D05-587E-4F96-9E5B-74C5192D9C9D}"/>
                </a:ext>
              </a:extLst>
            </p:cNvPr>
            <p:cNvSpPr txBox="1"/>
            <p:nvPr/>
          </p:nvSpPr>
          <p:spPr>
            <a:xfrm>
              <a:off x="9060734" y="4345046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6F189EF-D01D-4553-8668-D69BCA9AC5F5}"/>
                </a:ext>
              </a:extLst>
            </p:cNvPr>
            <p:cNvSpPr txBox="1"/>
            <p:nvPr/>
          </p:nvSpPr>
          <p:spPr>
            <a:xfrm>
              <a:off x="7353871" y="4345293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5608B34-8E20-4918-B070-5DC59C2FE983}"/>
                </a:ext>
              </a:extLst>
            </p:cNvPr>
            <p:cNvSpPr txBox="1"/>
            <p:nvPr/>
          </p:nvSpPr>
          <p:spPr>
            <a:xfrm>
              <a:off x="4595372" y="3028177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in1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56A797-EEF9-4E1C-A8F5-8B1413144810}"/>
                </a:ext>
              </a:extLst>
            </p:cNvPr>
            <p:cNvSpPr txBox="1"/>
            <p:nvPr/>
          </p:nvSpPr>
          <p:spPr>
            <a:xfrm>
              <a:off x="2887660" y="3028177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in2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AAD8746-58F8-4587-98ED-216D16723D66}"/>
                </a:ext>
              </a:extLst>
            </p:cNvPr>
            <p:cNvSpPr txBox="1"/>
            <p:nvPr/>
          </p:nvSpPr>
          <p:spPr>
            <a:xfrm>
              <a:off x="4595414" y="4352666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CA" sz="1100" dirty="0">
                  <a:latin typeface="Times New Roman" panose="02020603050405020304" pitchFamily="18" charset="0"/>
                  <a:cs typeface="B Lotus" panose="00000400000000000000" pitchFamily="2" charset="-78"/>
                </a:rPr>
                <a:t>Sum</a:t>
              </a:r>
              <a:endParaRPr lang="fa-IR" sz="11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7221E7-773B-4926-A288-FEDEFB780C01}"/>
                </a:ext>
              </a:extLst>
            </p:cNvPr>
            <p:cNvSpPr txBox="1"/>
            <p:nvPr/>
          </p:nvSpPr>
          <p:spPr>
            <a:xfrm>
              <a:off x="2888551" y="4352913"/>
              <a:ext cx="60650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CA" sz="1100" dirty="0" err="1">
                  <a:latin typeface="Times New Roman" panose="02020603050405020304" pitchFamily="18" charset="0"/>
                  <a:cs typeface="B Lotus" panose="00000400000000000000" pitchFamily="2" charset="-78"/>
                </a:rPr>
                <a:t>Cout</a:t>
              </a:r>
              <a:endParaRPr lang="fa-IR" sz="1400" dirty="0">
                <a:latin typeface="Times New Roman" panose="02020603050405020304" pitchFamily="18" charset="0"/>
                <a:cs typeface="B Lotus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53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EFF6-1AC2-4646-A3FF-03F46CFC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Full Adder</a:t>
            </a:r>
            <a:endParaRPr lang="fa-I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CFCDE5-5965-4FC8-9DAA-845536E29231}"/>
              </a:ext>
            </a:extLst>
          </p:cNvPr>
          <p:cNvSpPr>
            <a:spLocks noChangeAspect="1"/>
          </p:cNvSpPr>
          <p:nvPr/>
        </p:nvSpPr>
        <p:spPr>
          <a:xfrm>
            <a:off x="156000" y="710123"/>
            <a:ext cx="11880000" cy="543775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library IEEE;</a:t>
            </a:r>
          </a:p>
          <a:p>
            <a:r>
              <a:rPr lang="en-US" dirty="0">
                <a:latin typeface="Times New Roman" panose="02020603050405020304" pitchFamily="18" charset="0"/>
              </a:rPr>
              <a:t>use IEEE.STD_LOGIC_1164.ALL;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entity </a:t>
            </a:r>
            <a:r>
              <a:rPr lang="en-US" dirty="0" err="1">
                <a:latin typeface="Times New Roman" panose="02020603050405020304" pitchFamily="18" charset="0"/>
              </a:rPr>
              <a:t>Full_Adder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input1, input2,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: in 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sum, 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: out  STD_LOGIC</a:t>
            </a:r>
          </a:p>
          <a:p>
            <a:r>
              <a:rPr lang="en-US" dirty="0">
                <a:latin typeface="Times New Roman" panose="02020603050405020304" pitchFamily="18" charset="0"/>
              </a:rPr>
              <a:t>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</a:t>
            </a:r>
            <a:r>
              <a:rPr lang="en-US" dirty="0" err="1">
                <a:latin typeface="Times New Roman" panose="02020603050405020304" pitchFamily="18" charset="0"/>
              </a:rPr>
              <a:t>Full_Adder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</a:rPr>
              <a:t>architecture Behavioral of </a:t>
            </a:r>
            <a:r>
              <a:rPr lang="en-US" dirty="0" err="1">
                <a:latin typeface="Times New Roman" panose="02020603050405020304" pitchFamily="18" charset="0"/>
              </a:rPr>
              <a:t>Full_Adder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Component </a:t>
            </a:r>
            <a:r>
              <a:rPr lang="en-US" dirty="0" err="1">
                <a:latin typeface="Times New Roman" panose="02020603050405020304" pitchFamily="18" charset="0"/>
              </a:rPr>
              <a:t>Half_Adder</a:t>
            </a:r>
            <a:r>
              <a:rPr lang="en-US" dirty="0">
                <a:latin typeface="Times New Roman" panose="02020603050405020304" pitchFamily="18" charset="0"/>
              </a:rPr>
              <a:t> is</a:t>
            </a:r>
          </a:p>
          <a:p>
            <a:r>
              <a:rPr lang="en-US" dirty="0">
                <a:latin typeface="Times New Roman" panose="02020603050405020304" pitchFamily="18" charset="0"/>
              </a:rPr>
              <a:t>		Port(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in1, in2: in 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sum, c: out  STD_LOGIC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Component;</a:t>
            </a:r>
          </a:p>
          <a:p>
            <a:r>
              <a:rPr lang="en-US" dirty="0">
                <a:latin typeface="Times New Roman" panose="02020603050405020304" pitchFamily="18" charset="0"/>
              </a:rPr>
              <a:t>	signal s1, s2, s3: STD_LOGIC;</a:t>
            </a:r>
          </a:p>
          <a:p>
            <a:r>
              <a:rPr lang="en-US" dirty="0">
                <a:latin typeface="Times New Roman" panose="02020603050405020304" pitchFamily="18" charset="0"/>
              </a:rPr>
              <a:t>begin</a:t>
            </a:r>
          </a:p>
          <a:p>
            <a:r>
              <a:rPr lang="en-US" dirty="0">
                <a:latin typeface="Times New Roman" panose="02020603050405020304" pitchFamily="18" charset="0"/>
              </a:rPr>
              <a:t>	HA1: </a:t>
            </a:r>
            <a:r>
              <a:rPr lang="en-US" dirty="0" err="1">
                <a:latin typeface="Times New Roman" panose="02020603050405020304" pitchFamily="18" charset="0"/>
              </a:rPr>
              <a:t>Half_Adder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port map(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in1 =&gt; input1,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in2 =&gt; input2,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sum =&gt; s1,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c =&gt; s2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HA2: </a:t>
            </a:r>
            <a:r>
              <a:rPr lang="en-US" dirty="0" err="1">
                <a:latin typeface="Times New Roman" panose="02020603050405020304" pitchFamily="18" charset="0"/>
              </a:rPr>
              <a:t>Half_Adder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		port map(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in1 =&gt; s1,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in2 =&gt; </a:t>
            </a:r>
            <a:r>
              <a:rPr lang="en-US" dirty="0" err="1">
                <a:latin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sum =&gt; sum,</a:t>
            </a:r>
          </a:p>
          <a:p>
            <a:r>
              <a:rPr lang="en-US" dirty="0">
                <a:latin typeface="Times New Roman" panose="02020603050405020304" pitchFamily="18" charset="0"/>
              </a:rPr>
              <a:t>			c =&gt; s3</a:t>
            </a:r>
          </a:p>
          <a:p>
            <a:r>
              <a:rPr lang="en-US" dirty="0">
                <a:latin typeface="Times New Roman" panose="02020603050405020304" pitchFamily="18" charset="0"/>
              </a:rPr>
              <a:t>		);</a:t>
            </a:r>
          </a:p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</a:rPr>
              <a:t> &lt;= s2 or s3;</a:t>
            </a:r>
          </a:p>
          <a:p>
            <a:r>
              <a:rPr lang="en-US" dirty="0">
                <a:latin typeface="Times New Roman" panose="02020603050405020304" pitchFamily="18" charset="0"/>
              </a:rPr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76233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6A1F-078B-422F-8DA3-FCA9F36C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 Bit Full Adder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777C5-3B6F-44F8-83FE-6ED9098C2B3F}"/>
              </a:ext>
            </a:extLst>
          </p:cNvPr>
          <p:cNvSpPr txBox="1"/>
          <p:nvPr/>
        </p:nvSpPr>
        <p:spPr>
          <a:xfrm>
            <a:off x="696000" y="1997839"/>
            <a:ext cx="108000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دارای تعداد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2N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بیت ورودی برای اعداد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بیتی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همچنین یک ورودی برای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این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خروجی برای حاصل جمع اعداد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نام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output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همچنین یک خروجی برای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دارد.</a:t>
            </a:r>
          </a:p>
          <a:p>
            <a:pPr algn="justLow" rtl="1"/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کامپوننت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تعداد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عدد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تشکیل شده است که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هرکدام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یک بیت از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ورودی‌های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input1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input2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US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متصل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 ورودی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اولین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همان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ورودی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و ورودی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cin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سایر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ها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قبلی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justLow" rtl="1"/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هر بیت از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بیتی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به ترتیب به خروجی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sum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یکی از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ها متصل است و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N Bit 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نیز به خروجی </a:t>
            </a:r>
            <a:r>
              <a:rPr lang="en-CA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cout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متعلق به آخرین </a:t>
            </a:r>
            <a:r>
              <a:rPr lang="en-CA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Full Adder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 متصل </a:t>
            </a:r>
            <a:r>
              <a:rPr lang="fa-IR" sz="200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00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99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</TotalTime>
  <Words>4304</Words>
  <Application>Microsoft Office PowerPoint</Application>
  <PresentationFormat>Widescreen</PresentationFormat>
  <Paragraphs>639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Besmellah 1</vt:lpstr>
      <vt:lpstr>Calibri</vt:lpstr>
      <vt:lpstr>Century Schoolbook</vt:lpstr>
      <vt:lpstr>Times New Roman</vt:lpstr>
      <vt:lpstr>Office Theme</vt:lpstr>
      <vt:lpstr>PowerPoint Presentation</vt:lpstr>
      <vt:lpstr>ارائه پروژه VHDL</vt:lpstr>
      <vt:lpstr>Half Adder</vt:lpstr>
      <vt:lpstr>Half Adder</vt:lpstr>
      <vt:lpstr>Half Adder</vt:lpstr>
      <vt:lpstr>Full Adder</vt:lpstr>
      <vt:lpstr>Full Adder</vt:lpstr>
      <vt:lpstr>Full Adder</vt:lpstr>
      <vt:lpstr>N Bit Full Adder</vt:lpstr>
      <vt:lpstr>N Bit Full Adder</vt:lpstr>
      <vt:lpstr>N Bit Full Adder</vt:lpstr>
      <vt:lpstr>C Module</vt:lpstr>
      <vt:lpstr>C Module</vt:lpstr>
      <vt:lpstr>C Module</vt:lpstr>
      <vt:lpstr>N Bit Multiplier Row</vt:lpstr>
      <vt:lpstr>N Bit Multiplier Row</vt:lpstr>
      <vt:lpstr>N Bit Multiplier Row</vt:lpstr>
      <vt:lpstr>N Bit Rigester</vt:lpstr>
      <vt:lpstr>N Bit Rigester</vt:lpstr>
      <vt:lpstr>N Bit Rigester</vt:lpstr>
      <vt:lpstr>Multiplier</vt:lpstr>
      <vt:lpstr>PowerPoint Presentation</vt:lpstr>
      <vt:lpstr>Multiplier</vt:lpstr>
      <vt:lpstr>PowerPoint Presentation</vt:lpstr>
      <vt:lpstr>Multiplier</vt:lpstr>
      <vt:lpstr>Multiplier</vt:lpstr>
      <vt:lpstr>Multiplier</vt:lpstr>
      <vt:lpstr>Multiplier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adb</dc:creator>
  <cp:lastModifiedBy>reza adb</cp:lastModifiedBy>
  <cp:revision>81</cp:revision>
  <dcterms:created xsi:type="dcterms:W3CDTF">2020-06-27T13:49:15Z</dcterms:created>
  <dcterms:modified xsi:type="dcterms:W3CDTF">2020-06-28T21:19:54Z</dcterms:modified>
</cp:coreProperties>
</file>