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86" r:id="rId3"/>
    <p:sldId id="287" r:id="rId4"/>
    <p:sldId id="273" r:id="rId5"/>
  </p:sldIdLst>
  <p:sldSz cx="7559675" cy="106918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ина Марина" initials="ММ" lastIdx="1" clrIdx="0">
    <p:extLst>
      <p:ext uri="{19B8F6BF-5375-455C-9EA6-DF929625EA0E}">
        <p15:presenceInfo xmlns:p15="http://schemas.microsoft.com/office/powerpoint/2012/main" userId="11dcf70e13663c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949"/>
    <a:srgbClr val="737373"/>
    <a:srgbClr val="E46C0A"/>
    <a:srgbClr val="A2A3A3"/>
    <a:srgbClr val="E6E7E8"/>
    <a:srgbClr val="D1D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88" autoAdjust="0"/>
    <p:restoredTop sz="99645" autoAdjust="0"/>
  </p:normalViewPr>
  <p:slideViewPr>
    <p:cSldViewPr snapToGrid="0">
      <p:cViewPr varScale="1">
        <p:scale>
          <a:sx n="53" d="100"/>
          <a:sy n="53" d="100"/>
        </p:scale>
        <p:origin x="2170" y="72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3.bin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r>
              <a:rPr lang="ru-RU" sz="1100" b="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Объем предложения и нового ввода  торговых площадей в Московском регионе</a:t>
            </a:r>
            <a:endParaRPr lang="ru-RU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c:rich>
      </c:tx>
      <c:layout>
        <c:manualLayout>
          <c:xMode val="edge"/>
          <c:yMode val="edge"/>
          <c:x val="0"/>
          <c:y val="1.310464098964373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2807790918027142E-2"/>
          <c:y val="0.22013794787279498"/>
          <c:w val="0.85277779466755843"/>
          <c:h val="0.5677527518362530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'[Графики Ритейл.xlsx]Лист1'!$L$2</c:f>
              <c:strCache>
                <c:ptCount val="1"/>
                <c:pt idx="0">
                  <c:v>Объем предложения на начало года, тыс. кв. м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dLbl>
              <c:idx val="6"/>
              <c:tx>
                <c:rich>
                  <a:bodyPr/>
                  <a:lstStyle/>
                  <a:p>
                    <a:r>
                      <a:rPr lang="ru-RU" dirty="0"/>
                      <a:t> 6 550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1B6-42EE-B3D7-AD8518789BC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/>
                      <a:t>6</a:t>
                    </a:r>
                    <a:r>
                      <a:rPr lang="ru-RU"/>
                      <a:t> </a:t>
                    </a:r>
                    <a:r>
                      <a:rPr lang="en-US"/>
                      <a:t>170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1B6-42EE-B3D7-AD8518789BC0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/>
                      <a:t>6</a:t>
                    </a:r>
                    <a:r>
                      <a:rPr lang="ru-RU"/>
                      <a:t> </a:t>
                    </a:r>
                    <a:r>
                      <a:rPr lang="en-US"/>
                      <a:t>380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1B6-42EE-B3D7-AD8518789B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'[Графики Ритейл.xlsx]Лист1'!$K$8:$K$14</c:f>
              <c:numCache>
                <c:formatCode>General</c:formatCod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f>'[Графики Ритейл.xlsx]Лист1'!$L$8:$L$14</c:f>
              <c:numCache>
                <c:formatCode>General</c:formatCode>
                <c:ptCount val="7"/>
                <c:pt idx="0">
                  <c:v>4150</c:v>
                </c:pt>
                <c:pt idx="1">
                  <c:v>4350</c:v>
                </c:pt>
                <c:pt idx="2">
                  <c:v>5150</c:v>
                </c:pt>
                <c:pt idx="3">
                  <c:v>5650</c:v>
                </c:pt>
                <c:pt idx="4">
                  <c:v>6170</c:v>
                </c:pt>
                <c:pt idx="5">
                  <c:v>6380</c:v>
                </c:pt>
                <c:pt idx="6">
                  <c:v>6550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B6-42EE-B3D7-AD8518789BC0}"/>
            </c:ext>
          </c:extLst>
        </c:ser>
        <c:ser>
          <c:idx val="1"/>
          <c:order val="1"/>
          <c:tx>
            <c:strRef>
              <c:f>'[Графики Ритейл.xlsx]Лист1'!$M$2</c:f>
              <c:strCache>
                <c:ptCount val="1"/>
                <c:pt idx="0">
                  <c:v>Объем нового ввода, тыс. кв. м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Pt>
            <c:idx val="6"/>
            <c:invertIfNegative val="0"/>
            <c:bubble3D val="0"/>
            <c:spPr>
              <a:solidFill>
                <a:srgbClr val="F79646"/>
              </a:solidFill>
            </c:spPr>
            <c:extLst>
              <c:ext xmlns:c16="http://schemas.microsoft.com/office/drawing/2014/chart" uri="{C3380CC4-5D6E-409C-BE32-E72D297353CC}">
                <c16:uniqueId val="{00000005-A1B6-42EE-B3D7-AD8518789BC0}"/>
              </c:ext>
            </c:extLst>
          </c:dPt>
          <c:dLbls>
            <c:dLbl>
              <c:idx val="6"/>
              <c:layout>
                <c:manualLayout>
                  <c:x val="4.1969330104923326E-2"/>
                  <c:y val="5.1679586563307496E-3"/>
                </c:manualLayout>
              </c:layout>
              <c:spPr/>
              <c:txPr>
                <a:bodyPr/>
                <a:lstStyle/>
                <a:p>
                  <a:pPr>
                    <a:defRPr sz="9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1B6-42EE-B3D7-AD8518789BC0}"/>
                </c:ext>
              </c:extLst>
            </c:dLbl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1B6-42EE-B3D7-AD8518789BC0}"/>
                </c:ext>
              </c:extLst>
            </c:dLbl>
            <c:dLbl>
              <c:idx val="1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1B6-42EE-B3D7-AD8518789B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'[Графики Ритейл.xlsx]Лист1'!$K$8:$K$14</c:f>
              <c:numCache>
                <c:formatCode>General</c:formatCod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f>'[Графики Ритейл.xlsx]Лист1'!$M$8:$M$14</c:f>
              <c:numCache>
                <c:formatCode>General</c:formatCode>
                <c:ptCount val="7"/>
                <c:pt idx="0">
                  <c:v>200</c:v>
                </c:pt>
                <c:pt idx="1">
                  <c:v>800</c:v>
                </c:pt>
                <c:pt idx="2">
                  <c:v>500</c:v>
                </c:pt>
                <c:pt idx="3">
                  <c:v>520</c:v>
                </c:pt>
                <c:pt idx="4">
                  <c:v>210</c:v>
                </c:pt>
                <c:pt idx="5">
                  <c:v>170</c:v>
                </c:pt>
                <c:pt idx="6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B6-42EE-B3D7-AD8518789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overlap val="100"/>
        <c:axId val="71427584"/>
        <c:axId val="71429120"/>
      </c:barChart>
      <c:catAx>
        <c:axId val="714275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ru-RU"/>
          </a:p>
        </c:txPr>
        <c:crossAx val="71429120"/>
        <c:crosses val="autoZero"/>
        <c:auto val="1"/>
        <c:lblAlgn val="ctr"/>
        <c:lblOffset val="100"/>
        <c:noMultiLvlLbl val="0"/>
      </c:catAx>
      <c:valAx>
        <c:axId val="7142912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ru-RU"/>
          </a:p>
        </c:txPr>
        <c:crossAx val="71427584"/>
        <c:crosses val="autoZero"/>
        <c:crossBetween val="between"/>
      </c:valAx>
      <c:spPr>
        <a:noFill/>
        <a:ln>
          <a:noFill/>
        </a:ln>
      </c:spPr>
    </c:plotArea>
    <c:legend>
      <c:legendPos val="b"/>
      <c:layout>
        <c:manualLayout>
          <c:xMode val="edge"/>
          <c:yMode val="edge"/>
          <c:x val="4.3977340670254057E-2"/>
          <c:y val="0.88743054545881528"/>
          <c:w val="0.91461911855612643"/>
          <c:h val="9.5025588833260413E-2"/>
        </c:manualLayout>
      </c:layout>
      <c:overlay val="0"/>
      <c:txPr>
        <a:bodyPr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r>
              <a:rPr lang="ru-RU" sz="1100" b="0">
                <a:solidFill>
                  <a:schemeClr val="tx1">
                    <a:lumMod val="50000"/>
                    <a:lumOff val="50000"/>
                  </a:schemeClr>
                </a:solidFill>
              </a:rPr>
              <a:t>Уровень вакантных площадей</a:t>
            </a:r>
          </a:p>
        </c:rich>
      </c:tx>
      <c:layout>
        <c:manualLayout>
          <c:xMode val="edge"/>
          <c:yMode val="edge"/>
          <c:x val="1.8310256202634902E-2"/>
          <c:y val="1.691331548482840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6500343382906431E-2"/>
          <c:y val="0.21471385208568708"/>
          <c:w val="0.86858656198236406"/>
          <c:h val="0.54200099730242846"/>
        </c:manualLayout>
      </c:layout>
      <c:lineChart>
        <c:grouping val="standard"/>
        <c:varyColors val="0"/>
        <c:ser>
          <c:idx val="0"/>
          <c:order val="0"/>
          <c:marker>
            <c:symbol val="circle"/>
            <c:size val="7"/>
          </c:marker>
          <c:dLbls>
            <c:dLbl>
              <c:idx val="0"/>
              <c:layout>
                <c:manualLayout>
                  <c:x val="-5.8333333333333334E-2"/>
                  <c:y val="-6.2015490111037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477-406C-8CA7-0EB21120C9E5}"/>
                </c:ext>
              </c:extLst>
            </c:dLbl>
            <c:dLbl>
              <c:idx val="1"/>
              <c:layout>
                <c:manualLayout>
                  <c:x val="-4.7222222222222221E-2"/>
                  <c:y val="-6.7653261939313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477-406C-8CA7-0EB21120C9E5}"/>
                </c:ext>
              </c:extLst>
            </c:dLbl>
            <c:dLbl>
              <c:idx val="2"/>
              <c:layout>
                <c:manualLayout>
                  <c:x val="-0.05"/>
                  <c:y val="-6.76532619393136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477-406C-8CA7-0EB21120C9E5}"/>
                </c:ext>
              </c:extLst>
            </c:dLbl>
            <c:dLbl>
              <c:idx val="3"/>
              <c:layout>
                <c:manualLayout>
                  <c:x val="-0.05"/>
                  <c:y val="-6.20154901110374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77-406C-8CA7-0EB21120C9E5}"/>
                </c:ext>
              </c:extLst>
            </c:dLbl>
            <c:dLbl>
              <c:idx val="4"/>
              <c:layout>
                <c:manualLayout>
                  <c:x val="-3.0555555555555555E-2"/>
                  <c:y val="-8.45665774241420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477-406C-8CA7-0EB21120C9E5}"/>
                </c:ext>
              </c:extLst>
            </c:dLbl>
            <c:dLbl>
              <c:idx val="5"/>
              <c:layout>
                <c:manualLayout>
                  <c:x val="0"/>
                  <c:y val="-3.94644027979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77-406C-8CA7-0EB21120C9E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ru-RU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6,8%</a:t>
                    </a:r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477-406C-8CA7-0EB21120C9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'[Графики Ритейл.xlsx]Лист1'!$D$36:$D$42</c:f>
              <c:numCache>
                <c:formatCode>General</c:formatCod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f>'[Графики Ритейл.xlsx]Лист1'!$E$36:$E$42</c:f>
              <c:numCache>
                <c:formatCode>0%</c:formatCode>
                <c:ptCount val="7"/>
                <c:pt idx="0">
                  <c:v>2.5000000000000001E-2</c:v>
                </c:pt>
                <c:pt idx="1">
                  <c:v>0.08</c:v>
                </c:pt>
                <c:pt idx="2">
                  <c:v>9.5000000000000001E-2</c:v>
                </c:pt>
                <c:pt idx="3">
                  <c:v>0.1</c:v>
                </c:pt>
                <c:pt idx="4">
                  <c:v>9.5000000000000001E-2</c:v>
                </c:pt>
                <c:pt idx="5">
                  <c:v>7.6999999999999999E-2</c:v>
                </c:pt>
                <c:pt idx="6">
                  <c:v>6.8000000000000005E-2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477-406C-8CA7-0EB21120C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105344"/>
        <c:axId val="72111232"/>
      </c:lineChart>
      <c:catAx>
        <c:axId val="72105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2700000"/>
          <a:lstStyle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ru-RU"/>
          </a:p>
        </c:txPr>
        <c:crossAx val="72111232"/>
        <c:crosses val="autoZero"/>
        <c:auto val="1"/>
        <c:lblAlgn val="ctr"/>
        <c:lblOffset val="100"/>
        <c:noMultiLvlLbl val="0"/>
      </c:catAx>
      <c:valAx>
        <c:axId val="7211123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ru-RU"/>
          </a:p>
        </c:txPr>
        <c:crossAx val="72105344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l"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r>
              <a:rPr lang="ru-RU" sz="1100" b="0">
                <a:solidFill>
                  <a:schemeClr val="tx1">
                    <a:lumMod val="50000"/>
                    <a:lumOff val="50000"/>
                  </a:schemeClr>
                </a:solidFill>
              </a:rPr>
              <a:t>Распределение новых брендов по профилю компаний </a:t>
            </a:r>
          </a:p>
        </c:rich>
      </c:tx>
      <c:layout>
        <c:manualLayout>
          <c:xMode val="edge"/>
          <c:yMode val="edge"/>
          <c:x val="2.0282307231281129E-2"/>
          <c:y val="9.736177362031433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81761630189927"/>
          <c:y val="0.22274023414735805"/>
          <c:w val="0.40026840887015108"/>
          <c:h val="0.77043847978777746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00B-42C5-967D-1717EA6758B9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00B-42C5-967D-1717EA6758B9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F00B-42C5-967D-1717EA6758B9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F00B-42C5-967D-1717EA6758B9}"/>
              </c:ext>
            </c:extLst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9-F00B-42C5-967D-1717EA6758B9}"/>
              </c:ext>
            </c:extLst>
          </c:dPt>
          <c:dPt>
            <c:idx val="5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B-F00B-42C5-967D-1717EA6758B9}"/>
              </c:ext>
            </c:extLst>
          </c:dPt>
          <c:dPt>
            <c:idx val="6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D-F00B-42C5-967D-1717EA6758B9}"/>
              </c:ext>
            </c:extLst>
          </c:dPt>
          <c:dLbls>
            <c:dLbl>
              <c:idx val="3"/>
              <c:layout>
                <c:manualLayout>
                  <c:x val="-5.905511811023622E-2"/>
                  <c:y val="-0.10231929097296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00B-42C5-967D-1717EA6758B9}"/>
                </c:ext>
              </c:extLst>
            </c:dLbl>
            <c:dLbl>
              <c:idx val="5"/>
              <c:layout>
                <c:manualLayout>
                  <c:x val="-1.968503937007874E-2"/>
                  <c:y val="-0.150068293427019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00B-42C5-967D-1717EA6758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'[Графики Ритейл.xlsx]Лист1'!$A$53:$A$59</c:f>
              <c:strCache>
                <c:ptCount val="7"/>
                <c:pt idx="0">
                  <c:v>Fashion</c:v>
                </c:pt>
                <c:pt idx="1">
                  <c:v>Кафе и рестораны</c:v>
                </c:pt>
                <c:pt idx="2">
                  <c:v>Часы и украшения</c:v>
                </c:pt>
                <c:pt idx="3">
                  <c:v>Детские товары</c:v>
                </c:pt>
                <c:pt idx="4">
                  <c:v>Строительные товары</c:v>
                </c:pt>
                <c:pt idx="5">
                  <c:v>Косметика и парфюмерия</c:v>
                </c:pt>
                <c:pt idx="6">
                  <c:v>Кинотеатры</c:v>
                </c:pt>
              </c:strCache>
            </c:strRef>
          </c:cat>
          <c:val>
            <c:numRef>
              <c:f>'[Графики Ритейл.xlsx]Лист1'!$D$53:$D$59</c:f>
              <c:numCache>
                <c:formatCode>0%</c:formatCode>
                <c:ptCount val="7"/>
                <c:pt idx="0">
                  <c:v>0.51724137931034486</c:v>
                </c:pt>
                <c:pt idx="1">
                  <c:v>0.2413793103448276</c:v>
                </c:pt>
                <c:pt idx="2">
                  <c:v>0.10344827586206896</c:v>
                </c:pt>
                <c:pt idx="3">
                  <c:v>3.4482758620689655E-2</c:v>
                </c:pt>
                <c:pt idx="4">
                  <c:v>3.4482758620689655E-2</c:v>
                </c:pt>
                <c:pt idx="5">
                  <c:v>3.4482758620689655E-2</c:v>
                </c:pt>
                <c:pt idx="6">
                  <c:v>3.4482758620689655E-2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00B-42C5-967D-1717EA675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60895152623638582"/>
          <c:y val="0.28081193714319169"/>
          <c:w val="0.37136343439353547"/>
          <c:h val="0.68298690689051944"/>
        </c:manualLayout>
      </c:layout>
      <c:overlay val="0"/>
      <c:txPr>
        <a:bodyPr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</c:sp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897" y="3013107"/>
            <a:ext cx="5495496" cy="20790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9793" y="5496337"/>
            <a:ext cx="4525703" cy="24787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12/02/2020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12/02/2020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87335" y="388427"/>
            <a:ext cx="1454690" cy="82759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264" y="388427"/>
            <a:ext cx="4256316" cy="82759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12/02/2020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12/02/2020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13" y="6232776"/>
            <a:ext cx="5495496" cy="19264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713" y="4111028"/>
            <a:ext cx="5495496" cy="21217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12/02/2020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264" y="2263198"/>
            <a:ext cx="2855503" cy="64011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6522" y="2263198"/>
            <a:ext cx="2855503" cy="64011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12/02/2020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264" y="2171144"/>
            <a:ext cx="2856626" cy="9048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264" y="3075973"/>
            <a:ext cx="2856626" cy="5588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4278" y="2171144"/>
            <a:ext cx="2857748" cy="9048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4278" y="3075973"/>
            <a:ext cx="2857748" cy="5588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12/02/2020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12/02/2020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12/02/2020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65" y="386180"/>
            <a:ext cx="2127036" cy="1643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7748" y="386181"/>
            <a:ext cx="3614277" cy="82781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265" y="2029694"/>
            <a:ext cx="2127036" cy="6634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12/02/2020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242" y="6789593"/>
            <a:ext cx="3879174" cy="801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67242" y="866661"/>
            <a:ext cx="3879174" cy="58196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7242" y="7591143"/>
            <a:ext cx="3879174" cy="11383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pPr/>
              <a:t>12/02/2020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264" y="388426"/>
            <a:ext cx="5818761" cy="1616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264" y="2263198"/>
            <a:ext cx="5818761" cy="6401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264" y="8989925"/>
            <a:ext cx="1508568" cy="516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pPr/>
              <a:t>12/02/2020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8974" y="8989925"/>
            <a:ext cx="2047342" cy="516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33457" y="8989925"/>
            <a:ext cx="1508568" cy="516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image" Target="../media/image4.jpe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properties.ru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0696575" cy="7562775"/>
          <a:chOff x="0" y="0"/>
          <a:chExt cx="10696575" cy="7562775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65BFC7-937F-4D00-B2D1-FD96618E5B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" y="0"/>
            <a:ext cx="7558636" cy="106918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F1A0677-94D4-4E73-AEF7-65154B1FBFD4}"/>
              </a:ext>
            </a:extLst>
          </p:cNvPr>
          <p:cNvSpPr txBox="1"/>
          <p:nvPr/>
        </p:nvSpPr>
        <p:spPr>
          <a:xfrm>
            <a:off x="3366567" y="8748694"/>
            <a:ext cx="4193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Торговая недвижимость Московский регион</a:t>
            </a:r>
          </a:p>
          <a:p>
            <a:r>
              <a:rPr lang="ru-RU" sz="2400" b="1" i="1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Итоговый обзор 2019</a:t>
            </a:r>
            <a:endParaRPr lang="ru-RU" sz="2000" b="1" i="1" dirty="0">
              <a:solidFill>
                <a:srgbClr val="E46C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0696575" cy="7562775"/>
          <a:chOff x="0" y="0"/>
          <a:chExt cx="10696575" cy="7562775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D1F85CB-957A-4A93-BCDB-619ADBCB3413}"/>
              </a:ext>
            </a:extLst>
          </p:cNvPr>
          <p:cNvSpPr/>
          <p:nvPr/>
        </p:nvSpPr>
        <p:spPr>
          <a:xfrm>
            <a:off x="5388" y="10778"/>
            <a:ext cx="7548900" cy="9308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D6842E-39F2-409D-9D07-A94E01852400}"/>
              </a:ext>
            </a:extLst>
          </p:cNvPr>
          <p:cNvSpPr txBox="1"/>
          <p:nvPr/>
        </p:nvSpPr>
        <p:spPr>
          <a:xfrm>
            <a:off x="311304" y="129075"/>
            <a:ext cx="2559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white"/>
                </a:solidFill>
                <a:cs typeface="Calibri" panose="020F0502020204030204" pitchFamily="34" charset="0"/>
              </a:rPr>
              <a:t>Торговая недвижимость</a:t>
            </a:r>
          </a:p>
          <a:p>
            <a:r>
              <a:rPr lang="ru-RU" dirty="0">
                <a:solidFill>
                  <a:prstClr val="white"/>
                </a:solidFill>
                <a:cs typeface="Calibri" panose="020F0502020204030204" pitchFamily="34" charset="0"/>
              </a:rPr>
              <a:t>Московский  регион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D6C1E59-F13E-4C04-BED9-A21EAB935D3E}"/>
              </a:ext>
            </a:extLst>
          </p:cNvPr>
          <p:cNvSpPr/>
          <p:nvPr/>
        </p:nvSpPr>
        <p:spPr>
          <a:xfrm>
            <a:off x="6735" y="10443041"/>
            <a:ext cx="7547553" cy="2212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127A24-7B4B-4162-A6DA-46FD0B107C03}"/>
              </a:ext>
            </a:extLst>
          </p:cNvPr>
          <p:cNvSpPr txBox="1"/>
          <p:nvPr/>
        </p:nvSpPr>
        <p:spPr>
          <a:xfrm>
            <a:off x="4894176" y="129075"/>
            <a:ext cx="22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white"/>
                </a:solidFill>
                <a:cs typeface="Calibri" panose="020F0502020204030204" pitchFamily="34" charset="0"/>
              </a:rPr>
              <a:t>Итоговый обзор 2019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B71219-D7F5-4CDB-8FEF-FE09F872D0F7}"/>
              </a:ext>
            </a:extLst>
          </p:cNvPr>
          <p:cNvSpPr txBox="1">
            <a:spLocks/>
          </p:cNvSpPr>
          <p:nvPr/>
        </p:nvSpPr>
        <p:spPr>
          <a:xfrm>
            <a:off x="311304" y="992008"/>
            <a:ext cx="4526608" cy="62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ru-RU" sz="1600" dirty="0">
                <a:solidFill>
                  <a:srgbClr val="C0504D">
                    <a:lumMod val="50000"/>
                  </a:srgbClr>
                </a:solidFill>
                <a:cs typeface="Calibri" panose="020F0502020204030204" pitchFamily="34" charset="0"/>
              </a:rPr>
              <a:t>Основные показатели рынка</a:t>
            </a:r>
            <a:endParaRPr lang="en-US" sz="1600" dirty="0">
              <a:solidFill>
                <a:srgbClr val="C0504D">
                  <a:lumMod val="50000"/>
                </a:srgbClr>
              </a:solidFill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929025-9F35-4748-B7E2-C3E1B8374E67}"/>
              </a:ext>
            </a:extLst>
          </p:cNvPr>
          <p:cNvSpPr txBox="1"/>
          <p:nvPr/>
        </p:nvSpPr>
        <p:spPr>
          <a:xfrm>
            <a:off x="311304" y="10185844"/>
            <a:ext cx="355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i="1" dirty="0">
                <a:solidFill>
                  <a:prstClr val="black"/>
                </a:solidFill>
                <a:cs typeface="Calibri" panose="020F0502020204030204" pitchFamily="34" charset="0"/>
              </a:rPr>
              <a:t>Источник: </a:t>
            </a:r>
            <a:r>
              <a:rPr lang="en-GB" sz="1000" i="1" dirty="0">
                <a:solidFill>
                  <a:prstClr val="black"/>
                </a:solidFill>
                <a:cs typeface="Calibri" panose="020F0502020204030204" pitchFamily="34" charset="0"/>
              </a:rPr>
              <a:t>NT</a:t>
            </a:r>
            <a:r>
              <a:rPr lang="ru-RU" sz="1000" i="1" dirty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  <a:r>
              <a:rPr lang="en-GB" sz="1000" i="1" dirty="0">
                <a:solidFill>
                  <a:prstClr val="black"/>
                </a:solidFill>
                <a:cs typeface="Calibri" panose="020F0502020204030204" pitchFamily="34" charset="0"/>
              </a:rPr>
              <a:t>Properties</a:t>
            </a:r>
            <a:r>
              <a:rPr lang="ru-RU" sz="1000" i="1" dirty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800" y="1585336"/>
            <a:ext cx="688657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1200" dirty="0">
                <a:solidFill>
                  <a:prstClr val="black"/>
                </a:solidFill>
              </a:rPr>
              <a:t>С начала года в Москве было введено в эксплуатацию 7 торговых комплексов общей площадью чуть более 164 300 кв. м (включая небольшие районные комплексы </a:t>
            </a:r>
            <a:r>
              <a:rPr lang="ru-RU" sz="1200" dirty="0" err="1">
                <a:solidFill>
                  <a:prstClr val="black"/>
                </a:solidFill>
              </a:rPr>
              <a:t>арендопригодной</a:t>
            </a:r>
            <a:r>
              <a:rPr lang="ru-RU" sz="1200" dirty="0">
                <a:solidFill>
                  <a:prstClr val="black"/>
                </a:solidFill>
              </a:rPr>
              <a:t> площадью 4 000 – 6 000 кв. м).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1200" dirty="0">
                <a:solidFill>
                  <a:prstClr val="black"/>
                </a:solidFill>
              </a:rPr>
              <a:t>Общая </a:t>
            </a:r>
            <a:r>
              <a:rPr lang="ru-RU" sz="1200" dirty="0" err="1">
                <a:solidFill>
                  <a:prstClr val="black"/>
                </a:solidFill>
              </a:rPr>
              <a:t>арендопригодная</a:t>
            </a:r>
            <a:r>
              <a:rPr lang="ru-RU" sz="1200" dirty="0">
                <a:solidFill>
                  <a:prstClr val="black"/>
                </a:solidFill>
              </a:rPr>
              <a:t> площадь в качественных торговых комплексах на конец 2019 г. составила более 6,7 млн кв. м.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1200" dirty="0">
                <a:solidFill>
                  <a:prstClr val="black"/>
                </a:solidFill>
              </a:rPr>
              <a:t>В 2019 г. в торговом сегменте появилось 29 новых операторов, среди которых 15 относятся к </a:t>
            </a:r>
            <a:r>
              <a:rPr lang="en-US" sz="1200" dirty="0">
                <a:solidFill>
                  <a:prstClr val="black"/>
                </a:solidFill>
              </a:rPr>
              <a:t>fashion</a:t>
            </a:r>
            <a:r>
              <a:rPr lang="ru-RU" sz="1200" dirty="0">
                <a:solidFill>
                  <a:prstClr val="black"/>
                </a:solidFill>
              </a:rPr>
              <a:t> (одежда, обувь, аксессуары), 7 новых операторов – кафе и рестораны.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ru-RU" sz="1200" dirty="0">
                <a:solidFill>
                  <a:prstClr val="black"/>
                </a:solidFill>
              </a:rPr>
              <a:t>Данные показатели сопоставимы с показателями прошлого года (28 операторов в 2018 году).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ru-RU" sz="1200" dirty="0">
                <a:solidFill>
                  <a:prstClr val="black"/>
                </a:solidFill>
              </a:rPr>
              <a:t>Поскольку рынок торговой недвижимости в 2019 г.  не отличался особыми темпами роста или резкими спадами, средние запрашиваемые ставки аренды не изменились с прошлого года.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61390" y="4153128"/>
            <a:ext cx="1884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E46C0A"/>
                </a:solidFill>
              </a:rPr>
              <a:t>164 300 кв. м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69009" y="3905445"/>
            <a:ext cx="234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prstClr val="black"/>
                </a:solidFill>
              </a:rPr>
              <a:t>Ввод торговых площадей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61389" y="6777653"/>
            <a:ext cx="1884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E46C0A"/>
                </a:solidFill>
              </a:rPr>
              <a:t>6,8%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69008" y="6529970"/>
            <a:ext cx="234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prstClr val="black"/>
                </a:solidFill>
              </a:rPr>
              <a:t>Доля свободных площадей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40922" y="4711180"/>
            <a:ext cx="2754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prstClr val="black"/>
                </a:solidFill>
              </a:rPr>
              <a:t>В 2019 г. в эксплуатацию были введены ТЦ «</a:t>
            </a:r>
            <a:r>
              <a:rPr lang="ru-RU" sz="1200" dirty="0" err="1">
                <a:solidFill>
                  <a:prstClr val="black"/>
                </a:solidFill>
              </a:rPr>
              <a:t>Саларис</a:t>
            </a:r>
            <a:r>
              <a:rPr lang="ru-RU" sz="1200" dirty="0">
                <a:solidFill>
                  <a:prstClr val="black"/>
                </a:solidFill>
              </a:rPr>
              <a:t>», «Галеон», «Южный», «Орджоникидзе, 11», «Багратионовский», «Моя Ветка» и «Ангара </a:t>
            </a:r>
            <a:r>
              <a:rPr lang="en-US" sz="1200" dirty="0">
                <a:solidFill>
                  <a:prstClr val="black"/>
                </a:solidFill>
              </a:rPr>
              <a:t>ADG</a:t>
            </a:r>
            <a:r>
              <a:rPr lang="ru-RU" sz="1200" dirty="0">
                <a:solidFill>
                  <a:prstClr val="black"/>
                </a:solidFill>
              </a:rPr>
              <a:t>».</a:t>
            </a:r>
          </a:p>
          <a:p>
            <a:endParaRPr lang="ru-RU" sz="1200" dirty="0">
              <a:solidFill>
                <a:prstClr val="black"/>
              </a:solidFill>
            </a:endParaRPr>
          </a:p>
          <a:p>
            <a:r>
              <a:rPr lang="ru-RU" sz="1200" dirty="0">
                <a:solidFill>
                  <a:prstClr val="black"/>
                </a:solidFill>
              </a:rPr>
              <a:t>Ввод порядка 150 000 кв. м текущего строительства перенесены на 2020 г.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023" y="4045953"/>
            <a:ext cx="493712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75" y="6621880"/>
            <a:ext cx="51276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4459184" y="7356323"/>
            <a:ext cx="277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prstClr val="black"/>
                </a:solidFill>
              </a:rPr>
              <a:t>Доля свободного предложения постепенно снижается в связи с небольшими объемами нового ввода и стабильной активностью арендаторов.</a:t>
            </a:r>
          </a:p>
        </p:txBody>
      </p:sp>
      <p:graphicFrame>
        <p:nvGraphicFramePr>
          <p:cNvPr id="26" name="Диаграмма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318917"/>
              </p:ext>
            </p:extLst>
          </p:nvPr>
        </p:nvGraphicFramePr>
        <p:xfrm>
          <a:off x="390525" y="3823390"/>
          <a:ext cx="3933825" cy="245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62541" y="8691398"/>
            <a:ext cx="1884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E46C0A"/>
                </a:solidFill>
              </a:rPr>
              <a:t>52%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70160" y="8396090"/>
            <a:ext cx="2546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prstClr val="black"/>
                </a:solidFill>
              </a:rPr>
              <a:t>Доля </a:t>
            </a:r>
            <a:r>
              <a:rPr lang="en-US" sz="1200" dirty="0">
                <a:solidFill>
                  <a:prstClr val="black"/>
                </a:solidFill>
              </a:rPr>
              <a:t>fashion-</a:t>
            </a:r>
            <a:r>
              <a:rPr lang="ru-RU" sz="1200" dirty="0">
                <a:solidFill>
                  <a:prstClr val="black"/>
                </a:solidFill>
              </a:rPr>
              <a:t>операторов   </a:t>
            </a:r>
          </a:p>
        </p:txBody>
      </p:sp>
      <p:pic>
        <p:nvPicPr>
          <p:cNvPr id="31" name="Picture 6" descr="https://icon-library.net/images/shopping-basket-icon/shopping-basket-icon-2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98" y="8454192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Прямоугольник 31"/>
          <p:cNvSpPr/>
          <p:nvPr/>
        </p:nvSpPr>
        <p:spPr>
          <a:xfrm>
            <a:off x="4411438" y="8454192"/>
            <a:ext cx="743635" cy="569663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4462412" y="9194648"/>
            <a:ext cx="2771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prstClr val="black"/>
                </a:solidFill>
              </a:rPr>
              <a:t>Рынок ритейла все активнее выходит в </a:t>
            </a:r>
            <a:r>
              <a:rPr lang="en-US" sz="1200" dirty="0" err="1">
                <a:solidFill>
                  <a:prstClr val="black"/>
                </a:solidFill>
              </a:rPr>
              <a:t>onlin</a:t>
            </a:r>
            <a:r>
              <a:rPr lang="ru-RU" sz="1200" dirty="0">
                <a:solidFill>
                  <a:prstClr val="black"/>
                </a:solidFill>
              </a:rPr>
              <a:t>е, сети развивают сервисы экспресс-доставки: «Лента», «Яндекс. Лавка», «Азбука вкуса», «Перекрёсток», «Виктория».</a:t>
            </a:r>
          </a:p>
        </p:txBody>
      </p:sp>
      <p:graphicFrame>
        <p:nvGraphicFramePr>
          <p:cNvPr id="45" name="Диаграмма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317651"/>
              </p:ext>
            </p:extLst>
          </p:nvPr>
        </p:nvGraphicFramePr>
        <p:xfrm>
          <a:off x="304800" y="6280841"/>
          <a:ext cx="4001364" cy="1977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6" name="Диаграмма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908962"/>
              </p:ext>
            </p:extLst>
          </p:nvPr>
        </p:nvGraphicFramePr>
        <p:xfrm>
          <a:off x="311304" y="8263738"/>
          <a:ext cx="3870960" cy="1861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86978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0696575" cy="7562775"/>
          <a:chOff x="0" y="0"/>
          <a:chExt cx="10696575" cy="7562775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D1F85CB-957A-4A93-BCDB-619ADBCB3413}"/>
              </a:ext>
            </a:extLst>
          </p:cNvPr>
          <p:cNvSpPr/>
          <p:nvPr/>
        </p:nvSpPr>
        <p:spPr>
          <a:xfrm>
            <a:off x="5388" y="10778"/>
            <a:ext cx="7548900" cy="9308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D6842E-39F2-409D-9D07-A94E01852400}"/>
              </a:ext>
            </a:extLst>
          </p:cNvPr>
          <p:cNvSpPr txBox="1"/>
          <p:nvPr/>
        </p:nvSpPr>
        <p:spPr>
          <a:xfrm>
            <a:off x="311304" y="129075"/>
            <a:ext cx="260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white"/>
                </a:solidFill>
                <a:cs typeface="Calibri" panose="020F0502020204030204" pitchFamily="34" charset="0"/>
              </a:rPr>
              <a:t>Торговая недвижимость</a:t>
            </a:r>
          </a:p>
          <a:p>
            <a:r>
              <a:rPr lang="ru-RU" dirty="0">
                <a:solidFill>
                  <a:prstClr val="white"/>
                </a:solidFill>
                <a:cs typeface="Calibri" panose="020F0502020204030204" pitchFamily="34" charset="0"/>
              </a:rPr>
              <a:t>Московский  регион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D6C1E59-F13E-4C04-BED9-A21EAB935D3E}"/>
              </a:ext>
            </a:extLst>
          </p:cNvPr>
          <p:cNvSpPr/>
          <p:nvPr/>
        </p:nvSpPr>
        <p:spPr>
          <a:xfrm>
            <a:off x="6735" y="10443041"/>
            <a:ext cx="7547553" cy="2212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F190F9-CCD5-41A3-B53C-E77EBD21EEEE}"/>
              </a:ext>
            </a:extLst>
          </p:cNvPr>
          <p:cNvSpPr txBox="1"/>
          <p:nvPr/>
        </p:nvSpPr>
        <p:spPr>
          <a:xfrm>
            <a:off x="225881" y="10165108"/>
            <a:ext cx="355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i="1" dirty="0">
                <a:solidFill>
                  <a:prstClr val="black"/>
                </a:solidFill>
                <a:cs typeface="Calibri" panose="020F0502020204030204" pitchFamily="34" charset="0"/>
              </a:rPr>
              <a:t>Источник: </a:t>
            </a:r>
            <a:r>
              <a:rPr lang="en-GB" sz="1000" i="1" dirty="0">
                <a:solidFill>
                  <a:prstClr val="black"/>
                </a:solidFill>
                <a:cs typeface="Calibri" panose="020F0502020204030204" pitchFamily="34" charset="0"/>
              </a:rPr>
              <a:t>NT</a:t>
            </a:r>
            <a:r>
              <a:rPr lang="ru-RU" sz="1000" i="1" dirty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  <a:r>
              <a:rPr lang="en-GB" sz="1000" i="1" dirty="0">
                <a:solidFill>
                  <a:prstClr val="black"/>
                </a:solidFill>
                <a:cs typeface="Calibri" panose="020F0502020204030204" pitchFamily="34" charset="0"/>
              </a:rPr>
              <a:t>Properties</a:t>
            </a:r>
            <a:r>
              <a:rPr lang="ru-RU" sz="1000" i="1" dirty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5884313-BB3C-44FF-8808-70D9BAA33C51}"/>
              </a:ext>
            </a:extLst>
          </p:cNvPr>
          <p:cNvSpPr txBox="1">
            <a:spLocks/>
          </p:cNvSpPr>
          <p:nvPr/>
        </p:nvSpPr>
        <p:spPr>
          <a:xfrm>
            <a:off x="234723" y="869521"/>
            <a:ext cx="6902474" cy="6219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ru-RU" sz="1400" i="1" dirty="0">
                <a:solidFill>
                  <a:srgbClr val="E46C0A"/>
                </a:solidFill>
              </a:rPr>
              <a:t>Новые торговые операторы, вышедшие на рынок в 2019 г.</a:t>
            </a:r>
            <a:endParaRPr lang="en-US" sz="1400" i="1" dirty="0">
              <a:solidFill>
                <a:srgbClr val="E46C0A"/>
              </a:solidFill>
            </a:endParaRPr>
          </a:p>
        </p:txBody>
      </p:sp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6C462FB2-6EAD-4347-8E95-924FBB3B5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258493"/>
              </p:ext>
            </p:extLst>
          </p:nvPr>
        </p:nvGraphicFramePr>
        <p:xfrm>
          <a:off x="289734" y="1380197"/>
          <a:ext cx="6937812" cy="8321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34591">
                  <a:extLst>
                    <a:ext uri="{9D8B030D-6E8A-4147-A177-3AD203B41FA5}">
                      <a16:colId xmlns:a16="http://schemas.microsoft.com/office/drawing/2014/main" val="1627371158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083">
                <a:tc gridSpan="3"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Fashion</a:t>
                      </a:r>
                      <a:endParaRPr lang="ru-RU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95683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algn="l"/>
                      <a:r>
                        <a:rPr lang="it-IT" sz="800" b="0" dirty="0"/>
                        <a:t>Cesare Attolini</a:t>
                      </a:r>
                      <a:r>
                        <a:rPr lang="ru-RU" sz="800" b="0" dirty="0"/>
                        <a:t> (мужская одежда)</a:t>
                      </a:r>
                      <a:endParaRPr lang="it-IT" sz="8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b="0" dirty="0"/>
                        <a:t>Италия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The Ritz-Carlton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/>
                        <a:t>Isabel </a:t>
                      </a:r>
                      <a:r>
                        <a:rPr lang="en-US" sz="800" b="0" dirty="0" err="1"/>
                        <a:t>Marant</a:t>
                      </a:r>
                      <a:r>
                        <a:rPr lang="ru-RU" sz="800" b="0" dirty="0"/>
                        <a:t> / </a:t>
                      </a:r>
                      <a:r>
                        <a:rPr lang="en-US" sz="800" b="0" baseline="0" dirty="0"/>
                        <a:t>Isabel </a:t>
                      </a:r>
                      <a:r>
                        <a:rPr lang="en-US" sz="800" b="0" baseline="0" dirty="0" err="1"/>
                        <a:t>Marant</a:t>
                      </a:r>
                      <a:r>
                        <a:rPr lang="en-US" sz="800" b="0" baseline="0" dirty="0"/>
                        <a:t> </a:t>
                      </a:r>
                      <a:r>
                        <a:rPr lang="en-US" sz="800" b="0" baseline="0" dirty="0" err="1"/>
                        <a:t>Etoile</a:t>
                      </a:r>
                      <a:r>
                        <a:rPr lang="en-US" sz="800" b="0" baseline="0" dirty="0"/>
                        <a:t> </a:t>
                      </a:r>
                      <a:r>
                        <a:rPr lang="ru-RU" sz="800" b="0" baseline="0" dirty="0"/>
                        <a:t>( женская одежда, обувь, аксессуары)</a:t>
                      </a:r>
                      <a:endParaRPr lang="ru-RU" sz="8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b="0" dirty="0"/>
                        <a:t>Франция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</a:rPr>
                        <a:t>Крокус Сити Молл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/>
                        <a:t>Bape</a:t>
                      </a:r>
                      <a:r>
                        <a:rPr lang="ru-RU" sz="800" b="0" dirty="0"/>
                        <a:t> / </a:t>
                      </a:r>
                      <a:r>
                        <a:rPr lang="en-US" sz="800" b="0" dirty="0"/>
                        <a:t>A Bathing Ape</a:t>
                      </a:r>
                      <a:r>
                        <a:rPr lang="ru-RU" sz="800" b="0" dirty="0"/>
                        <a:t> (молодежная одежда, обувь, аксессуары)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b="0" dirty="0"/>
                        <a:t>Япония</a:t>
                      </a:r>
                      <a:r>
                        <a:rPr lang="ru-RU" sz="800" b="0" baseline="0" dirty="0"/>
                        <a:t> </a:t>
                      </a:r>
                      <a:endParaRPr lang="ru-RU" sz="8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</a:rPr>
                        <a:t>ЦУМ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20914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Lamoda</a:t>
                      </a: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Market</a:t>
                      </a: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(одежда, обувь, аксессуары)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Россия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Атриум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250150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Intimissimi</a:t>
                      </a:r>
                      <a:r>
                        <a:rPr lang="ru-RU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Uomo</a:t>
                      </a:r>
                      <a:r>
                        <a:rPr lang="ru-RU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(мужская одежда, белье)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Италия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Мега Белая Дача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231449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Billabong</a:t>
                      </a:r>
                      <a:r>
                        <a:rPr lang="ru-RU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(женская, мужская одежда, купальники)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Австралия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Метрополис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546165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Cult Gaia</a:t>
                      </a:r>
                      <a:r>
                        <a:rPr lang="ru-RU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(сумки)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США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ЦУМ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Hackett</a:t>
                      </a:r>
                      <a:r>
                        <a:rPr lang="ru-RU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London</a:t>
                      </a:r>
                      <a:r>
                        <a:rPr lang="ru-RU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(мужская одежда)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Великобритания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Метрополис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EA7</a:t>
                      </a:r>
                      <a:r>
                        <a:rPr lang="ru-RU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Emporio</a:t>
                      </a: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Armani</a:t>
                      </a:r>
                      <a:r>
                        <a:rPr lang="ru-RU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(спортивная одежда)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Италия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Мега Теплый Стан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VFiles</a:t>
                      </a: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Yellow Label</a:t>
                      </a:r>
                      <a:r>
                        <a:rPr lang="ru-RU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(одежда)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США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Цветной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Off-White</a:t>
                      </a:r>
                      <a:r>
                        <a:rPr lang="ru-RU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(одежда, аксессуары)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Италия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ЦУМ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Rains</a:t>
                      </a: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(непромокаемая одежда)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Дания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Хлебзавод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Sandro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Men</a:t>
                      </a: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(мужская одежда)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Франция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Цветной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Giorgio</a:t>
                      </a:r>
                      <a:r>
                        <a:rPr lang="ru-RU" sz="800" dirty="0"/>
                        <a:t> </a:t>
                      </a:r>
                      <a:r>
                        <a:rPr lang="en-US" sz="800" dirty="0" err="1"/>
                        <a:t>Magnani</a:t>
                      </a:r>
                      <a:r>
                        <a:rPr lang="ru-RU" sz="800" dirty="0"/>
                        <a:t> (меховая и кожаная одежда)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Италия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Б. Конюшенная</a:t>
                      </a:r>
                      <a:r>
                        <a:rPr lang="ru-RU" sz="800" baseline="0" dirty="0"/>
                        <a:t> ул. (СПб)</a:t>
                      </a:r>
                      <a:endParaRPr lang="ru-RU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Rare</a:t>
                      </a: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Gramz</a:t>
                      </a: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(женская</a:t>
                      </a:r>
                      <a:r>
                        <a:rPr lang="ru-RU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одежда)</a:t>
                      </a:r>
                      <a:endParaRPr lang="ru-RU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Италия</a:t>
                      </a:r>
                      <a:r>
                        <a:rPr lang="ru-RU" sz="800" baseline="0" dirty="0"/>
                        <a:t> </a:t>
                      </a:r>
                      <a:endParaRPr lang="ru-RU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Отель </a:t>
                      </a:r>
                      <a:r>
                        <a:rPr lang="ru-RU" sz="800" dirty="0" err="1"/>
                        <a:t>Астория</a:t>
                      </a:r>
                      <a:r>
                        <a:rPr lang="ru-RU" sz="800" dirty="0"/>
                        <a:t> (СПб)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Jonak</a:t>
                      </a: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(обувь)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Франция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Авиапарк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Birkenstock</a:t>
                      </a: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(обувь)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Германия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Цветной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08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Косметика и парфюмерия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Sothys</a:t>
                      </a: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(косметика и парфюмерия)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Франция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Гранд Палас (СПб)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Thann</a:t>
                      </a: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(косметика и парфюмерия)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err="1"/>
                        <a:t>Тайланд</a:t>
                      </a:r>
                      <a:endParaRPr lang="ru-RU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Метрополис и Европейский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708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Часы и украшения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 err="1"/>
                        <a:t>Gagà</a:t>
                      </a:r>
                      <a:r>
                        <a:rPr lang="en-US" sz="800" b="0" dirty="0"/>
                        <a:t> Milano</a:t>
                      </a:r>
                      <a:r>
                        <a:rPr lang="ru-RU" sz="800" b="0" dirty="0"/>
                        <a:t> (украшения и часы)</a:t>
                      </a:r>
                      <a:endParaRPr lang="en-US" sz="8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b="0" dirty="0"/>
                        <a:t>Италия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</a:rPr>
                        <a:t>Торговая галерея Гименей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Giovanni</a:t>
                      </a:r>
                      <a:r>
                        <a:rPr lang="en-US" sz="800" baseline="0" dirty="0"/>
                        <a:t> </a:t>
                      </a:r>
                      <a:r>
                        <a:rPr lang="en-US" sz="800" baseline="0" dirty="0" err="1"/>
                        <a:t>Raspini</a:t>
                      </a:r>
                      <a:r>
                        <a:rPr lang="ru-RU" sz="800" baseline="0" dirty="0"/>
                        <a:t> (ювелирные украшения)</a:t>
                      </a:r>
                      <a:endParaRPr lang="ru-RU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dirty="0"/>
                        <a:t>Италия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dirty="0"/>
                        <a:t>Башня</a:t>
                      </a:r>
                      <a:r>
                        <a:rPr lang="ru-RU" sz="800" baseline="0" dirty="0"/>
                        <a:t> Федерация</a:t>
                      </a:r>
                      <a:endParaRPr lang="ru-RU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Richard</a:t>
                      </a:r>
                      <a:r>
                        <a:rPr lang="en-US" sz="800" baseline="0" dirty="0"/>
                        <a:t> Mille</a:t>
                      </a:r>
                      <a:r>
                        <a:rPr lang="ru-RU" sz="800" baseline="0" dirty="0"/>
                        <a:t> (часы)</a:t>
                      </a:r>
                      <a:endParaRPr lang="ru-RU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dirty="0"/>
                        <a:t>Швейцария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</a:rPr>
                        <a:t>Столешников</a:t>
                      </a:r>
                      <a:r>
                        <a:rPr lang="ru-RU" sz="800" b="0" baseline="0" dirty="0">
                          <a:solidFill>
                            <a:schemeClr val="tx1"/>
                          </a:solidFill>
                        </a:rPr>
                        <a:t> пер.</a:t>
                      </a:r>
                      <a:endParaRPr lang="ru-RU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7083">
                <a:tc gridSpan="3">
                  <a:txBody>
                    <a:bodyPr/>
                    <a:lstStyle/>
                    <a:p>
                      <a:pPr algn="l"/>
                      <a:r>
                        <a:rPr lang="ru-RU" sz="800" b="1" dirty="0"/>
                        <a:t>Строительные товары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76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3541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Максидом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Россия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Белая Дача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951252"/>
                  </a:ext>
                </a:extLst>
              </a:tr>
              <a:tr h="20708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/>
                        <a:t>Кафе и рестораны / </a:t>
                      </a:r>
                      <a:r>
                        <a:rPr lang="en-US" sz="800" b="1" dirty="0"/>
                        <a:t>food</a:t>
                      </a:r>
                      <a:r>
                        <a:rPr lang="en-US" sz="800" b="1" baseline="0" dirty="0"/>
                        <a:t> </a:t>
                      </a:r>
                      <a:endParaRPr lang="ru-RU" sz="800" b="1" dirty="0"/>
                    </a:p>
                  </a:txBody>
                  <a:tcPr>
                    <a:solidFill>
                      <a:schemeClr val="bg1">
                        <a:lumMod val="75000"/>
                        <a:alpha val="6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Sanders Grill by KFC</a:t>
                      </a:r>
                      <a:endParaRPr lang="ru-RU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США</a:t>
                      </a:r>
                      <a:r>
                        <a:rPr lang="ru-RU" sz="800" baseline="0" dirty="0"/>
                        <a:t> </a:t>
                      </a:r>
                      <a:endParaRPr lang="ru-RU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Афимолл Сити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Finch</a:t>
                      </a: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Wine&amp;Food</a:t>
                      </a:r>
                      <a:endParaRPr lang="ru-RU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Россия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Башня</a:t>
                      </a:r>
                      <a:r>
                        <a:rPr lang="ru-RU" sz="800" baseline="0" dirty="0"/>
                        <a:t> Федерация</a:t>
                      </a:r>
                      <a:endParaRPr lang="ru-RU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Кулинарная студия </a:t>
                      </a:r>
                      <a:r>
                        <a:rPr lang="ru-RU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Мираторг</a:t>
                      </a:r>
                      <a:endParaRPr lang="ru-RU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Россия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БЦ Лотос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Frank by </a:t>
                      </a: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Баста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Россия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Ул. Рождественка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Минимаркеты</a:t>
                      </a:r>
                      <a:r>
                        <a:rPr lang="ru-RU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Вкусвилл</a:t>
                      </a:r>
                      <a:endParaRPr lang="ru-RU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Россия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 бизнес-центрах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ILunch</a:t>
                      </a:r>
                      <a:endParaRPr lang="ru-RU" sz="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Литва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Новоданиловская</a:t>
                      </a:r>
                      <a:r>
                        <a:rPr lang="ru-RU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набережная</a:t>
                      </a:r>
                      <a:endParaRPr lang="ru-RU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Matsuya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Япония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Сущевская</a:t>
                      </a: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ул.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20708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Детские товары</a:t>
                      </a:r>
                      <a:endParaRPr lang="en-US" sz="8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Hey Boy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Россия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ЕвроПарк</a:t>
                      </a:r>
                      <a:endParaRPr lang="ru-RU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20708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Кинотеатры</a:t>
                      </a:r>
                      <a:endParaRPr lang="en-US" sz="8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66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207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</a:t>
                      </a: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ru-RU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CGV</a:t>
                      </a:r>
                      <a:r>
                        <a:rPr lang="ru-RU" sz="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Корея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Ангара ADG </a:t>
                      </a:r>
                      <a:r>
                        <a:rPr lang="ru-RU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ru-RU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Саларис</a:t>
                      </a:r>
                      <a:endParaRPr lang="ru-RU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0127A24-7B4B-4162-A6DA-46FD0B107C03}"/>
              </a:ext>
            </a:extLst>
          </p:cNvPr>
          <p:cNvSpPr txBox="1"/>
          <p:nvPr/>
        </p:nvSpPr>
        <p:spPr>
          <a:xfrm>
            <a:off x="4894176" y="129075"/>
            <a:ext cx="22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prstClr val="white"/>
                </a:solidFill>
                <a:cs typeface="Calibri" panose="020F0502020204030204" pitchFamily="34" charset="0"/>
              </a:rPr>
              <a:t>Итоговый обзор 2019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881" y="9683143"/>
            <a:ext cx="69056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* - в январе 2020 года появилась информация, что CJ CGV откажется от открытия новых кинотеатров в России и разорвёт партнёрство с ADG </a:t>
            </a:r>
            <a:r>
              <a:rPr lang="ru-RU" sz="900" dirty="0" err="1"/>
              <a:t>Group</a:t>
            </a:r>
            <a:r>
              <a:rPr lang="ru-RU" sz="900" dirty="0"/>
              <a:t>. До этого корейская компания планировала открытие 150-200 кинотеатров и занять 40% рынка, но открыла всего два. Заменить CJ CGV может сеть «</a:t>
            </a:r>
            <a:r>
              <a:rPr lang="ru-RU" sz="900" dirty="0" err="1"/>
              <a:t>Каро</a:t>
            </a:r>
            <a:r>
              <a:rPr lang="ru-RU" sz="900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275398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0696575" cy="7562775"/>
          <a:chOff x="0" y="0"/>
          <a:chExt cx="10696575" cy="7562775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E2CCE0A-1201-41F8-83A6-09C3553A3347}"/>
              </a:ext>
            </a:extLst>
          </p:cNvPr>
          <p:cNvSpPr txBox="1"/>
          <p:nvPr/>
        </p:nvSpPr>
        <p:spPr>
          <a:xfrm>
            <a:off x="4585097" y="8588003"/>
            <a:ext cx="3316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3FAC94-3797-4852-B774-4925B2439BCE}"/>
              </a:ext>
            </a:extLst>
          </p:cNvPr>
          <p:cNvSpPr/>
          <p:nvPr/>
        </p:nvSpPr>
        <p:spPr>
          <a:xfrm>
            <a:off x="5388" y="10778"/>
            <a:ext cx="7548900" cy="9308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360FE94-D135-4713-9D77-6F0606E41CED}"/>
              </a:ext>
            </a:extLst>
          </p:cNvPr>
          <p:cNvSpPr/>
          <p:nvPr/>
        </p:nvSpPr>
        <p:spPr>
          <a:xfrm>
            <a:off x="6735" y="10443041"/>
            <a:ext cx="7547553" cy="2212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8" name="Рисунок 2">
            <a:extLst>
              <a:ext uri="{FF2B5EF4-FFF2-40B4-BE49-F238E27FC236}">
                <a16:creationId xmlns:a16="http://schemas.microsoft.com/office/drawing/2014/main" id="{9FF88EC2-F7C3-4EB7-BDA1-6EF4FA8027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011" y="3753754"/>
            <a:ext cx="2277794" cy="742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8D4A3D-F6C8-48A6-8C29-6E38067CC319}"/>
              </a:ext>
            </a:extLst>
          </p:cNvPr>
          <p:cNvSpPr txBox="1"/>
          <p:nvPr/>
        </p:nvSpPr>
        <p:spPr>
          <a:xfrm>
            <a:off x="2029304" y="4880424"/>
            <a:ext cx="4003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>
                <a:latin typeface="Calibri" panose="020F0502020204030204" pitchFamily="34" charset="0"/>
                <a:cs typeface="Calibri" panose="020F0502020204030204" pitchFamily="34" charset="0"/>
              </a:rPr>
              <a:t>123610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Москва, Краснопресненская наб. 12</a:t>
            </a:r>
          </a:p>
          <a:p>
            <a:pPr algn="ctr"/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Тел. 8 (495) 223-35-53</a:t>
            </a:r>
          </a:p>
          <a:p>
            <a:pPr algn="ctr"/>
            <a:r>
              <a:rPr lang="en-US" sz="1600" dirty="0">
                <a:hlinkClick r:id="rId3"/>
              </a:rPr>
              <a:t>www.ntproperties.ru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6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701</Words>
  <Application>Microsoft Office PowerPoint</Application>
  <PresentationFormat>Произвольный</PresentationFormat>
  <Paragraphs>150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Рябов Владислав</cp:lastModifiedBy>
  <cp:revision>318</cp:revision>
  <dcterms:created xsi:type="dcterms:W3CDTF">2018-02-13T12:02:49Z</dcterms:created>
  <dcterms:modified xsi:type="dcterms:W3CDTF">2020-02-12T13:45:05Z</dcterms:modified>
  <cp:category/>
</cp:coreProperties>
</file>