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60" r:id="rId10"/>
    <p:sldId id="2146847063"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917"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04914" y="144680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37426" y="4749473"/>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RABIYA BASRI</a:t>
            </a:r>
          </a:p>
          <a:p>
            <a:r>
              <a:rPr lang="en-US" sz="2000" b="1" dirty="0">
                <a:solidFill>
                  <a:schemeClr val="accent1">
                    <a:lumMod val="75000"/>
                  </a:schemeClr>
                </a:solidFill>
                <a:latin typeface="Arial"/>
                <a:cs typeface="Arial"/>
              </a:rPr>
              <a:t>Student Name : RABIYA BASRI</a:t>
            </a:r>
          </a:p>
          <a:p>
            <a:r>
              <a:rPr lang="en-US" sz="2000" b="1" dirty="0">
                <a:solidFill>
                  <a:schemeClr val="accent1">
                    <a:lumMod val="75000"/>
                  </a:schemeClr>
                </a:solidFill>
                <a:latin typeface="Arial"/>
                <a:cs typeface="Arial"/>
              </a:rPr>
              <a:t>College Name &amp; Department : Vaagdevi College Of Engineering </a:t>
            </a:r>
          </a:p>
          <a:p>
            <a:r>
              <a:rPr lang="en-US" sz="2000" b="1" dirty="0">
                <a:solidFill>
                  <a:schemeClr val="accent1">
                    <a:lumMod val="75000"/>
                  </a:schemeClr>
                </a:solidFill>
                <a:latin typeface="Arial"/>
                <a:cs typeface="Arial"/>
              </a:rPr>
              <a:t>                                                      (Computer science </a:t>
            </a:r>
            <a:r>
              <a:rPr lang="en-IN" sz="2000" b="1" dirty="0">
                <a:solidFill>
                  <a:schemeClr val="accent1">
                    <a:lumMod val="75000"/>
                  </a:schemeClr>
                </a:solidFill>
                <a:latin typeface="Arial"/>
                <a:cs typeface="Arial"/>
              </a:rPr>
              <a:t>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Improved Capacity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Future techniques aim for higher embedding capacity. More data can be hidden in images. This increases efficiency.</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Enhanced Security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Research focuses on robust steganography. Techniques will withstand advanced attacks. The data remains hidden.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TextBox 3">
            <a:extLst>
              <a:ext uri="{FF2B5EF4-FFF2-40B4-BE49-F238E27FC236}">
                <a16:creationId xmlns:a16="http://schemas.microsoft.com/office/drawing/2014/main" id="{614DC943-6B1D-416F-C7DA-FD943E470D45}"/>
              </a:ext>
            </a:extLst>
          </p:cNvPr>
          <p:cNvSpPr txBox="1"/>
          <p:nvPr/>
        </p:nvSpPr>
        <p:spPr>
          <a:xfrm>
            <a:off x="626713" y="1374955"/>
            <a:ext cx="9964249" cy="1015663"/>
          </a:xfrm>
          <a:prstGeom prst="rect">
            <a:avLst/>
          </a:prstGeom>
          <a:noFill/>
        </p:spPr>
        <p:txBody>
          <a:bodyPr wrap="square">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AI Integration</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can enhance steganographic algorithms. This makes them more secure. This prevents steganalysis.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a:extLst>
              <a:ext uri="{FF2B5EF4-FFF2-40B4-BE49-F238E27FC236}">
                <a16:creationId xmlns:a16="http://schemas.microsoft.com/office/drawing/2014/main" id="{1448EE77-7DAD-713D-9A31-6F36EE8B1164}"/>
              </a:ext>
            </a:extLst>
          </p:cNvPr>
          <p:cNvSpPr txBox="1"/>
          <p:nvPr/>
        </p:nvSpPr>
        <p:spPr>
          <a:xfrm>
            <a:off x="581192" y="1602659"/>
            <a:ext cx="10510684" cy="2000548"/>
          </a:xfrm>
          <a:prstGeom prst="rect">
            <a:avLst/>
          </a:prstGeom>
          <a:noFill/>
        </p:spPr>
        <p:txBody>
          <a:bodyPr wrap="square" rtlCol="0">
            <a:spAutoFit/>
          </a:bodyPr>
          <a:lstStyle/>
          <a:p>
            <a:r>
              <a:rPr lang="en-IN" sz="2800" dirty="0">
                <a:latin typeface="Arial Black" panose="020B0A04020102020204" pitchFamily="34" charset="0"/>
              </a:rPr>
              <a:t>Problem Statement</a:t>
            </a:r>
          </a:p>
          <a:p>
            <a:r>
              <a:rPr lang="en-IN" sz="3200" dirty="0">
                <a:latin typeface="Times New Roman" panose="02020603050405020304" pitchFamily="18" charset="0"/>
                <a:cs typeface="Times New Roman" panose="02020603050405020304" pitchFamily="18" charset="0"/>
              </a:rPr>
              <a:t>Digital communication faces increasing surveillance. Protecting sensitive information is a challenge. Steganography offers a solution</a:t>
            </a:r>
            <a:r>
              <a:rPr lang="en-IN" sz="3200" dirty="0"/>
              <a:t>.</a:t>
            </a:r>
          </a:p>
        </p:txBody>
      </p:sp>
      <p:sp>
        <p:nvSpPr>
          <p:cNvPr id="6" name="TextBox 5">
            <a:extLst>
              <a:ext uri="{FF2B5EF4-FFF2-40B4-BE49-F238E27FC236}">
                <a16:creationId xmlns:a16="http://schemas.microsoft.com/office/drawing/2014/main" id="{C5E9D9E4-6CC3-D2C5-0020-E1BB59205E10}"/>
              </a:ext>
            </a:extLst>
          </p:cNvPr>
          <p:cNvSpPr txBox="1"/>
          <p:nvPr/>
        </p:nvSpPr>
        <p:spPr>
          <a:xfrm>
            <a:off x="581192" y="4178710"/>
            <a:ext cx="9329725" cy="2277547"/>
          </a:xfrm>
          <a:prstGeom prst="rect">
            <a:avLst/>
          </a:prstGeom>
          <a:noFill/>
        </p:spPr>
        <p:txBody>
          <a:bodyPr wrap="square" rtlCol="0">
            <a:spAutoFit/>
          </a:bodyPr>
          <a:lstStyle/>
          <a:p>
            <a:r>
              <a:rPr lang="en-US" sz="2800" b="1" dirty="0">
                <a:latin typeface="Arial Black" panose="020B0A04020102020204" pitchFamily="34" charset="0"/>
              </a:rPr>
              <a:t>Rising Demand</a:t>
            </a:r>
          </a:p>
          <a:p>
            <a:r>
              <a:rPr lang="en-US" sz="3200" dirty="0">
                <a:latin typeface="Times New Roman" panose="02020603050405020304" pitchFamily="18" charset="0"/>
                <a:cs typeface="Times New Roman" panose="02020603050405020304" pitchFamily="18" charset="0"/>
              </a:rPr>
              <a:t>Privacy concerns are growing among individuals. Organizations need secure data transfer methods. Covert communication is becoming essential.</a:t>
            </a: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TextBox 3">
            <a:extLst>
              <a:ext uri="{FF2B5EF4-FFF2-40B4-BE49-F238E27FC236}">
                <a16:creationId xmlns:a16="http://schemas.microsoft.com/office/drawing/2014/main" id="{61051188-E400-24BB-B2C3-005BD55BD406}"/>
              </a:ext>
            </a:extLst>
          </p:cNvPr>
          <p:cNvSpPr txBox="1"/>
          <p:nvPr/>
        </p:nvSpPr>
        <p:spPr>
          <a:xfrm>
            <a:off x="441671" y="1617674"/>
            <a:ext cx="8562808"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LSB Embedding</a:t>
            </a:r>
          </a:p>
          <a:p>
            <a:r>
              <a:rPr lang="en-US" sz="2000" dirty="0">
                <a:latin typeface="Times New Roman" panose="02020603050405020304" pitchFamily="18" charset="0"/>
                <a:cs typeface="Times New Roman" panose="02020603050405020304" pitchFamily="18" charset="0"/>
              </a:rPr>
              <a:t>Least Significant Bit (LSB) embedding is common. Data replaces the least important bits. This minimizes visual changes</a:t>
            </a:r>
            <a:r>
              <a:rPr lang="en-US" dirty="0"/>
              <a:t>.</a:t>
            </a:r>
          </a:p>
        </p:txBody>
      </p:sp>
      <p:sp>
        <p:nvSpPr>
          <p:cNvPr id="7" name="Rectangle 2">
            <a:extLst>
              <a:ext uri="{FF2B5EF4-FFF2-40B4-BE49-F238E27FC236}">
                <a16:creationId xmlns:a16="http://schemas.microsoft.com/office/drawing/2014/main" id="{C824A20F-2975-EDB9-6796-90AC4759F1FB}"/>
              </a:ext>
            </a:extLst>
          </p:cNvPr>
          <p:cNvSpPr>
            <a:spLocks noGrp="1" noChangeArrowheads="1"/>
          </p:cNvSpPr>
          <p:nvPr>
            <p:ph idx="1"/>
          </p:nvPr>
        </p:nvSpPr>
        <p:spPr bwMode="auto">
          <a:xfrm>
            <a:off x="441670" y="2921168"/>
            <a:ext cx="1065170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-Source Computer Vision Library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one of the most important libraries for computer vision and image processing. It provides a rich set of tools and functionalities for handling, analyzing, and manipulating images and videos. </a:t>
            </a:r>
          </a:p>
        </p:txBody>
      </p:sp>
      <p:sp>
        <p:nvSpPr>
          <p:cNvPr id="9" name="TextBox 8">
            <a:extLst>
              <a:ext uri="{FF2B5EF4-FFF2-40B4-BE49-F238E27FC236}">
                <a16:creationId xmlns:a16="http://schemas.microsoft.com/office/drawing/2014/main" id="{406C40A1-DE75-AFC6-8092-2459715261FB}"/>
              </a:ext>
            </a:extLst>
          </p:cNvPr>
          <p:cNvSpPr txBox="1"/>
          <p:nvPr/>
        </p:nvSpPr>
        <p:spPr>
          <a:xfrm>
            <a:off x="441670" y="4275051"/>
            <a:ext cx="9716755"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These methods provide high capacity and security. They are resistant to common steganalysis attacks.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02418" y="1302026"/>
            <a:ext cx="10550770" cy="4784244"/>
          </a:xfrm>
        </p:spPr>
        <p:txBody>
          <a:bodyPr>
            <a:normAutofit/>
          </a:bodyPr>
          <a:lstStyle/>
          <a:p>
            <a:pPr>
              <a:buFont typeface="Wingdings" panose="05000000000000000000" pitchFamily="2" charset="2"/>
              <a:buChar char="q"/>
            </a:pPr>
            <a:r>
              <a:rPr lang="en-US" sz="2000" b="1" dirty="0">
                <a:latin typeface="Trebuchet MS" panose="020B0603020202020204" pitchFamily="34" charset="0"/>
                <a:cs typeface="Times New Roman" panose="02020603050405020304" pitchFamily="18" charset="0"/>
              </a:rPr>
              <a:t>Corporate Security</a:t>
            </a:r>
          </a:p>
          <a:p>
            <a:pPr>
              <a:buFont typeface="Wingdings" panose="05000000000000000000" pitchFamily="2" charset="2"/>
              <a:buChar char="q"/>
            </a:pPr>
            <a:r>
              <a:rPr lang="en-US" sz="2000" dirty="0">
                <a:latin typeface="Trebuchet MS" panose="020B0603020202020204" pitchFamily="34" charset="0"/>
                <a:cs typeface="Times New Roman" panose="02020603050405020304" pitchFamily="18" charset="0"/>
              </a:rPr>
              <a:t>Companies use it to protect sensitive data. This prevents data breaches and espionage. Secure communication is crucial.</a:t>
            </a:r>
          </a:p>
          <a:p>
            <a:pPr>
              <a:buFont typeface="Wingdings" panose="05000000000000000000" pitchFamily="2" charset="2"/>
              <a:buChar char="q"/>
            </a:pPr>
            <a:r>
              <a:rPr lang="en-US" sz="2000" b="1" dirty="0">
                <a:latin typeface="Trebuchet MS" panose="020B0603020202020204" pitchFamily="34" charset="0"/>
                <a:cs typeface="Times New Roman" panose="02020603050405020304" pitchFamily="18" charset="0"/>
              </a:rPr>
              <a:t>Journalists</a:t>
            </a:r>
          </a:p>
          <a:p>
            <a:pPr>
              <a:buFont typeface="Wingdings" panose="05000000000000000000" pitchFamily="2" charset="2"/>
              <a:buChar char="q"/>
            </a:pPr>
            <a:r>
              <a:rPr lang="en-US" sz="2000" dirty="0">
                <a:latin typeface="Trebuchet MS" panose="020B0603020202020204" pitchFamily="34" charset="0"/>
                <a:cs typeface="Times New Roman" panose="02020603050405020304" pitchFamily="18" charset="0"/>
              </a:rPr>
              <a:t>Journalists protect sources in authoritarian regimes. It helps bypass censorship and surveillance. This secures information flow.</a:t>
            </a:r>
          </a:p>
          <a:p>
            <a:pPr>
              <a:buFont typeface="Wingdings" panose="05000000000000000000" pitchFamily="2" charset="2"/>
              <a:buChar char="q"/>
            </a:pPr>
            <a:r>
              <a:rPr lang="en-US" sz="2000" b="1" dirty="0">
                <a:latin typeface="Trebuchet MS" panose="020B0603020202020204" pitchFamily="34" charset="0"/>
              </a:rPr>
              <a:t>Privacy Advocates</a:t>
            </a:r>
          </a:p>
          <a:p>
            <a:pPr>
              <a:buFont typeface="Wingdings" panose="05000000000000000000" pitchFamily="2" charset="2"/>
              <a:buChar char="q"/>
            </a:pPr>
            <a:r>
              <a:rPr lang="en-US" sz="2000" dirty="0">
                <a:latin typeface="Trebuchet MS" panose="020B0603020202020204" pitchFamily="34" charset="0"/>
              </a:rPr>
              <a:t>Individuals seeking private communication use steganography. It protects messages from unwanted eyes. It ensures confidentiality.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D07C482-8D44-CE4D-D303-574486606E97}"/>
              </a:ext>
            </a:extLst>
          </p:cNvPr>
          <p:cNvPicPr>
            <a:picLocks noGrp="1" noChangeAspect="1"/>
          </p:cNvPicPr>
          <p:nvPr>
            <p:ph idx="1"/>
          </p:nvPr>
        </p:nvPicPr>
        <p:blipFill>
          <a:blip r:embed="rId2"/>
          <a:stretch>
            <a:fillRect/>
          </a:stretch>
        </p:blipFill>
        <p:spPr>
          <a:xfrm>
            <a:off x="581192" y="1317668"/>
            <a:ext cx="10449501" cy="2721770"/>
          </a:xfrm>
        </p:spPr>
      </p:pic>
      <p:pic>
        <p:nvPicPr>
          <p:cNvPr id="13" name="Picture 12">
            <a:extLst>
              <a:ext uri="{FF2B5EF4-FFF2-40B4-BE49-F238E27FC236}">
                <a16:creationId xmlns:a16="http://schemas.microsoft.com/office/drawing/2014/main" id="{E93FE676-912C-21BA-5528-E5C54FEC32FB}"/>
              </a:ext>
            </a:extLst>
          </p:cNvPr>
          <p:cNvPicPr>
            <a:picLocks noChangeAspect="1"/>
          </p:cNvPicPr>
          <p:nvPr/>
        </p:nvPicPr>
        <p:blipFill>
          <a:blip r:embed="rId3"/>
          <a:stretch>
            <a:fillRect/>
          </a:stretch>
        </p:blipFill>
        <p:spPr>
          <a:xfrm>
            <a:off x="581191" y="4124654"/>
            <a:ext cx="10449501" cy="254453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97986-6890-7AC8-9AC9-3BEA327A8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533799-71AA-7457-B5A2-8B78430E759C}"/>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9C6F7175-CEF2-4047-675F-F922A674E087}"/>
              </a:ext>
            </a:extLst>
          </p:cNvPr>
          <p:cNvPicPr>
            <a:picLocks noGrp="1" noChangeAspect="1"/>
          </p:cNvPicPr>
          <p:nvPr>
            <p:ph idx="1"/>
          </p:nvPr>
        </p:nvPicPr>
        <p:blipFill>
          <a:blip r:embed="rId2"/>
          <a:stretch>
            <a:fillRect/>
          </a:stretch>
        </p:blipFill>
        <p:spPr>
          <a:xfrm>
            <a:off x="462223" y="1482244"/>
            <a:ext cx="10716505" cy="4673600"/>
          </a:xfrm>
        </p:spPr>
      </p:pic>
    </p:spTree>
    <p:extLst>
      <p:ext uri="{BB962C8B-B14F-4D97-AF65-F5344CB8AC3E}">
        <p14:creationId xmlns:p14="http://schemas.microsoft.com/office/powerpoint/2010/main" val="86186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70176" y="1482520"/>
            <a:ext cx="11029615" cy="4673324"/>
          </a:xfrm>
        </p:spPr>
        <p:txBody>
          <a:bodyPr/>
          <a:lstStyle/>
          <a:p>
            <a:r>
              <a:rPr lang="en-US" sz="1800" dirty="0">
                <a:latin typeface="Times New Roman" panose="02020603050405020304" pitchFamily="18" charset="0"/>
                <a:cs typeface="Times New Roman" panose="02020603050405020304" pitchFamily="18" charset="0"/>
              </a:rPr>
              <a:t>Steganography, the practice of hiding information within another medium (in this case, images), offers a secure and effective method for data protection and confidentiality. By embedding secret data into the least significant bits of image pixels, steganography ensures that sensitive information remains undetectable to the human eye, making it a valuable tool for secure communication and data transfer.</a:t>
            </a:r>
          </a:p>
          <a:p>
            <a:r>
              <a:rPr lang="en-US" sz="1800" dirty="0">
                <a:latin typeface="Times New Roman" panose="02020603050405020304" pitchFamily="18" charset="0"/>
                <a:cs typeface="Times New Roman" panose="02020603050405020304" pitchFamily="18" charset="0"/>
              </a:rPr>
              <a:t>In the context of </a:t>
            </a:r>
            <a:r>
              <a:rPr lang="en-US" sz="1800" b="1" dirty="0">
                <a:latin typeface="Times New Roman" panose="02020603050405020304" pitchFamily="18" charset="0"/>
                <a:cs typeface="Times New Roman" panose="02020603050405020304" pitchFamily="18" charset="0"/>
              </a:rPr>
              <a:t>image-based steganography</a:t>
            </a:r>
            <a:r>
              <a:rPr lang="en-US" sz="1800" dirty="0">
                <a:latin typeface="Times New Roman" panose="02020603050405020304" pitchFamily="18" charset="0"/>
                <a:cs typeface="Times New Roman" panose="02020603050405020304" pitchFamily="18" charset="0"/>
              </a:rPr>
              <a:t>, the key aspects can be summarized as follows:</a:t>
            </a:r>
          </a:p>
          <a:p>
            <a:pPr>
              <a:buFont typeface="+mj-lt"/>
              <a:buAutoNum type="arabicPeriod"/>
            </a:pPr>
            <a:r>
              <a:rPr lang="en-US" sz="1800" b="1" dirty="0">
                <a:latin typeface="Times New Roman" panose="02020603050405020304" pitchFamily="18" charset="0"/>
                <a:cs typeface="Times New Roman" panose="02020603050405020304" pitchFamily="18" charset="0"/>
              </a:rPr>
              <a:t>Data Security</a:t>
            </a:r>
            <a:r>
              <a:rPr lang="en-US" sz="1800" dirty="0">
                <a:latin typeface="Times New Roman" panose="02020603050405020304" pitchFamily="18" charset="0"/>
                <a:cs typeface="Times New Roman" panose="02020603050405020304" pitchFamily="18" charset="0"/>
              </a:rPr>
              <a:t>: The primary advantage of steganography is that it allows for secure data hiding without raising suspicion. Unlike encryption, which makes the existence of hidden data apparent, steganography embeds the data in such a way that it remains invisible in the host image.</a:t>
            </a:r>
          </a:p>
          <a:p>
            <a:pPr>
              <a:buFont typeface="+mj-lt"/>
              <a:buAutoNum type="arabicPeriod"/>
            </a:pPr>
            <a:r>
              <a:rPr lang="en-US" sz="1800" b="1" dirty="0">
                <a:latin typeface="Times New Roman" panose="02020603050405020304" pitchFamily="18" charset="0"/>
                <a:cs typeface="Times New Roman" panose="02020603050405020304" pitchFamily="18" charset="0"/>
              </a:rPr>
              <a:t>Robustness</a:t>
            </a:r>
            <a:r>
              <a:rPr lang="en-US" sz="1800" dirty="0">
                <a:latin typeface="Times New Roman" panose="02020603050405020304" pitchFamily="18" charset="0"/>
                <a:cs typeface="Times New Roman" panose="02020603050405020304" pitchFamily="18" charset="0"/>
              </a:rPr>
              <a:t>: With proper techniques, steganographic methods can withstand common image manipulation, compression, or transformations, ensuring that the hidden data remains intact during transmission. More advanced techniques can even detect attacks such as cropping, resizing, or format conversion.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493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Black</vt:lpstr>
      <vt:lpstr>Calibri</vt:lpstr>
      <vt:lpstr>Calibri Light</vt:lpstr>
      <vt:lpstr>Franklin Gothic Book</vt:lpstr>
      <vt:lpstr>Franklin Gothic Demi</vt:lpstr>
      <vt:lpstr>Times New Roman</vt:lpstr>
      <vt:lpstr>Trebuchet MS</vt:lpstr>
      <vt:lpstr>Wingdings</vt:lpstr>
      <vt:lpstr>Wingdings 2</vt:lpstr>
      <vt:lpstr>DividendVTI</vt:lpstr>
      <vt:lpstr>SECURE DATA HIDING IN IMAGES USING STEGANOGRAPHY</vt:lpstr>
      <vt:lpstr>OUTLINE</vt:lpstr>
      <vt:lpstr>Problem Statement</vt:lpstr>
      <vt:lpstr>Technology  used</vt:lpstr>
      <vt:lpstr>Wow factors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RABIYA BASRI</cp:lastModifiedBy>
  <cp:revision>26</cp:revision>
  <dcterms:created xsi:type="dcterms:W3CDTF">2021-05-26T16:50:10Z</dcterms:created>
  <dcterms:modified xsi:type="dcterms:W3CDTF">2025-02-20T09:46:34Z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