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64" r:id="rId7"/>
    <p:sldId id="271" r:id="rId8"/>
    <p:sldId id="259" r:id="rId9"/>
    <p:sldId id="258" r:id="rId10"/>
    <p:sldId id="260" r:id="rId11"/>
    <p:sldId id="261" r:id="rId12"/>
    <p:sldId id="257" r:id="rId13"/>
    <p:sldId id="262" r:id="rId14"/>
    <p:sldId id="263" r:id="rId15"/>
    <p:sldId id="266"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9" d="100"/>
          <a:sy n="89"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64DF5B1-3694-42A9-866E-9F1FF6CF0C01}"/>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5" name="Footer Placeholder 4">
            <a:extLst>
              <a:ext uri="{FF2B5EF4-FFF2-40B4-BE49-F238E27FC236}">
                <a16:creationId xmlns:a16="http://schemas.microsoft.com/office/drawing/2014/main" xmlns=""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D9BDB0-2A2B-43AC-965A-A9E7E7F741CD}"/>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5" name="Footer Placeholder 4">
            <a:extLst>
              <a:ext uri="{FF2B5EF4-FFF2-40B4-BE49-F238E27FC236}">
                <a16:creationId xmlns:a16="http://schemas.microsoft.com/office/drawing/2014/main" xmlns=""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6ADEE3-AAA7-4846-8EC6-84B1537C1D74}"/>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5" name="Footer Placeholder 4">
            <a:extLst>
              <a:ext uri="{FF2B5EF4-FFF2-40B4-BE49-F238E27FC236}">
                <a16:creationId xmlns:a16="http://schemas.microsoft.com/office/drawing/2014/main" xmlns=""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A7849A-1CE6-4F5C-95D7-EA8DA5EE5551}"/>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5" name="Footer Placeholder 4">
            <a:extLst>
              <a:ext uri="{FF2B5EF4-FFF2-40B4-BE49-F238E27FC236}">
                <a16:creationId xmlns:a16="http://schemas.microsoft.com/office/drawing/2014/main" xmlns=""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4BC6257-C490-4059-9E97-16E46673C65A}"/>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5" name="Footer Placeholder 4">
            <a:extLst>
              <a:ext uri="{FF2B5EF4-FFF2-40B4-BE49-F238E27FC236}">
                <a16:creationId xmlns:a16="http://schemas.microsoft.com/office/drawing/2014/main" xmlns=""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861E48C-176E-4E60-8CB3-5425169963CD}"/>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6" name="Footer Placeholder 5">
            <a:extLst>
              <a:ext uri="{FF2B5EF4-FFF2-40B4-BE49-F238E27FC236}">
                <a16:creationId xmlns:a16="http://schemas.microsoft.com/office/drawing/2014/main" xmlns=""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735923-3BB5-4F33-8E76-56665E95B55A}"/>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8" name="Footer Placeholder 7">
            <a:extLst>
              <a:ext uri="{FF2B5EF4-FFF2-40B4-BE49-F238E27FC236}">
                <a16:creationId xmlns:a16="http://schemas.microsoft.com/office/drawing/2014/main" xmlns=""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4CEFE7-D923-48C1-B2FE-8110829C69E3}"/>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4" name="Footer Placeholder 3">
            <a:extLst>
              <a:ext uri="{FF2B5EF4-FFF2-40B4-BE49-F238E27FC236}">
                <a16:creationId xmlns:a16="http://schemas.microsoft.com/office/drawing/2014/main" xmlns=""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8942B-5ECF-4556-91C2-496E4C52EF8A}"/>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3" name="Footer Placeholder 2">
            <a:extLst>
              <a:ext uri="{FF2B5EF4-FFF2-40B4-BE49-F238E27FC236}">
                <a16:creationId xmlns:a16="http://schemas.microsoft.com/office/drawing/2014/main" xmlns=""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60C32E-3427-4696-A55A-56886EA24AEB}"/>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6" name="Footer Placeholder 5">
            <a:extLst>
              <a:ext uri="{FF2B5EF4-FFF2-40B4-BE49-F238E27FC236}">
                <a16:creationId xmlns:a16="http://schemas.microsoft.com/office/drawing/2014/main" xmlns=""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D19410E-A050-4AA2-BC89-EF52EB1C34F6}"/>
              </a:ext>
            </a:extLst>
          </p:cNvPr>
          <p:cNvSpPr>
            <a:spLocks noGrp="1"/>
          </p:cNvSpPr>
          <p:nvPr>
            <p:ph type="dt" sz="half" idx="10"/>
          </p:nvPr>
        </p:nvSpPr>
        <p:spPr/>
        <p:txBody>
          <a:bodyPr/>
          <a:lstStyle/>
          <a:p>
            <a:fld id="{EED1C14C-A143-42F5-B247-D0E800131009}" type="datetimeFigureOut">
              <a:rPr lang="en-US" smtClean="0"/>
              <a:t>3/26/2024</a:t>
            </a:fld>
            <a:endParaRPr lang="en-US"/>
          </a:p>
        </p:txBody>
      </p:sp>
      <p:sp>
        <p:nvSpPr>
          <p:cNvPr id="6" name="Footer Placeholder 5">
            <a:extLst>
              <a:ext uri="{FF2B5EF4-FFF2-40B4-BE49-F238E27FC236}">
                <a16:creationId xmlns:a16="http://schemas.microsoft.com/office/drawing/2014/main" xmlns=""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3/26/2024</a:t>
            </a:fld>
            <a:endParaRPr lang="en-US"/>
          </a:p>
        </p:txBody>
      </p:sp>
      <p:sp>
        <p:nvSpPr>
          <p:cNvPr id="5" name="Footer Placeholder 4">
            <a:extLst>
              <a:ext uri="{FF2B5EF4-FFF2-40B4-BE49-F238E27FC236}">
                <a16:creationId xmlns:a16="http://schemas.microsoft.com/office/drawing/2014/main" xmlns=""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Cycle_data_analysis/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xmlns="" id="{B1D23662-BADA-4C35-B3CA-D5311BB78425}"/>
              </a:ext>
            </a:extLst>
          </p:cNvPr>
          <p:cNvSpPr>
            <a:spLocks noGrp="1"/>
          </p:cNvSpPr>
          <p:nvPr>
            <p:ph type="ctrTitle"/>
          </p:nvPr>
        </p:nvSpPr>
        <p:spPr/>
        <p:txBody>
          <a:bodyPr/>
          <a:lstStyle/>
          <a:p>
            <a:r>
              <a:rPr lang="en-GB" dirty="0" err="1" smtClean="0">
                <a:hlinkClick r:id="rId2"/>
              </a:rPr>
              <a:t>Cyclistic</a:t>
            </a:r>
            <a:r>
              <a:rPr lang="en-GB" dirty="0">
                <a:hlinkClick r:id="rId2"/>
              </a:rPr>
              <a:t> </a:t>
            </a:r>
            <a:r>
              <a:rPr lang="en-GB" dirty="0" smtClean="0">
                <a:hlinkClick r:id="rId2"/>
              </a:rPr>
              <a:t>Case Study</a:t>
            </a:r>
            <a:endParaRPr lang="en-GB" dirty="0">
              <a:hlinkClick r:id="rId2"/>
            </a:endParaRPr>
          </a:p>
        </p:txBody>
      </p:sp>
      <p:sp>
        <p:nvSpPr>
          <p:cNvPr id="3" name="slide1">
            <a:extLst>
              <a:ext uri="{FF2B5EF4-FFF2-40B4-BE49-F238E27FC236}">
                <a16:creationId xmlns:a16="http://schemas.microsoft.com/office/drawing/2014/main" xmlns="" id="{5BF44D2B-22EA-4C7C-8261-DA9F842B1607}"/>
              </a:ext>
            </a:extLst>
          </p:cNvPr>
          <p:cNvSpPr>
            <a:spLocks noGrp="1"/>
          </p:cNvSpPr>
          <p:nvPr>
            <p:ph type="subTitle" idx="1"/>
          </p:nvPr>
        </p:nvSpPr>
        <p:spPr/>
        <p:txBody>
          <a:bodyPr/>
          <a:lstStyle/>
          <a:p>
            <a:r>
              <a:rPr lang="en-US" dirty="0" smtClean="0"/>
              <a:t> A </a:t>
            </a:r>
            <a:r>
              <a:rPr lang="en-US" dirty="0" smtClean="0"/>
              <a:t>G</a:t>
            </a:r>
            <a:r>
              <a:rPr lang="en-US" dirty="0" smtClean="0"/>
              <a:t>oogle </a:t>
            </a:r>
            <a:r>
              <a:rPr lang="en-US" dirty="0"/>
              <a:t>C</a:t>
            </a:r>
            <a:r>
              <a:rPr lang="en-US" dirty="0" smtClean="0"/>
              <a:t>apstone Project</a:t>
            </a:r>
            <a:endParaRPr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4">
            <a:extLst>
              <a:ext uri="{FF2B5EF4-FFF2-40B4-BE49-F238E27FC236}">
                <a16:creationId xmlns:a16="http://schemas.microsoft.com/office/drawing/2014/main" xmlns="" id="{9F26F582-0961-4AA3-B976-AA8A04483BF2}"/>
              </a:ext>
            </a:extLst>
          </p:cNvPr>
          <p:cNvPicPr>
            <a:picLocks noChangeAspect="1"/>
          </p:cNvPicPr>
          <p:nvPr/>
        </p:nvPicPr>
        <p:blipFill rotWithShape="1">
          <a:blip r:embed="rId2">
            <a:extLst>
              <a:ext uri="{28A0092B-C50C-407E-A947-70E740481C1C}">
                <a14:useLocalDpi xmlns:a14="http://schemas.microsoft.com/office/drawing/2010/main" val="0"/>
              </a:ext>
            </a:extLst>
          </a:blip>
          <a:srcRect r="6371"/>
          <a:stretch/>
        </p:blipFill>
        <p:spPr>
          <a:xfrm>
            <a:off x="5953571" y="687010"/>
            <a:ext cx="6238429" cy="5928360"/>
          </a:xfrm>
          <a:prstGeom prst="rect">
            <a:avLst/>
          </a:prstGeom>
        </p:spPr>
      </p:pic>
      <p:sp>
        <p:nvSpPr>
          <p:cNvPr id="2" name="TextBox 1"/>
          <p:cNvSpPr txBox="1"/>
          <p:nvPr/>
        </p:nvSpPr>
        <p:spPr>
          <a:xfrm>
            <a:off x="324740" y="2651332"/>
            <a:ext cx="5449369" cy="1999716"/>
          </a:xfrm>
          <a:prstGeom prst="rect">
            <a:avLst/>
          </a:prstGeom>
          <a:noFill/>
        </p:spPr>
        <p:txBody>
          <a:bodyPr wrap="square" rtlCol="0">
            <a:spAutoFit/>
          </a:bodyPr>
          <a:lstStyle/>
          <a:p>
            <a:pPr algn="just"/>
            <a:r>
              <a:rPr lang="en-US" sz="2400" dirty="0" smtClean="0"/>
              <a:t>This visualization shows us that maximum number of rides are done in summer season and minimum number of rides are done in winter season by both casual rider and member</a:t>
            </a:r>
            <a:endParaRPr lang="en-US" sz="2400"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5">
            <a:extLst>
              <a:ext uri="{FF2B5EF4-FFF2-40B4-BE49-F238E27FC236}">
                <a16:creationId xmlns:a16="http://schemas.microsoft.com/office/drawing/2014/main" xmlns="" id="{2E193E08-5E32-4583-9FC4-354BDEF94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555" y="687011"/>
            <a:ext cx="4418176" cy="5928360"/>
          </a:xfrm>
          <a:prstGeom prst="rect">
            <a:avLst/>
          </a:prstGeom>
        </p:spPr>
      </p:pic>
      <p:sp>
        <p:nvSpPr>
          <p:cNvPr id="2" name="Rectangle 1"/>
          <p:cNvSpPr/>
          <p:nvPr/>
        </p:nvSpPr>
        <p:spPr>
          <a:xfrm>
            <a:off x="330437" y="3051026"/>
            <a:ext cx="6096000" cy="1200329"/>
          </a:xfrm>
          <a:prstGeom prst="rect">
            <a:avLst/>
          </a:prstGeom>
        </p:spPr>
        <p:txBody>
          <a:bodyPr>
            <a:spAutoFit/>
          </a:bodyPr>
          <a:lstStyle/>
          <a:p>
            <a:pPr algn="just"/>
            <a:r>
              <a:rPr lang="en-US" sz="2400" dirty="0"/>
              <a:t>This visualization shows us </a:t>
            </a:r>
            <a:r>
              <a:rPr lang="en-US" sz="2400" dirty="0" smtClean="0"/>
              <a:t>that in Summer season July month is where maximum number of rides occurred compare to </a:t>
            </a:r>
            <a:r>
              <a:rPr lang="en-US" sz="2400" dirty="0" err="1" smtClean="0"/>
              <a:t>june</a:t>
            </a:r>
            <a:r>
              <a:rPr lang="en-US" sz="2400" dirty="0" smtClean="0"/>
              <a:t> and august</a:t>
            </a:r>
            <a:endParaRPr lang="en-US" sz="2400"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xmlns="" id="{57BE4865-7702-45A2-848F-741331105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280" y="889579"/>
            <a:ext cx="4213254" cy="5708697"/>
          </a:xfrm>
          <a:prstGeom prst="rect">
            <a:avLst/>
          </a:prstGeom>
        </p:spPr>
      </p:pic>
      <p:sp>
        <p:nvSpPr>
          <p:cNvPr id="3" name="TextBox 2"/>
          <p:cNvSpPr txBox="1"/>
          <p:nvPr/>
        </p:nvSpPr>
        <p:spPr>
          <a:xfrm>
            <a:off x="589659" y="2820599"/>
            <a:ext cx="6460621" cy="1846659"/>
          </a:xfrm>
          <a:prstGeom prst="rect">
            <a:avLst/>
          </a:prstGeom>
          <a:noFill/>
        </p:spPr>
        <p:txBody>
          <a:bodyPr wrap="square" rtlCol="0">
            <a:spAutoFit/>
          </a:bodyPr>
          <a:lstStyle/>
          <a:p>
            <a:r>
              <a:rPr lang="en-US" sz="2400" dirty="0"/>
              <a:t>This visualization shows us that maximum number of rides are done in </a:t>
            </a:r>
            <a:r>
              <a:rPr lang="en-US" sz="2400" dirty="0" smtClean="0"/>
              <a:t>afternoon time of the day </a:t>
            </a:r>
            <a:r>
              <a:rPr lang="en-US" sz="2400" dirty="0"/>
              <a:t>and minimum number of rides are done </a:t>
            </a:r>
            <a:r>
              <a:rPr lang="en-US" sz="2400" dirty="0" smtClean="0"/>
              <a:t>in night time of the day.</a:t>
            </a:r>
            <a:endParaRPr lang="en-US" sz="2400" dirty="0"/>
          </a:p>
          <a:p>
            <a:endParaRPr lang="en-US"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heet 6">
            <a:extLst>
              <a:ext uri="{FF2B5EF4-FFF2-40B4-BE49-F238E27FC236}">
                <a16:creationId xmlns:a16="http://schemas.microsoft.com/office/drawing/2014/main" xmlns="" id="{B1962E9B-5253-48F8-8FD0-7C6D1B182A6F}"/>
              </a:ext>
            </a:extLst>
          </p:cNvPr>
          <p:cNvPicPr>
            <a:picLocks noChangeAspect="1"/>
          </p:cNvPicPr>
          <p:nvPr/>
        </p:nvPicPr>
        <p:blipFill rotWithShape="1">
          <a:blip r:embed="rId2">
            <a:extLst>
              <a:ext uri="{28A0092B-C50C-407E-A947-70E740481C1C}">
                <a14:useLocalDpi xmlns:a14="http://schemas.microsoft.com/office/drawing/2010/main" val="0"/>
              </a:ext>
            </a:extLst>
          </a:blip>
          <a:srcRect r="5303"/>
          <a:stretch/>
        </p:blipFill>
        <p:spPr>
          <a:xfrm>
            <a:off x="2563738" y="786213"/>
            <a:ext cx="7064523" cy="4376372"/>
          </a:xfrm>
          <a:prstGeom prst="rect">
            <a:avLst/>
          </a:prstGeom>
        </p:spPr>
      </p:pic>
      <p:sp>
        <p:nvSpPr>
          <p:cNvPr id="2" name="Rectangle 1"/>
          <p:cNvSpPr/>
          <p:nvPr/>
        </p:nvSpPr>
        <p:spPr>
          <a:xfrm>
            <a:off x="1528272" y="5343339"/>
            <a:ext cx="9135454" cy="830997"/>
          </a:xfrm>
          <a:prstGeom prst="rect">
            <a:avLst/>
          </a:prstGeom>
        </p:spPr>
        <p:txBody>
          <a:bodyPr wrap="square">
            <a:spAutoFit/>
          </a:bodyPr>
          <a:lstStyle/>
          <a:p>
            <a:pPr algn="just"/>
            <a:r>
              <a:rPr lang="en-US" sz="2400" dirty="0"/>
              <a:t>This visualization shows us </a:t>
            </a:r>
            <a:r>
              <a:rPr lang="en-US" sz="2400" dirty="0" smtClean="0"/>
              <a:t>that among the casual riders and members maximum number of rides are done in weekend </a:t>
            </a:r>
            <a:r>
              <a:rPr lang="en-US" sz="2400" dirty="0" err="1" smtClean="0"/>
              <a:t>i.e</a:t>
            </a:r>
            <a:r>
              <a:rPr lang="en-US" sz="2400" dirty="0" smtClean="0"/>
              <a:t> Saturday</a:t>
            </a:r>
            <a:endParaRPr lang="en-US" sz="2400"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161" y="2978439"/>
            <a:ext cx="10117520" cy="3319811"/>
          </a:xfrm>
          <a:prstGeom prst="rect">
            <a:avLst/>
          </a:prstGeom>
        </p:spPr>
      </p:pic>
      <p:sp>
        <p:nvSpPr>
          <p:cNvPr id="4" name="Rectangle 3"/>
          <p:cNvSpPr/>
          <p:nvPr/>
        </p:nvSpPr>
        <p:spPr>
          <a:xfrm>
            <a:off x="1041161" y="1190083"/>
            <a:ext cx="9135454" cy="1200329"/>
          </a:xfrm>
          <a:prstGeom prst="rect">
            <a:avLst/>
          </a:prstGeom>
        </p:spPr>
        <p:txBody>
          <a:bodyPr wrap="square">
            <a:spAutoFit/>
          </a:bodyPr>
          <a:lstStyle/>
          <a:p>
            <a:pPr algn="just"/>
            <a:r>
              <a:rPr lang="en-US" sz="2400" dirty="0"/>
              <a:t>This visualization shows us </a:t>
            </a:r>
            <a:r>
              <a:rPr lang="en-US" sz="2400" dirty="0" smtClean="0"/>
              <a:t>that among the casual riders and members maximum number of rides are done in 17</a:t>
            </a:r>
            <a:r>
              <a:rPr lang="en-US" sz="2400" baseline="30000" dirty="0" smtClean="0"/>
              <a:t>th</a:t>
            </a:r>
            <a:r>
              <a:rPr lang="en-US" sz="2400" dirty="0" smtClean="0"/>
              <a:t> hour of the day  </a:t>
            </a:r>
            <a:r>
              <a:rPr lang="en-US" sz="2400" dirty="0" err="1" smtClean="0"/>
              <a:t>i.e</a:t>
            </a:r>
            <a:r>
              <a:rPr lang="en-US" sz="2400" dirty="0" smtClean="0"/>
              <a:t> Afternoon</a:t>
            </a:r>
            <a:endParaRPr lang="en-US" sz="2400"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heet 10">
            <a:extLst>
              <a:ext uri="{FF2B5EF4-FFF2-40B4-BE49-F238E27FC236}">
                <a16:creationId xmlns:a16="http://schemas.microsoft.com/office/drawing/2014/main" xmlns="" id="{1F0739EC-E229-4735-92DE-C2CF951D3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927" y="2427005"/>
            <a:ext cx="9813413" cy="4080617"/>
          </a:xfrm>
          <a:prstGeom prst="rect">
            <a:avLst/>
          </a:prstGeom>
        </p:spPr>
      </p:pic>
      <p:sp>
        <p:nvSpPr>
          <p:cNvPr id="3" name="Rectangle 2"/>
          <p:cNvSpPr/>
          <p:nvPr/>
        </p:nvSpPr>
        <p:spPr>
          <a:xfrm>
            <a:off x="1120927" y="668790"/>
            <a:ext cx="9135454" cy="1200329"/>
          </a:xfrm>
          <a:prstGeom prst="rect">
            <a:avLst/>
          </a:prstGeom>
        </p:spPr>
        <p:txBody>
          <a:bodyPr wrap="square">
            <a:spAutoFit/>
          </a:bodyPr>
          <a:lstStyle/>
          <a:p>
            <a:pPr algn="just"/>
            <a:r>
              <a:rPr lang="en-US" sz="2400" dirty="0"/>
              <a:t>This visualization shows us </a:t>
            </a:r>
            <a:r>
              <a:rPr lang="en-US" sz="2400" dirty="0" smtClean="0"/>
              <a:t>that among the casual riders and members average Ride length per month in which August 2020 has maximum average ride length.</a:t>
            </a:r>
            <a:endParaRPr lang="en-US" sz="2400"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lstStyle/>
          <a:p>
            <a:r>
              <a:rPr lang="en-US" dirty="0"/>
              <a:t>i</a:t>
            </a:r>
            <a:r>
              <a:rPr lang="en-US" dirty="0" smtClean="0"/>
              <a:t>nsight we gained from the Analytical phase are:</a:t>
            </a:r>
          </a:p>
          <a:p>
            <a:pPr lvl="2"/>
            <a:r>
              <a:rPr lang="en-US" dirty="0" smtClean="0"/>
              <a:t>Busiest Season is : Summer </a:t>
            </a:r>
          </a:p>
          <a:p>
            <a:pPr lvl="2"/>
            <a:r>
              <a:rPr lang="en-US" dirty="0"/>
              <a:t>Busiest</a:t>
            </a:r>
            <a:r>
              <a:rPr lang="en-US" dirty="0" smtClean="0"/>
              <a:t> Time is: Afternoon</a:t>
            </a:r>
          </a:p>
          <a:p>
            <a:pPr lvl="2"/>
            <a:r>
              <a:rPr lang="en-US" dirty="0"/>
              <a:t>Busiest</a:t>
            </a:r>
            <a:r>
              <a:rPr lang="en-US" dirty="0" smtClean="0"/>
              <a:t> Month is: July</a:t>
            </a:r>
          </a:p>
          <a:p>
            <a:pPr lvl="2"/>
            <a:r>
              <a:rPr lang="en-US" dirty="0"/>
              <a:t>Busiest</a:t>
            </a:r>
            <a:r>
              <a:rPr lang="en-US" dirty="0" smtClean="0"/>
              <a:t> Hour is: 15</a:t>
            </a:r>
          </a:p>
          <a:p>
            <a:pPr lvl="2"/>
            <a:r>
              <a:rPr lang="en-US" dirty="0"/>
              <a:t>Busiest</a:t>
            </a:r>
            <a:r>
              <a:rPr lang="en-US" dirty="0" smtClean="0"/>
              <a:t> Day is: Saturday</a:t>
            </a:r>
            <a:endParaRPr lang="en-US" dirty="0"/>
          </a:p>
        </p:txBody>
      </p:sp>
    </p:spTree>
    <p:extLst>
      <p:ext uri="{BB962C8B-B14F-4D97-AF65-F5344CB8AC3E}">
        <p14:creationId xmlns:p14="http://schemas.microsoft.com/office/powerpoint/2010/main" val="684234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a:t>
            </a:r>
            <a:endParaRPr lang="en-US" dirty="0"/>
          </a:p>
        </p:txBody>
      </p:sp>
      <p:sp>
        <p:nvSpPr>
          <p:cNvPr id="3" name="Content Placeholder 2"/>
          <p:cNvSpPr>
            <a:spLocks noGrp="1"/>
          </p:cNvSpPr>
          <p:nvPr>
            <p:ph idx="1"/>
          </p:nvPr>
        </p:nvSpPr>
        <p:spPr/>
        <p:txBody>
          <a:bodyPr/>
          <a:lstStyle/>
          <a:p>
            <a:r>
              <a:rPr lang="en-US" dirty="0" smtClean="0"/>
              <a:t>Based on the insight we gained the riders use cycles more in summer season and during weekend </a:t>
            </a:r>
          </a:p>
          <a:p>
            <a:r>
              <a:rPr lang="en-US" dirty="0"/>
              <a:t>S</a:t>
            </a:r>
            <a:r>
              <a:rPr lang="en-US" dirty="0" smtClean="0"/>
              <a:t>o we can create membership plans for weekends Only. </a:t>
            </a:r>
          </a:p>
          <a:p>
            <a:r>
              <a:rPr lang="en-US" dirty="0" smtClean="0"/>
              <a:t>We can give various offers and deals in summer season to increase the conversion rate.</a:t>
            </a:r>
          </a:p>
          <a:p>
            <a:endParaRPr lang="en-US" dirty="0"/>
          </a:p>
        </p:txBody>
      </p:sp>
    </p:spTree>
    <p:extLst>
      <p:ext uri="{BB962C8B-B14F-4D97-AF65-F5344CB8AC3E}">
        <p14:creationId xmlns:p14="http://schemas.microsoft.com/office/powerpoint/2010/main" val="3683468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Objective</a:t>
            </a:r>
          </a:p>
          <a:p>
            <a:r>
              <a:rPr lang="en-US" dirty="0" smtClean="0"/>
              <a:t>Project Details</a:t>
            </a:r>
          </a:p>
          <a:p>
            <a:r>
              <a:rPr lang="en-US" dirty="0"/>
              <a:t>A</a:t>
            </a:r>
            <a:r>
              <a:rPr lang="en-US" dirty="0" smtClean="0"/>
              <a:t>nalysis</a:t>
            </a:r>
          </a:p>
          <a:p>
            <a:r>
              <a:rPr lang="en-US" dirty="0" smtClean="0"/>
              <a:t>Insights</a:t>
            </a:r>
          </a:p>
          <a:p>
            <a:r>
              <a:rPr lang="en-US" dirty="0" smtClean="0"/>
              <a:t>Actionable steps</a:t>
            </a:r>
            <a:endParaRPr lang="en-US" dirty="0"/>
          </a:p>
        </p:txBody>
      </p:sp>
    </p:spTree>
    <p:extLst>
      <p:ext uri="{BB962C8B-B14F-4D97-AF65-F5344CB8AC3E}">
        <p14:creationId xmlns:p14="http://schemas.microsoft.com/office/powerpoint/2010/main" val="2916908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This case study is about a cycle rental company called </a:t>
            </a:r>
            <a:r>
              <a:rPr lang="en-US" dirty="0" err="1" smtClean="0"/>
              <a:t>Cyclistic</a:t>
            </a:r>
            <a:r>
              <a:rPr lang="en-US" dirty="0" smtClean="0"/>
              <a:t>. It </a:t>
            </a:r>
            <a:r>
              <a:rPr lang="en-US" dirty="0"/>
              <a:t>is a bike sharing program which features more than 5,800 bikes and 600 docking stations. It offers reclining bikes, hand tricycles, and cargo bikes, making it more inclusive to people with disabilities and riders who can't use a standard </a:t>
            </a:r>
            <a:r>
              <a:rPr lang="en-US" dirty="0" smtClean="0"/>
              <a:t>two-wheeled bike </a:t>
            </a:r>
            <a:endParaRPr lang="en-US" dirty="0"/>
          </a:p>
        </p:txBody>
      </p:sp>
    </p:spTree>
    <p:extLst>
      <p:ext uri="{BB962C8B-B14F-4D97-AF65-F5344CB8AC3E}">
        <p14:creationId xmlns:p14="http://schemas.microsoft.com/office/powerpoint/2010/main" val="2598956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The Company Goal is to convert the casual riders into annual  members</a:t>
            </a:r>
          </a:p>
          <a:p>
            <a:r>
              <a:rPr lang="en-US" dirty="0" smtClean="0"/>
              <a:t>The Business Goal is </a:t>
            </a:r>
            <a:r>
              <a:rPr lang="en-US" dirty="0"/>
              <a:t>to use digital media to influence casual riders to become </a:t>
            </a:r>
            <a:r>
              <a:rPr lang="en-US" dirty="0" smtClean="0"/>
              <a:t>members</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996725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lstStyle/>
          <a:p>
            <a:r>
              <a:rPr lang="en-US" dirty="0" smtClean="0"/>
              <a:t>In this project we will apply following  steps :- Ask, Prepare, Process, Analyze, Share, and Act </a:t>
            </a:r>
          </a:p>
          <a:p>
            <a:r>
              <a:rPr lang="en-US" dirty="0" smtClean="0"/>
              <a:t>We are going to perform cleaning , analyzing and visualizing of data</a:t>
            </a:r>
          </a:p>
          <a:p>
            <a:r>
              <a:rPr lang="en-US" dirty="0" smtClean="0"/>
              <a:t>We are going to use R programming language, Tableau and various tools </a:t>
            </a:r>
            <a:endParaRPr lang="en-US" dirty="0"/>
          </a:p>
        </p:txBody>
      </p:sp>
    </p:spTree>
    <p:extLst>
      <p:ext uri="{BB962C8B-B14F-4D97-AF65-F5344CB8AC3E}">
        <p14:creationId xmlns:p14="http://schemas.microsoft.com/office/powerpoint/2010/main" val="341945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a:t>
            </a:r>
            <a:endParaRPr lang="en-US" dirty="0"/>
          </a:p>
        </p:txBody>
      </p:sp>
      <p:sp>
        <p:nvSpPr>
          <p:cNvPr id="6" name="Content Placeholder 5"/>
          <p:cNvSpPr>
            <a:spLocks noGrp="1"/>
          </p:cNvSpPr>
          <p:nvPr>
            <p:ph idx="1"/>
          </p:nvPr>
        </p:nvSpPr>
        <p:spPr/>
        <p:txBody>
          <a:bodyPr/>
          <a:lstStyle/>
          <a:p>
            <a:r>
              <a:rPr lang="en-US" dirty="0" smtClean="0"/>
              <a:t>By Analyzing the data we have some great insights which will help us in solving the business goal </a:t>
            </a:r>
          </a:p>
          <a:p>
            <a:endParaRPr lang="en-US"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13" y="365126"/>
            <a:ext cx="10836729" cy="728888"/>
          </a:xfrm>
        </p:spPr>
        <p:txBody>
          <a:bodyPr>
            <a:normAutofit/>
          </a:bodyPr>
          <a:lstStyle/>
          <a:p>
            <a:endParaRPr lang="en-US" dirty="0"/>
          </a:p>
        </p:txBody>
      </p:sp>
      <p:pic>
        <p:nvPicPr>
          <p:cNvPr id="4" name="slide9" descr="Sheet 8">
            <a:extLst>
              <a:ext uri="{FF2B5EF4-FFF2-40B4-BE49-F238E27FC236}">
                <a16:creationId xmlns:a16="http://schemas.microsoft.com/office/drawing/2014/main" xmlns="" id="{35554AEA-0F9A-4D90-B1DF-356315F7BE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5178" y="2233730"/>
            <a:ext cx="2520193" cy="1269097"/>
          </a:xfrm>
          <a:prstGeom prst="rect">
            <a:avLst/>
          </a:prstGeom>
        </p:spPr>
      </p:pic>
      <p:sp>
        <p:nvSpPr>
          <p:cNvPr id="5" name="TextBox 4"/>
          <p:cNvSpPr txBox="1"/>
          <p:nvPr/>
        </p:nvSpPr>
        <p:spPr>
          <a:xfrm>
            <a:off x="512543" y="1821367"/>
            <a:ext cx="10690994" cy="954107"/>
          </a:xfrm>
          <a:prstGeom prst="rect">
            <a:avLst/>
          </a:prstGeom>
          <a:noFill/>
        </p:spPr>
        <p:txBody>
          <a:bodyPr wrap="square" rtlCol="0">
            <a:spAutoFit/>
          </a:bodyPr>
          <a:lstStyle/>
          <a:p>
            <a:r>
              <a:rPr lang="en-US" sz="2800" dirty="0" smtClean="0"/>
              <a:t>The total rides done within a span of 1 year (2020-2021)</a:t>
            </a:r>
          </a:p>
          <a:p>
            <a:r>
              <a:rPr lang="en-US" sz="2800" dirty="0" smtClean="0"/>
              <a:t> are:</a:t>
            </a:r>
            <a:endParaRPr lang="en-US" sz="2800" dirty="0"/>
          </a:p>
        </p:txBody>
      </p:sp>
      <p:pic>
        <p:nvPicPr>
          <p:cNvPr id="6" name="slide10" descr="Sheet 9">
            <a:extLst>
              <a:ext uri="{FF2B5EF4-FFF2-40B4-BE49-F238E27FC236}">
                <a16:creationId xmlns:a16="http://schemas.microsoft.com/office/drawing/2014/main" xmlns="" id="{3E36C0E8-D5D4-416E-BC72-B23DB51F0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177" y="4346533"/>
            <a:ext cx="2520193" cy="1219738"/>
          </a:xfrm>
          <a:prstGeom prst="rect">
            <a:avLst/>
          </a:prstGeom>
        </p:spPr>
      </p:pic>
      <p:sp>
        <p:nvSpPr>
          <p:cNvPr id="9" name="TextBox 8"/>
          <p:cNvSpPr txBox="1"/>
          <p:nvPr/>
        </p:nvSpPr>
        <p:spPr>
          <a:xfrm>
            <a:off x="674912" y="3905428"/>
            <a:ext cx="8030457" cy="523220"/>
          </a:xfrm>
          <a:prstGeom prst="rect">
            <a:avLst/>
          </a:prstGeom>
          <a:noFill/>
        </p:spPr>
        <p:txBody>
          <a:bodyPr wrap="square" rtlCol="0">
            <a:spAutoFit/>
          </a:bodyPr>
          <a:lstStyle/>
          <a:p>
            <a:r>
              <a:rPr lang="en-US" sz="2800" dirty="0" smtClean="0"/>
              <a:t>The average ride length by riders are:</a:t>
            </a:r>
            <a:endParaRPr lang="en-US" sz="2800" dirty="0"/>
          </a:p>
        </p:txBody>
      </p:sp>
    </p:spTree>
    <p:extLst>
      <p:ext uri="{BB962C8B-B14F-4D97-AF65-F5344CB8AC3E}">
        <p14:creationId xmlns:p14="http://schemas.microsoft.com/office/powerpoint/2010/main" val="1718104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0755" y="871672"/>
            <a:ext cx="6152972" cy="1384995"/>
          </a:xfrm>
          <a:prstGeom prst="rect">
            <a:avLst/>
          </a:prstGeom>
          <a:noFill/>
        </p:spPr>
        <p:txBody>
          <a:bodyPr wrap="square" rtlCol="0">
            <a:spAutoFit/>
          </a:bodyPr>
          <a:lstStyle/>
          <a:p>
            <a:r>
              <a:rPr lang="en-US" sz="2800" dirty="0" smtClean="0"/>
              <a:t>This Visualization Shows us that we have 56.09% are member and  43.91% are casual rider</a:t>
            </a:r>
            <a:endParaRPr lang="en-US" sz="28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02" b="8699"/>
          <a:stretch/>
        </p:blipFill>
        <p:spPr>
          <a:xfrm>
            <a:off x="4758391" y="2565601"/>
            <a:ext cx="6462237" cy="3489250"/>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2">
            <a:extLst>
              <a:ext uri="{FF2B5EF4-FFF2-40B4-BE49-F238E27FC236}">
                <a16:creationId xmlns:a16="http://schemas.microsoft.com/office/drawing/2014/main" xmlns="" id="{DDBE3F39-5536-4180-8468-678196A58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156" y="507549"/>
            <a:ext cx="4754880" cy="5928360"/>
          </a:xfrm>
          <a:prstGeom prst="rect">
            <a:avLst/>
          </a:prstGeom>
        </p:spPr>
      </p:pic>
      <p:sp>
        <p:nvSpPr>
          <p:cNvPr id="2" name="Rectangle 1"/>
          <p:cNvSpPr/>
          <p:nvPr/>
        </p:nvSpPr>
        <p:spPr>
          <a:xfrm>
            <a:off x="638087" y="2686899"/>
            <a:ext cx="6096000" cy="1569660"/>
          </a:xfrm>
          <a:prstGeom prst="rect">
            <a:avLst/>
          </a:prstGeom>
        </p:spPr>
        <p:txBody>
          <a:bodyPr>
            <a:spAutoFit/>
          </a:bodyPr>
          <a:lstStyle/>
          <a:p>
            <a:pPr algn="just"/>
            <a:r>
              <a:rPr lang="en-US" sz="2400" dirty="0"/>
              <a:t>This visualization shows us </a:t>
            </a:r>
            <a:r>
              <a:rPr lang="en-US" sz="2400" dirty="0" smtClean="0"/>
              <a:t>that there are three types of bike classic bike, docked bike and electric bike in which classic bike are used more by member compare to others </a:t>
            </a:r>
            <a:endParaRPr lang="en-US" sz="2400"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2998</TotalTime>
  <Words>478</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Cyclistic Case Study</vt:lpstr>
      <vt:lpstr>Agenda</vt:lpstr>
      <vt:lpstr>Introduction</vt:lpstr>
      <vt:lpstr>objective</vt:lpstr>
      <vt:lpstr>Project  Details</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Suggestion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dc:title>
  <dc:creator/>
  <cp:lastModifiedBy>User</cp:lastModifiedBy>
  <cp:revision>19</cp:revision>
  <dcterms:created xsi:type="dcterms:W3CDTF">2024-03-26T04:48:49Z</dcterms:created>
  <dcterms:modified xsi:type="dcterms:W3CDTF">2024-03-28T06:48:25Z</dcterms:modified>
</cp:coreProperties>
</file>