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4"/>
  </p:notesMasterIdLst>
  <p:handoutMasterIdLst>
    <p:handoutMasterId r:id="rId25"/>
  </p:handoutMasterIdLst>
  <p:sldIdLst>
    <p:sldId id="280" r:id="rId2"/>
    <p:sldId id="273" r:id="rId3"/>
    <p:sldId id="275" r:id="rId4"/>
    <p:sldId id="272" r:id="rId5"/>
    <p:sldId id="274" r:id="rId6"/>
    <p:sldId id="257" r:id="rId7"/>
    <p:sldId id="258" r:id="rId8"/>
    <p:sldId id="259" r:id="rId9"/>
    <p:sldId id="260" r:id="rId10"/>
    <p:sldId id="261" r:id="rId11"/>
    <p:sldId id="262" r:id="rId12"/>
    <p:sldId id="264" r:id="rId13"/>
    <p:sldId id="271" r:id="rId14"/>
    <p:sldId id="277" r:id="rId15"/>
    <p:sldId id="279" r:id="rId16"/>
    <p:sldId id="276" r:id="rId17"/>
    <p:sldId id="278" r:id="rId18"/>
    <p:sldId id="263" r:id="rId19"/>
    <p:sldId id="266" r:id="rId20"/>
    <p:sldId id="265" r:id="rId21"/>
    <p:sldId id="26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iah Sarju" initials="IS" lastIdx="8" clrIdx="0">
    <p:extLst>
      <p:ext uri="{19B8F6BF-5375-455C-9EA6-DF929625EA0E}">
        <p15:presenceInfo xmlns:p15="http://schemas.microsoft.com/office/powerpoint/2012/main" userId="8667e205b667d27a" providerId="Windows Live"/>
      </p:ext>
    </p:extLst>
  </p:cmAuthor>
  <p:cmAuthor id="2" name="R D" initials="RD" lastIdx="1" clrIdx="1">
    <p:extLst>
      <p:ext uri="{19B8F6BF-5375-455C-9EA6-DF929625EA0E}">
        <p15:presenceInfo xmlns:p15="http://schemas.microsoft.com/office/powerpoint/2012/main" userId="646b3c1395b923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3"/>
    <p:restoredTop sz="64275"/>
  </p:normalViewPr>
  <p:slideViewPr>
    <p:cSldViewPr snapToGrid="0" snapToObjects="1">
      <p:cViewPr varScale="1">
        <p:scale>
          <a:sx n="69" d="100"/>
          <a:sy n="69" d="100"/>
        </p:scale>
        <p:origin x="1392" y="192"/>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258B82-2C28-5947-8A90-D6FEE2DADAF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116E4C3-6DBF-C248-B3F6-1F3887A07CA1}"/>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B7E74922-6083-3F4C-8E38-BE5A99AE441B}" type="datetimeFigureOut">
              <a:rPr lang="en-US" smtClean="0"/>
              <a:t>4/10/18</a:t>
            </a:fld>
            <a:endParaRPr lang="en-US"/>
          </a:p>
        </p:txBody>
      </p:sp>
      <p:sp>
        <p:nvSpPr>
          <p:cNvPr id="4" name="Footer Placeholder 3">
            <a:extLst>
              <a:ext uri="{FF2B5EF4-FFF2-40B4-BE49-F238E27FC236}">
                <a16:creationId xmlns:a16="http://schemas.microsoft.com/office/drawing/2014/main" id="{64577798-009F-1647-B72D-8EF73ED045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B0C346-DE3C-3540-B617-746142613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847E1-5AFF-1743-AA5B-CF0E54E24DE9}" type="slidenum">
              <a:rPr lang="en-US" smtClean="0"/>
              <a:t>‹#›</a:t>
            </a:fld>
            <a:endParaRPr lang="en-US"/>
          </a:p>
        </p:txBody>
      </p:sp>
    </p:spTree>
    <p:extLst>
      <p:ext uri="{BB962C8B-B14F-4D97-AF65-F5344CB8AC3E}">
        <p14:creationId xmlns:p14="http://schemas.microsoft.com/office/powerpoint/2010/main" val="1933922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CD1E5C5-6C33-1341-9387-EE3E789B8BC8}" type="datetimeFigureOut">
              <a:rPr lang="en-US" smtClean="0"/>
              <a:t>4/10/18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B86C8-7221-CE46-8838-74F750A7ABF8}" type="slidenum">
              <a:rPr lang="en-US" smtClean="0"/>
              <a:t>‹#›</a:t>
            </a:fld>
            <a:endParaRPr lang="en-US"/>
          </a:p>
        </p:txBody>
      </p:sp>
    </p:spTree>
    <p:extLst>
      <p:ext uri="{BB962C8B-B14F-4D97-AF65-F5344CB8AC3E}">
        <p14:creationId xmlns:p14="http://schemas.microsoft.com/office/powerpoint/2010/main" val="213879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3</a:t>
            </a:fld>
            <a:endParaRPr lang="en-US"/>
          </a:p>
        </p:txBody>
      </p:sp>
    </p:spTree>
    <p:extLst>
      <p:ext uri="{BB962C8B-B14F-4D97-AF65-F5344CB8AC3E}">
        <p14:creationId xmlns:p14="http://schemas.microsoft.com/office/powerpoint/2010/main" val="3465730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keep the private key in an encrypted file… locally or on </a:t>
            </a:r>
            <a:r>
              <a:rPr lang="en-US" dirty="0" err="1"/>
              <a:t>removalable</a:t>
            </a:r>
            <a:r>
              <a:rPr lang="en-US" dirty="0"/>
              <a:t> media</a:t>
            </a:r>
          </a:p>
          <a:p>
            <a:r>
              <a:rPr lang="en-US" dirty="0"/>
              <a:t>You should it encrypt all private keys.</a:t>
            </a:r>
          </a:p>
        </p:txBody>
      </p:sp>
      <p:sp>
        <p:nvSpPr>
          <p:cNvPr id="4" name="Slide Number Placeholder 3"/>
          <p:cNvSpPr>
            <a:spLocks noGrp="1"/>
          </p:cNvSpPr>
          <p:nvPr>
            <p:ph type="sldNum" sz="quarter" idx="10"/>
          </p:nvPr>
        </p:nvSpPr>
        <p:spPr/>
        <p:txBody>
          <a:bodyPr/>
          <a:lstStyle/>
          <a:p>
            <a:fld id="{77AB86C8-7221-CE46-8838-74F750A7ABF8}" type="slidenum">
              <a:rPr lang="en-US" smtClean="0"/>
              <a:t>14</a:t>
            </a:fld>
            <a:endParaRPr lang="en-US"/>
          </a:p>
        </p:txBody>
      </p:sp>
    </p:spTree>
    <p:extLst>
      <p:ext uri="{BB962C8B-B14F-4D97-AF65-F5344CB8AC3E}">
        <p14:creationId xmlns:p14="http://schemas.microsoft.com/office/powerpoint/2010/main" val="341333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private key stays on the hardware device and transactions are sent to the device, signed on the device,  and then sent back to the program to broadcast to the network.</a:t>
            </a:r>
          </a:p>
        </p:txBody>
      </p:sp>
      <p:sp>
        <p:nvSpPr>
          <p:cNvPr id="4" name="Slide Number Placeholder 3"/>
          <p:cNvSpPr>
            <a:spLocks noGrp="1"/>
          </p:cNvSpPr>
          <p:nvPr>
            <p:ph type="sldNum" sz="quarter" idx="10"/>
          </p:nvPr>
        </p:nvSpPr>
        <p:spPr/>
        <p:txBody>
          <a:bodyPr/>
          <a:lstStyle/>
          <a:p>
            <a:fld id="{77AB86C8-7221-CE46-8838-74F750A7ABF8}" type="slidenum">
              <a:rPr lang="en-US" smtClean="0"/>
              <a:t>15</a:t>
            </a:fld>
            <a:endParaRPr lang="en-US"/>
          </a:p>
        </p:txBody>
      </p:sp>
    </p:spTree>
    <p:extLst>
      <p:ext uri="{BB962C8B-B14F-4D97-AF65-F5344CB8AC3E}">
        <p14:creationId xmlns:p14="http://schemas.microsoft.com/office/powerpoint/2010/main" val="192357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key is written out, or encoded into a QR code</a:t>
            </a:r>
          </a:p>
        </p:txBody>
      </p:sp>
      <p:sp>
        <p:nvSpPr>
          <p:cNvPr id="4" name="Slide Number Placeholder 3"/>
          <p:cNvSpPr>
            <a:spLocks noGrp="1"/>
          </p:cNvSpPr>
          <p:nvPr>
            <p:ph type="sldNum" sz="quarter" idx="10"/>
          </p:nvPr>
        </p:nvSpPr>
        <p:spPr/>
        <p:txBody>
          <a:bodyPr/>
          <a:lstStyle/>
          <a:p>
            <a:fld id="{77AB86C8-7221-CE46-8838-74F750A7ABF8}" type="slidenum">
              <a:rPr lang="en-US" smtClean="0"/>
              <a:t>16</a:t>
            </a:fld>
            <a:endParaRPr lang="en-US"/>
          </a:p>
        </p:txBody>
      </p:sp>
    </p:spTree>
    <p:extLst>
      <p:ext uri="{BB962C8B-B14F-4D97-AF65-F5344CB8AC3E}">
        <p14:creationId xmlns:p14="http://schemas.microsoft.com/office/powerpoint/2010/main" val="4230099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mnemonic phrase used to generate the private key, or the private key itself, can be stored on metal if you don’t feel safe with a the other forms</a:t>
            </a:r>
          </a:p>
        </p:txBody>
      </p:sp>
      <p:sp>
        <p:nvSpPr>
          <p:cNvPr id="4" name="Slide Number Placeholder 3"/>
          <p:cNvSpPr>
            <a:spLocks noGrp="1"/>
          </p:cNvSpPr>
          <p:nvPr>
            <p:ph type="sldNum" sz="quarter" idx="10"/>
          </p:nvPr>
        </p:nvSpPr>
        <p:spPr/>
        <p:txBody>
          <a:bodyPr/>
          <a:lstStyle/>
          <a:p>
            <a:fld id="{77AB86C8-7221-CE46-8838-74F750A7ABF8}" type="slidenum">
              <a:rPr lang="en-US" smtClean="0"/>
              <a:t>17</a:t>
            </a:fld>
            <a:endParaRPr lang="en-US"/>
          </a:p>
        </p:txBody>
      </p:sp>
    </p:spTree>
    <p:extLst>
      <p:ext uri="{BB962C8B-B14F-4D97-AF65-F5344CB8AC3E}">
        <p14:creationId xmlns:p14="http://schemas.microsoft.com/office/powerpoint/2010/main" val="351139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Excel Document</a:t>
            </a:r>
          </a:p>
          <a:p>
            <a:endParaRPr lang="en-US" dirty="0"/>
          </a:p>
          <a:p>
            <a:r>
              <a:rPr lang="en-US" dirty="0"/>
              <a:t>https://</a:t>
            </a:r>
            <a:r>
              <a:rPr lang="en-US" dirty="0" err="1"/>
              <a:t>twofactorauth.org</a:t>
            </a:r>
            <a:r>
              <a:rPr lang="en-US" dirty="0"/>
              <a:t>/</a:t>
            </a:r>
          </a:p>
          <a:p>
            <a:r>
              <a:rPr lang="en-US" dirty="0"/>
              <a:t>https://</a:t>
            </a:r>
            <a:r>
              <a:rPr lang="en-US" dirty="0" err="1"/>
              <a:t>authy.com</a:t>
            </a:r>
            <a:r>
              <a:rPr lang="en-US" dirty="0"/>
              <a:t>/</a:t>
            </a:r>
          </a:p>
          <a:p>
            <a:r>
              <a:rPr lang="en-US" dirty="0"/>
              <a:t>https://</a:t>
            </a:r>
            <a:r>
              <a:rPr lang="en-US" dirty="0" err="1"/>
              <a:t>en.wikipedia.org</a:t>
            </a:r>
            <a:r>
              <a:rPr lang="en-US" dirty="0"/>
              <a:t>/wiki/</a:t>
            </a:r>
            <a:r>
              <a:rPr lang="en-US" dirty="0" err="1"/>
              <a:t>Google_Authenticator</a:t>
            </a:r>
            <a:endParaRPr lang="en-US" dirty="0"/>
          </a:p>
          <a:p>
            <a:endParaRPr lang="en-US" dirty="0"/>
          </a:p>
          <a:p>
            <a:r>
              <a:rPr lang="en-US" dirty="0"/>
              <a:t>https://</a:t>
            </a:r>
            <a:r>
              <a:rPr lang="en-US" dirty="0" err="1"/>
              <a:t>medium.com</a:t>
            </a:r>
            <a:r>
              <a:rPr lang="en-US" dirty="0"/>
              <a:t>/</a:t>
            </a:r>
            <a:r>
              <a:rPr lang="en-US" dirty="0" err="1"/>
              <a:t>revissolutions</a:t>
            </a:r>
            <a:r>
              <a:rPr lang="en-US" dirty="0"/>
              <a:t>/an-introduction-to-google-advanced-protection-90de57d61fc0</a:t>
            </a:r>
          </a:p>
        </p:txBody>
      </p:sp>
      <p:sp>
        <p:nvSpPr>
          <p:cNvPr id="4" name="Slide Number Placeholder 3"/>
          <p:cNvSpPr>
            <a:spLocks noGrp="1"/>
          </p:cNvSpPr>
          <p:nvPr>
            <p:ph type="sldNum" sz="quarter" idx="10"/>
          </p:nvPr>
        </p:nvSpPr>
        <p:spPr/>
        <p:txBody>
          <a:bodyPr/>
          <a:lstStyle/>
          <a:p>
            <a:fld id="{77AB86C8-7221-CE46-8838-74F750A7ABF8}" type="slidenum">
              <a:rPr lang="en-US" smtClean="0"/>
              <a:t>18</a:t>
            </a:fld>
            <a:endParaRPr lang="en-US"/>
          </a:p>
        </p:txBody>
      </p:sp>
    </p:spTree>
    <p:extLst>
      <p:ext uri="{BB962C8B-B14F-4D97-AF65-F5344CB8AC3E}">
        <p14:creationId xmlns:p14="http://schemas.microsoft.com/office/powerpoint/2010/main" val="81805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19</a:t>
            </a:fld>
            <a:endParaRPr lang="en-US"/>
          </a:p>
        </p:txBody>
      </p:sp>
    </p:spTree>
    <p:extLst>
      <p:ext uri="{BB962C8B-B14F-4D97-AF65-F5344CB8AC3E}">
        <p14:creationId xmlns:p14="http://schemas.microsoft.com/office/powerpoint/2010/main" val="26496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t>
            </a:r>
            <a:r>
              <a:rPr lang="en-US" dirty="0" err="1"/>
              <a:t>coinbase</a:t>
            </a:r>
            <a:endParaRPr lang="en-US" dirty="0"/>
          </a:p>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20</a:t>
            </a:fld>
            <a:endParaRPr lang="en-US"/>
          </a:p>
        </p:txBody>
      </p:sp>
    </p:spTree>
    <p:extLst>
      <p:ext uri="{BB962C8B-B14F-4D97-AF65-F5344CB8AC3E}">
        <p14:creationId xmlns:p14="http://schemas.microsoft.com/office/powerpoint/2010/main" val="881940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 endorsements)</a:t>
            </a:r>
          </a:p>
          <a:p>
            <a:r>
              <a:rPr lang="en-US" sz="1200" b="0" i="0" kern="1200" dirty="0">
                <a:solidFill>
                  <a:schemeClr val="tx1"/>
                </a:solidFill>
                <a:effectLst/>
                <a:latin typeface="+mn-lt"/>
                <a:ea typeface="+mn-ea"/>
                <a:cs typeface="+mn-cs"/>
              </a:rPr>
              <a:t>Hot examples:</a:t>
            </a:r>
          </a:p>
          <a:p>
            <a:r>
              <a:rPr lang="en-US" sz="1200" b="0" i="0" kern="1200" dirty="0" err="1">
                <a:solidFill>
                  <a:schemeClr val="tx1"/>
                </a:solidFill>
                <a:effectLst/>
                <a:latin typeface="+mn-lt"/>
                <a:ea typeface="+mn-ea"/>
                <a:cs typeface="+mn-cs"/>
              </a:rPr>
              <a:t>Coin.space</a:t>
            </a:r>
            <a:r>
              <a:rPr lang="en-US" sz="1200" b="0" i="0" kern="1200" dirty="0">
                <a:solidFill>
                  <a:schemeClr val="tx1"/>
                </a:solidFill>
                <a:effectLst/>
                <a:latin typeface="+mn-lt"/>
                <a:ea typeface="+mn-ea"/>
                <a:cs typeface="+mn-cs"/>
              </a:rPr>
              <a:t> (online)</a:t>
            </a:r>
          </a:p>
          <a:p>
            <a:r>
              <a:rPr lang="en-US" sz="1200" b="0" i="0" kern="1200" dirty="0" err="1">
                <a:solidFill>
                  <a:schemeClr val="tx1"/>
                </a:solidFill>
                <a:effectLst/>
                <a:latin typeface="+mn-lt"/>
                <a:ea typeface="+mn-ea"/>
                <a:cs typeface="+mn-cs"/>
              </a:rPr>
              <a:t>BitGo</a:t>
            </a:r>
            <a:r>
              <a:rPr lang="en-US" sz="1200" b="0" i="0" kern="1200" dirty="0">
                <a:solidFill>
                  <a:schemeClr val="tx1"/>
                </a:solidFill>
                <a:effectLst/>
                <a:latin typeface="+mn-lt"/>
                <a:ea typeface="+mn-ea"/>
                <a:cs typeface="+mn-cs"/>
              </a:rPr>
              <a:t> (online)</a:t>
            </a:r>
          </a:p>
          <a:p>
            <a:r>
              <a:rPr lang="en-US" sz="1200" b="0" i="0" kern="1200" dirty="0">
                <a:solidFill>
                  <a:schemeClr val="tx1"/>
                </a:solidFill>
                <a:effectLst/>
                <a:latin typeface="+mn-lt"/>
                <a:ea typeface="+mn-ea"/>
                <a:cs typeface="+mn-cs"/>
              </a:rPr>
              <a:t>Electrum (on an internet connected system)</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Cold examples</a:t>
            </a:r>
          </a:p>
          <a:p>
            <a:r>
              <a:rPr lang="en-US" sz="1200" b="0" i="0" kern="1200" dirty="0" err="1">
                <a:solidFill>
                  <a:schemeClr val="tx1"/>
                </a:solidFill>
                <a:effectLst/>
                <a:latin typeface="+mn-lt"/>
                <a:ea typeface="+mn-ea"/>
                <a:cs typeface="+mn-cs"/>
              </a:rPr>
              <a:t>Trezor</a:t>
            </a:r>
            <a:r>
              <a:rPr lang="en-US" sz="1200" b="0" i="0" kern="1200" dirty="0">
                <a:solidFill>
                  <a:schemeClr val="tx1"/>
                </a:solidFill>
                <a:effectLst/>
                <a:latin typeface="+mn-lt"/>
                <a:ea typeface="+mn-ea"/>
                <a:cs typeface="+mn-cs"/>
              </a:rPr>
              <a:t> hardware</a:t>
            </a:r>
          </a:p>
          <a:p>
            <a:r>
              <a:rPr lang="en-US" sz="1200" b="0" i="0" kern="1200" dirty="0">
                <a:solidFill>
                  <a:schemeClr val="tx1"/>
                </a:solidFill>
                <a:effectLst/>
                <a:latin typeface="+mn-lt"/>
                <a:ea typeface="+mn-ea"/>
                <a:cs typeface="+mn-cs"/>
              </a:rPr>
              <a:t>Ledger hardware</a:t>
            </a:r>
          </a:p>
          <a:p>
            <a:r>
              <a:rPr lang="en-US" sz="1200" b="0" i="0" kern="1200" dirty="0">
                <a:solidFill>
                  <a:schemeClr val="tx1"/>
                </a:solidFill>
                <a:effectLst/>
                <a:latin typeface="+mn-lt"/>
                <a:ea typeface="+mn-ea"/>
                <a:cs typeface="+mn-cs"/>
              </a:rPr>
              <a:t>Encrypted USB with private key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Cold storage that never becomes hot (or “warm”)</a:t>
            </a:r>
          </a:p>
          <a:p>
            <a:r>
              <a:rPr lang="en-US" sz="1200" b="0" i="0" kern="1200" dirty="0">
                <a:solidFill>
                  <a:schemeClr val="tx1"/>
                </a:solidFill>
                <a:effectLst/>
                <a:latin typeface="+mn-lt"/>
                <a:ea typeface="+mn-ea"/>
                <a:cs typeface="+mn-cs"/>
              </a:rPr>
              <a:t>Air gapped system running Electrum</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Transactions are signed offline on air gapped system</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Can use hardware signing for increased security</a:t>
            </a:r>
          </a:p>
          <a:p>
            <a:pPr marL="228600" indent="-228600">
              <a:buFont typeface="Arial" panose="020B0604020202020204" pitchFamily="34" charset="0"/>
              <a:buChar char="•"/>
            </a:pPr>
            <a:r>
              <a:rPr lang="en-US" sz="1200" b="0" i="0" kern="1200" dirty="0">
                <a:solidFill>
                  <a:schemeClr val="tx1"/>
                </a:solidFill>
                <a:effectLst/>
                <a:latin typeface="+mn-lt"/>
                <a:ea typeface="+mn-ea"/>
                <a:cs typeface="+mn-cs"/>
              </a:rPr>
              <a:t>Can add multi-signature for added security</a:t>
            </a:r>
          </a:p>
          <a:p>
            <a:pPr marL="228600" indent="-228600">
              <a:buFont typeface="Arial" panose="020B0604020202020204" pitchFamily="34" charset="0"/>
              <a:buChar char="•"/>
            </a:pPr>
            <a:endParaRPr lang="en-US" sz="1200" b="0" i="0" kern="1200" dirty="0">
              <a:solidFill>
                <a:schemeClr val="tx1"/>
              </a:solidFill>
              <a:effectLst/>
              <a:latin typeface="+mn-lt"/>
              <a:ea typeface="+mn-ea"/>
              <a:cs typeface="+mn-cs"/>
            </a:endParaRPr>
          </a:p>
          <a:p>
            <a:pPr marL="228600" indent="-22860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err="1">
                <a:solidFill>
                  <a:schemeClr val="tx1"/>
                </a:solidFill>
                <a:effectLst/>
                <a:latin typeface="+mn-lt"/>
                <a:ea typeface="+mn-ea"/>
                <a:cs typeface="+mn-cs"/>
              </a:rPr>
              <a:t>docs.electrum.org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/latest/</a:t>
            </a:r>
            <a:r>
              <a:rPr lang="en-US" sz="1200" b="0" i="0" kern="1200" dirty="0" err="1">
                <a:solidFill>
                  <a:schemeClr val="tx1"/>
                </a:solidFill>
                <a:effectLst/>
                <a:latin typeface="+mn-lt"/>
                <a:ea typeface="+mn-ea"/>
                <a:cs typeface="+mn-cs"/>
              </a:rPr>
              <a:t>multisig.html</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21</a:t>
            </a:fld>
            <a:endParaRPr lang="en-US"/>
          </a:p>
        </p:txBody>
      </p:sp>
    </p:spTree>
    <p:extLst>
      <p:ext uri="{BB962C8B-B14F-4D97-AF65-F5344CB8AC3E}">
        <p14:creationId xmlns:p14="http://schemas.microsoft.com/office/powerpoint/2010/main" val="903909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revissolutions</a:t>
            </a:r>
            <a:endParaRPr lang="en-US" dirty="0"/>
          </a:p>
          <a:p>
            <a:r>
              <a:rPr lang="en-US" dirty="0"/>
              <a:t>https://</a:t>
            </a:r>
            <a:r>
              <a:rPr lang="en-US" dirty="0" err="1"/>
              <a:t>twitter.com</a:t>
            </a:r>
            <a:r>
              <a:rPr lang="en-US" dirty="0"/>
              <a:t>/</a:t>
            </a:r>
            <a:r>
              <a:rPr lang="en-US" dirty="0" err="1"/>
              <a:t>revissolution</a:t>
            </a:r>
            <a:endParaRPr lang="en-US" dirty="0"/>
          </a:p>
          <a:p>
            <a:r>
              <a:rPr lang="en-US" dirty="0"/>
              <a:t>https://</a:t>
            </a:r>
            <a:r>
              <a:rPr lang="en-US" dirty="0" err="1"/>
              <a:t>twitter.com</a:t>
            </a:r>
            <a:r>
              <a:rPr lang="en-US" dirty="0"/>
              <a:t>/</a:t>
            </a:r>
            <a:r>
              <a:rPr lang="en-US" dirty="0" err="1"/>
              <a:t>isaiahsarju</a:t>
            </a:r>
            <a:endParaRPr lang="en-US" dirty="0"/>
          </a:p>
          <a:p>
            <a:r>
              <a:rPr lang="en-US" dirty="0"/>
              <a:t>https://</a:t>
            </a:r>
            <a:r>
              <a:rPr lang="en-US" dirty="0" err="1"/>
              <a:t>www.revissolutions.com</a:t>
            </a:r>
            <a:endParaRPr lang="en-US" dirty="0"/>
          </a:p>
          <a:p>
            <a:endParaRPr lang="en-US" dirty="0"/>
          </a:p>
          <a:p>
            <a:r>
              <a:rPr lang="en-US" dirty="0"/>
              <a:t>https://</a:t>
            </a:r>
            <a:r>
              <a:rPr lang="en-US" dirty="0" err="1"/>
              <a:t>bitcoin.org</a:t>
            </a:r>
            <a:r>
              <a:rPr lang="en-US" dirty="0"/>
              <a:t>/</a:t>
            </a:r>
            <a:r>
              <a:rPr lang="en-US" dirty="0" err="1"/>
              <a:t>en</a:t>
            </a:r>
            <a:r>
              <a:rPr lang="en-US" dirty="0"/>
              <a:t>/choose-your-wallet</a:t>
            </a:r>
          </a:p>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22</a:t>
            </a:fld>
            <a:endParaRPr lang="en-US"/>
          </a:p>
        </p:txBody>
      </p:sp>
    </p:spTree>
    <p:extLst>
      <p:ext uri="{BB962C8B-B14F-4D97-AF65-F5344CB8AC3E}">
        <p14:creationId xmlns:p14="http://schemas.microsoft.com/office/powerpoint/2010/main" val="330717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5</a:t>
            </a:fld>
            <a:endParaRPr lang="en-US"/>
          </a:p>
        </p:txBody>
      </p:sp>
    </p:spTree>
    <p:extLst>
      <p:ext uri="{BB962C8B-B14F-4D97-AF65-F5344CB8AC3E}">
        <p14:creationId xmlns:p14="http://schemas.microsoft.com/office/powerpoint/2010/main" val="2929270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readable data (plaintext) turning it into unreadable data (cypher text)</a:t>
            </a:r>
          </a:p>
        </p:txBody>
      </p:sp>
      <p:sp>
        <p:nvSpPr>
          <p:cNvPr id="4" name="Slide Number Placeholder 3"/>
          <p:cNvSpPr>
            <a:spLocks noGrp="1"/>
          </p:cNvSpPr>
          <p:nvPr>
            <p:ph type="sldNum" sz="quarter" idx="10"/>
          </p:nvPr>
        </p:nvSpPr>
        <p:spPr/>
        <p:txBody>
          <a:bodyPr/>
          <a:lstStyle/>
          <a:p>
            <a:fld id="{77AB86C8-7221-CE46-8838-74F750A7ABF8}" type="slidenum">
              <a:rPr lang="en-US" smtClean="0"/>
              <a:t>7</a:t>
            </a:fld>
            <a:endParaRPr lang="en-US"/>
          </a:p>
        </p:txBody>
      </p:sp>
    </p:spTree>
    <p:extLst>
      <p:ext uri="{BB962C8B-B14F-4D97-AF65-F5344CB8AC3E}">
        <p14:creationId xmlns:p14="http://schemas.microsoft.com/office/powerpoint/2010/main" val="117807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gist:</a:t>
            </a:r>
          </a:p>
          <a:p>
            <a:r>
              <a:rPr lang="en-US" dirty="0"/>
              <a:t>You’ll need a </a:t>
            </a:r>
            <a:r>
              <a:rPr lang="en-US" dirty="0" err="1"/>
              <a:t>linux</a:t>
            </a:r>
            <a:r>
              <a:rPr lang="en-US" dirty="0"/>
              <a:t> virtual machine or install GPG on Mac for the following demos:</a:t>
            </a:r>
          </a:p>
          <a:p>
            <a:r>
              <a:rPr lang="en-US" dirty="0"/>
              <a:t>https://</a:t>
            </a:r>
            <a:r>
              <a:rPr lang="en-US" dirty="0" err="1"/>
              <a:t>gist.github.com</a:t>
            </a:r>
            <a:r>
              <a:rPr lang="en-US" dirty="0"/>
              <a:t>/</a:t>
            </a:r>
            <a:r>
              <a:rPr lang="en-US" dirty="0" err="1"/>
              <a:t>isaiahsarju</a:t>
            </a:r>
            <a:r>
              <a:rPr lang="en-US" dirty="0"/>
              <a:t>/94662929e2bfb3e626040f1a6f7dd9ea</a:t>
            </a:r>
          </a:p>
          <a:p>
            <a:endParaRPr lang="en-US" dirty="0"/>
          </a:p>
          <a:p>
            <a:r>
              <a:rPr lang="en-US" dirty="0"/>
              <a:t>Encoding: one to one mapping of data from one representation to a different representation. </a:t>
            </a:r>
            <a:r>
              <a:rPr lang="en-US" dirty="0" err="1"/>
              <a:t>Ecoding</a:t>
            </a:r>
            <a:r>
              <a:rPr lang="en-US" dirty="0"/>
              <a:t> isn’t meant to keep secrets. It’s meant to transform data so it can be transferred and then potentially converted back into it’s original form:</a:t>
            </a:r>
          </a:p>
          <a:p>
            <a:endParaRPr lang="en-US" dirty="0"/>
          </a:p>
          <a:p>
            <a:r>
              <a:rPr lang="en-US" dirty="0"/>
              <a:t>Encryption: Not meant to be recovered (e.g. hash) or is only recoverable with a key or passphrase (e.g. asymmetric/symmetric encryption)</a:t>
            </a:r>
          </a:p>
        </p:txBody>
      </p:sp>
      <p:sp>
        <p:nvSpPr>
          <p:cNvPr id="4" name="Slide Number Placeholder 3"/>
          <p:cNvSpPr>
            <a:spLocks noGrp="1"/>
          </p:cNvSpPr>
          <p:nvPr>
            <p:ph type="sldNum" sz="quarter" idx="10"/>
          </p:nvPr>
        </p:nvSpPr>
        <p:spPr/>
        <p:txBody>
          <a:bodyPr/>
          <a:lstStyle/>
          <a:p>
            <a:fld id="{77AB86C8-7221-CE46-8838-74F750A7ABF8}" type="slidenum">
              <a:rPr lang="en-US" smtClean="0"/>
              <a:t>8</a:t>
            </a:fld>
            <a:endParaRPr lang="en-US"/>
          </a:p>
        </p:txBody>
      </p:sp>
    </p:spTree>
    <p:extLst>
      <p:ext uri="{BB962C8B-B14F-4D97-AF65-F5344CB8AC3E}">
        <p14:creationId xmlns:p14="http://schemas.microsoft.com/office/powerpoint/2010/main" val="390048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B86C8-7221-CE46-8838-74F750A7ABF8}" type="slidenum">
              <a:rPr lang="en-US" smtClean="0"/>
              <a:t>9</a:t>
            </a:fld>
            <a:endParaRPr lang="en-US"/>
          </a:p>
        </p:txBody>
      </p:sp>
    </p:spTree>
    <p:extLst>
      <p:ext uri="{BB962C8B-B14F-4D97-AF65-F5344CB8AC3E}">
        <p14:creationId xmlns:p14="http://schemas.microsoft.com/office/powerpoint/2010/main" val="3461499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 -n 'Hello World’ | </a:t>
            </a:r>
            <a:r>
              <a:rPr lang="en-US" dirty="0" err="1"/>
              <a:t>shasum</a:t>
            </a:r>
            <a:r>
              <a:rPr lang="en-US" dirty="0"/>
              <a:t> -a 256</a:t>
            </a:r>
          </a:p>
          <a:p>
            <a:r>
              <a:rPr lang="en-US" dirty="0"/>
              <a:t>A591a6d40bf420404a011733cfb7b190d62c65bf0bcda32b57b277d9ad9f146e</a:t>
            </a:r>
          </a:p>
          <a:p>
            <a:endParaRPr lang="en-US" dirty="0"/>
          </a:p>
          <a:p>
            <a:r>
              <a:rPr lang="en-US" dirty="0"/>
              <a:t>Like a smoothie. You can’t un-blend a smoothie. But you if you use the exact same proportions, same ingredients, and same hashing function (blender and settings) you’ll get the exact same smoothie. Even if you know the hashing function (blender and settings), but you don’t know the ingredients, you’ll have to make smoothie after smoothie after smoothie to figure out what ingredients/proportions were used.</a:t>
            </a:r>
          </a:p>
          <a:p>
            <a:endParaRPr lang="en-US" dirty="0"/>
          </a:p>
          <a:p>
            <a:r>
              <a:rPr lang="en-US" dirty="0"/>
              <a:t>This analogy breaks down when you talk about flavors. You can usually tell if banana or apple is in a smoothie. With a cryptographically secure hashing function the output provides no hints to what the input was.</a:t>
            </a:r>
          </a:p>
        </p:txBody>
      </p:sp>
      <p:sp>
        <p:nvSpPr>
          <p:cNvPr id="4" name="Slide Number Placeholder 3"/>
          <p:cNvSpPr>
            <a:spLocks noGrp="1"/>
          </p:cNvSpPr>
          <p:nvPr>
            <p:ph type="sldNum" sz="quarter" idx="10"/>
          </p:nvPr>
        </p:nvSpPr>
        <p:spPr/>
        <p:txBody>
          <a:bodyPr/>
          <a:lstStyle/>
          <a:p>
            <a:fld id="{77AB86C8-7221-CE46-8838-74F750A7ABF8}" type="slidenum">
              <a:rPr lang="en-US" smtClean="0"/>
              <a:t>10</a:t>
            </a:fld>
            <a:endParaRPr lang="en-US"/>
          </a:p>
        </p:txBody>
      </p:sp>
    </p:spTree>
    <p:extLst>
      <p:ext uri="{BB962C8B-B14F-4D97-AF65-F5344CB8AC3E}">
        <p14:creationId xmlns:p14="http://schemas.microsoft.com/office/powerpoint/2010/main" val="89646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Sigs do NOT:</a:t>
            </a:r>
          </a:p>
          <a:p>
            <a:r>
              <a:rPr lang="en-US" dirty="0"/>
              <a:t>- Provide secrecy</a:t>
            </a:r>
          </a:p>
          <a:p>
            <a:endParaRPr lang="en-US" dirty="0"/>
          </a:p>
          <a:p>
            <a:r>
              <a:rPr lang="en-US" dirty="0"/>
              <a:t>Digital Sigs DO the following:</a:t>
            </a:r>
          </a:p>
          <a:p>
            <a:pPr marL="171450" indent="-171450">
              <a:buFontTx/>
              <a:buChar char="-"/>
            </a:pPr>
            <a:r>
              <a:rPr lang="en-US" dirty="0"/>
              <a:t>Provide repudiation</a:t>
            </a:r>
          </a:p>
          <a:p>
            <a:pPr marL="171450" indent="-171450">
              <a:buFontTx/>
              <a:buChar char="-"/>
            </a:pPr>
            <a:r>
              <a:rPr lang="en-US" dirty="0"/>
              <a:t>Verification that only the person with access to the private key, associated with the public key you use to verify the message, could have signed the message.</a:t>
            </a:r>
          </a:p>
          <a:p>
            <a:pPr marL="171450" indent="-171450">
              <a:buFontTx/>
              <a:buChar char="-"/>
            </a:pPr>
            <a:r>
              <a:rPr lang="en-US" dirty="0"/>
              <a:t>Validate that the message has not been modified since it was signed</a:t>
            </a:r>
          </a:p>
          <a:p>
            <a:pPr marL="171450" indent="-171450">
              <a:buFontTx/>
              <a:buChar char="-"/>
            </a:pPr>
            <a:endParaRPr lang="en-US" dirty="0"/>
          </a:p>
          <a:p>
            <a:pPr marL="0" indent="0">
              <a:buFontTx/>
              <a:buNone/>
            </a:pPr>
            <a:r>
              <a:rPr lang="en-US" dirty="0"/>
              <a:t>Digital signature process:</a:t>
            </a:r>
          </a:p>
          <a:p>
            <a:pPr marL="0" indent="0">
              <a:buFontTx/>
              <a:buNone/>
            </a:pPr>
            <a:r>
              <a:rPr lang="en-US" dirty="0"/>
              <a:t>Bob writes message </a:t>
            </a:r>
            <a:r>
              <a:rPr lang="en-US" b="1" dirty="0"/>
              <a:t>M</a:t>
            </a:r>
          </a:p>
          <a:p>
            <a:pPr marL="0" indent="0">
              <a:buFontTx/>
              <a:buNone/>
            </a:pPr>
            <a:r>
              <a:rPr lang="en-US" b="0" dirty="0"/>
              <a:t>Bob hashes </a:t>
            </a:r>
            <a:r>
              <a:rPr lang="en-US" b="1" dirty="0"/>
              <a:t>M</a:t>
            </a:r>
            <a:r>
              <a:rPr lang="en-US" b="0" dirty="0"/>
              <a:t> creating a hash </a:t>
            </a:r>
            <a:r>
              <a:rPr lang="en-US" b="0" dirty="0">
                <a:sym typeface="Wingdings" pitchFamily="2" charset="2"/>
              </a:rPr>
              <a:t></a:t>
            </a:r>
            <a:r>
              <a:rPr lang="en-US" b="0" dirty="0"/>
              <a:t> </a:t>
            </a:r>
            <a:r>
              <a:rPr lang="en-US" b="1" dirty="0" err="1"/>
              <a:t>H</a:t>
            </a:r>
            <a:r>
              <a:rPr lang="en-US" b="1" baseline="-25000" dirty="0" err="1"/>
              <a:t>m</a:t>
            </a:r>
            <a:endParaRPr lang="en-US" b="1" baseline="-25000" dirty="0"/>
          </a:p>
          <a:p>
            <a:pPr marL="0" indent="0">
              <a:buFontTx/>
              <a:buNone/>
            </a:pPr>
            <a:r>
              <a:rPr lang="en-US" b="0" dirty="0"/>
              <a:t>Bob encrypts </a:t>
            </a:r>
            <a:r>
              <a:rPr lang="en-US" b="1" dirty="0" err="1"/>
              <a:t>H</a:t>
            </a:r>
            <a:r>
              <a:rPr lang="en-US" b="1" baseline="-25000" dirty="0" err="1"/>
              <a:t>m</a:t>
            </a:r>
            <a:r>
              <a:rPr lang="en-US" b="1" dirty="0"/>
              <a:t> </a:t>
            </a:r>
            <a:r>
              <a:rPr lang="en-US" b="0" dirty="0"/>
              <a:t>with his private key </a:t>
            </a:r>
            <a:r>
              <a:rPr lang="en-US" b="1" dirty="0" err="1"/>
              <a:t>K</a:t>
            </a:r>
            <a:r>
              <a:rPr lang="en-US" b="1" baseline="-25000" dirty="0" err="1"/>
              <a:t>priv</a:t>
            </a:r>
            <a:r>
              <a:rPr lang="en-US" b="0" dirty="0"/>
              <a:t> creating a digital signature</a:t>
            </a:r>
            <a:r>
              <a:rPr lang="en-US" b="0" dirty="0">
                <a:sym typeface="Wingdings" pitchFamily="2" charset="2"/>
              </a:rPr>
              <a:t></a:t>
            </a:r>
            <a:r>
              <a:rPr lang="en-US" b="0" dirty="0"/>
              <a:t> </a:t>
            </a:r>
            <a:r>
              <a:rPr lang="en-US" b="1" dirty="0"/>
              <a:t>S</a:t>
            </a:r>
            <a:r>
              <a:rPr lang="en-US" b="1" baseline="-25000" dirty="0"/>
              <a:t>m</a:t>
            </a:r>
            <a:endParaRPr lang="en-US" b="1" dirty="0"/>
          </a:p>
          <a:p>
            <a:pPr marL="0" indent="0">
              <a:buFontTx/>
              <a:buNone/>
            </a:pPr>
            <a:r>
              <a:rPr lang="en-US" b="0" dirty="0"/>
              <a:t>Bob sends Alice his message </a:t>
            </a:r>
            <a:r>
              <a:rPr lang="en-US" b="1" dirty="0"/>
              <a:t>M </a:t>
            </a:r>
            <a:r>
              <a:rPr lang="en-US" b="0" dirty="0"/>
              <a:t>with appended digital signature </a:t>
            </a:r>
            <a:r>
              <a:rPr lang="en-US" b="1" dirty="0"/>
              <a:t>S</a:t>
            </a:r>
            <a:r>
              <a:rPr lang="en-US" b="1" baseline="-25000" dirty="0"/>
              <a:t>m</a:t>
            </a:r>
            <a:endParaRPr lang="en-US" b="1" dirty="0"/>
          </a:p>
          <a:p>
            <a:pPr marL="0" indent="0">
              <a:buFontTx/>
              <a:buNone/>
            </a:pPr>
            <a:endParaRPr lang="en-US" b="1" dirty="0"/>
          </a:p>
          <a:p>
            <a:pPr marL="0" indent="0">
              <a:buFontTx/>
              <a:buNone/>
            </a:pPr>
            <a:r>
              <a:rPr lang="en-US" b="0" dirty="0"/>
              <a:t>Alice receives message </a:t>
            </a:r>
            <a:r>
              <a:rPr lang="en-US" b="1" dirty="0"/>
              <a:t>M</a:t>
            </a:r>
            <a:r>
              <a:rPr lang="en-US" sz="1200" b="0" i="0" kern="1200" dirty="0">
                <a:solidFill>
                  <a:schemeClr val="tx1"/>
                </a:solidFill>
                <a:effectLst/>
                <a:latin typeface="+mn-lt"/>
                <a:ea typeface="+mn-ea"/>
                <a:cs typeface="+mn-cs"/>
              </a:rPr>
              <a:t>′ with digital signature </a:t>
            </a:r>
            <a:r>
              <a:rPr lang="en-US" sz="1200" b="1" i="0" kern="1200" dirty="0">
                <a:solidFill>
                  <a:schemeClr val="tx1"/>
                </a:solidFill>
                <a:effectLst/>
                <a:latin typeface="+mn-lt"/>
                <a:ea typeface="+mn-ea"/>
                <a:cs typeface="+mn-cs"/>
              </a:rPr>
              <a:t>S</a:t>
            </a:r>
            <a:r>
              <a:rPr lang="en-US" b="1" baseline="-25000" dirty="0"/>
              <a:t>m′</a:t>
            </a:r>
            <a:r>
              <a:rPr lang="en-US" sz="1200" b="0" i="0" kern="1200" dirty="0">
                <a:solidFill>
                  <a:schemeClr val="tx1"/>
                </a:solidFill>
                <a:effectLst/>
                <a:latin typeface="+mn-lt"/>
                <a:ea typeface="+mn-ea"/>
                <a:cs typeface="+mn-cs"/>
              </a:rPr>
              <a:t> (primes ′ used to denote a potentially tampered message/signature)</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Alice computes the hash of </a:t>
            </a:r>
            <a:r>
              <a:rPr lang="en-US" b="1" dirty="0"/>
              <a:t>M</a:t>
            </a:r>
            <a:r>
              <a:rPr lang="en-US" sz="1200" b="0" i="0" kern="1200" dirty="0">
                <a:solidFill>
                  <a:schemeClr val="tx1"/>
                </a:solidFill>
                <a:effectLst/>
                <a:latin typeface="+mn-lt"/>
                <a:ea typeface="+mn-ea"/>
                <a:cs typeface="+mn-cs"/>
              </a:rPr>
              <a:t>′, creating a hash </a:t>
            </a:r>
            <a:r>
              <a:rPr lang="en-US" sz="1200" b="0" i="0" kern="1200" dirty="0">
                <a:solidFill>
                  <a:schemeClr val="tx1"/>
                </a:solidFill>
                <a:effectLst/>
                <a:latin typeface="+mn-lt"/>
                <a:ea typeface="+mn-ea"/>
                <a:cs typeface="+mn-cs"/>
                <a:sym typeface="Wingdings" pitchFamily="2" charset="2"/>
              </a:rPr>
              <a:t></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H</a:t>
            </a:r>
            <a:r>
              <a:rPr lang="en-US" b="1" baseline="-25000" dirty="0" err="1"/>
              <a:t>m</a:t>
            </a:r>
            <a:r>
              <a:rPr lang="en-US" b="1" baseline="-25000" dirty="0"/>
              <a:t>′</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Alice decrypts </a:t>
            </a:r>
            <a:r>
              <a:rPr lang="en-US" sz="1200" b="1" i="0" kern="1200" dirty="0">
                <a:solidFill>
                  <a:schemeClr val="tx1"/>
                </a:solidFill>
                <a:effectLst/>
                <a:latin typeface="+mn-lt"/>
                <a:ea typeface="+mn-ea"/>
                <a:cs typeface="+mn-cs"/>
              </a:rPr>
              <a:t>S</a:t>
            </a:r>
            <a:r>
              <a:rPr lang="en-US" b="1" baseline="-25000" dirty="0"/>
              <a:t>m′</a:t>
            </a:r>
            <a:r>
              <a:rPr lang="en-US" b="1" dirty="0"/>
              <a:t> </a:t>
            </a:r>
            <a:r>
              <a:rPr lang="en-US" b="0" dirty="0"/>
              <a:t>with Bob’s public key </a:t>
            </a:r>
            <a:r>
              <a:rPr lang="en-US" b="1" dirty="0" err="1"/>
              <a:t>K</a:t>
            </a:r>
            <a:r>
              <a:rPr lang="en-US" b="1" baseline="-25000" dirty="0" err="1"/>
              <a:t>pub</a:t>
            </a:r>
            <a:r>
              <a:rPr lang="en-US" b="0" dirty="0"/>
              <a:t> and gets a hash</a:t>
            </a:r>
            <a:r>
              <a:rPr lang="en-US" b="0" dirty="0">
                <a:sym typeface="Wingdings" pitchFamily="2" charset="2"/>
              </a:rPr>
              <a:t></a:t>
            </a:r>
            <a:r>
              <a:rPr lang="en-US" b="0" dirty="0"/>
              <a:t> </a:t>
            </a:r>
            <a:r>
              <a:rPr lang="en-US" sz="1200" b="1" i="0" kern="1200" dirty="0" err="1">
                <a:solidFill>
                  <a:schemeClr val="tx1"/>
                </a:solidFill>
                <a:effectLst/>
                <a:latin typeface="+mn-lt"/>
                <a:ea typeface="+mn-ea"/>
                <a:cs typeface="+mn-cs"/>
              </a:rPr>
              <a:t>H</a:t>
            </a:r>
            <a:r>
              <a:rPr lang="en-US" b="1" baseline="-25000" dirty="0" err="1"/>
              <a:t>m</a:t>
            </a:r>
            <a:r>
              <a:rPr lang="en-US" b="1" baseline="-25000" dirty="0"/>
              <a:t>′′</a:t>
            </a:r>
            <a:r>
              <a:rPr lang="en-US" sz="1200" b="1"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a:t>
            </a:r>
            <a:r>
              <a:rPr lang="en-US" sz="1200" b="1" i="0" kern="1200" dirty="0" err="1">
                <a:solidFill>
                  <a:schemeClr val="tx1"/>
                </a:solidFill>
                <a:effectLst/>
                <a:latin typeface="+mn-lt"/>
                <a:ea typeface="+mn-ea"/>
                <a:cs typeface="+mn-cs"/>
              </a:rPr>
              <a:t>H</a:t>
            </a:r>
            <a:r>
              <a:rPr lang="en-US" b="1" baseline="-25000" dirty="0" err="1"/>
              <a:t>m</a:t>
            </a:r>
            <a:r>
              <a:rPr lang="en-US" b="1" baseline="-25000" dirty="0"/>
              <a:t>′′</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H</a:t>
            </a:r>
            <a:r>
              <a:rPr lang="en-US" b="1" baseline="-25000" dirty="0" err="1"/>
              <a:t>m</a:t>
            </a:r>
            <a:r>
              <a:rPr lang="en-US" b="1" baseline="-25000" dirty="0"/>
              <a:t>′</a:t>
            </a:r>
            <a:r>
              <a:rPr lang="en-US" sz="1200" b="0" i="0" kern="1200" dirty="0">
                <a:solidFill>
                  <a:schemeClr val="tx1"/>
                </a:solidFill>
                <a:effectLst/>
                <a:latin typeface="+mn-lt"/>
                <a:ea typeface="+mn-ea"/>
                <a:cs typeface="+mn-cs"/>
              </a:rPr>
              <a:t> then that means that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a:t>
            </a:r>
            <a:r>
              <a:rPr lang="en-US" sz="1200" b="0" i="0" kern="1200" dirty="0">
                <a:solidFill>
                  <a:schemeClr val="tx1"/>
                </a:solidFill>
                <a:effectLst/>
                <a:latin typeface="+mn-lt"/>
                <a:ea typeface="+mn-ea"/>
                <a:cs typeface="+mn-cs"/>
              </a:rPr>
              <a:t>′ = </a:t>
            </a:r>
            <a:r>
              <a:rPr lang="en-US" b="1" dirty="0"/>
              <a:t>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err="1">
                <a:solidFill>
                  <a:schemeClr val="tx1"/>
                </a:solidFill>
                <a:effectLst/>
                <a:latin typeface="+mn-lt"/>
                <a:ea typeface="+mn-ea"/>
                <a:cs typeface="+mn-cs"/>
              </a:rPr>
              <a:t>H</a:t>
            </a:r>
            <a:r>
              <a:rPr lang="en-US" b="1" baseline="-25000" dirty="0" err="1"/>
              <a:t>m</a:t>
            </a:r>
            <a:r>
              <a:rPr lang="en-US" b="1" baseline="-25000" dirty="0"/>
              <a: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H</a:t>
            </a:r>
            <a:r>
              <a:rPr lang="en-US" b="1" baseline="-25000" dirty="0" err="1"/>
              <a:t>m</a:t>
            </a: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0" dirty="0" err="1"/>
              <a:t>digitial</a:t>
            </a:r>
            <a:r>
              <a:rPr lang="en-US" b="0" dirty="0"/>
              <a:t> signature is valid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Bob signed the message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message was not tampered with after he signed it.</a:t>
            </a:r>
          </a:p>
        </p:txBody>
      </p:sp>
      <p:sp>
        <p:nvSpPr>
          <p:cNvPr id="4" name="Slide Number Placeholder 3"/>
          <p:cNvSpPr>
            <a:spLocks noGrp="1"/>
          </p:cNvSpPr>
          <p:nvPr>
            <p:ph type="sldNum" sz="quarter" idx="10"/>
          </p:nvPr>
        </p:nvSpPr>
        <p:spPr/>
        <p:txBody>
          <a:bodyPr/>
          <a:lstStyle/>
          <a:p>
            <a:fld id="{77AB86C8-7221-CE46-8838-74F750A7ABF8}" type="slidenum">
              <a:rPr lang="en-US" smtClean="0"/>
              <a:t>11</a:t>
            </a:fld>
            <a:endParaRPr lang="en-US"/>
          </a:p>
        </p:txBody>
      </p:sp>
    </p:spTree>
    <p:extLst>
      <p:ext uri="{BB962C8B-B14F-4D97-AF65-F5344CB8AC3E}">
        <p14:creationId xmlns:p14="http://schemas.microsoft.com/office/powerpoint/2010/main" val="406427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Ledgers</a:t>
            </a:r>
          </a:p>
          <a:p>
            <a:pPr marL="171450" indent="-171450">
              <a:buFont typeface="Arial" panose="020B0604020202020204" pitchFamily="34" charset="0"/>
              <a:buChar char="•"/>
            </a:pPr>
            <a:r>
              <a:rPr lang="en-US" dirty="0"/>
              <a:t>You don’t own anything</a:t>
            </a:r>
          </a:p>
          <a:p>
            <a:pPr marL="171450" indent="-171450">
              <a:buFont typeface="Arial" panose="020B0604020202020204" pitchFamily="34" charset="0"/>
              <a:buChar char="•"/>
            </a:pPr>
            <a:r>
              <a:rPr lang="en-US" dirty="0"/>
              <a:t>You have a private key that you can use to authorize transactions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Anyone can write a transaction (and broadcast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transaction is rejected if:</a:t>
            </a:r>
          </a:p>
          <a:p>
            <a:pPr marL="171450" indent="-171450">
              <a:buFont typeface="Arial" panose="020B0604020202020204" pitchFamily="34" charset="0"/>
              <a:buChar char="•"/>
            </a:pPr>
            <a:r>
              <a:rPr lang="en-US" dirty="0"/>
              <a:t>Addresses are incorrect</a:t>
            </a:r>
          </a:p>
          <a:p>
            <a:pPr marL="171450" indent="-171450">
              <a:buFont typeface="Arial" panose="020B0604020202020204" pitchFamily="34" charset="0"/>
              <a:buChar char="•"/>
            </a:pPr>
            <a:r>
              <a:rPr lang="en-US" dirty="0"/>
              <a:t>Sender doesn’t have enough crypto</a:t>
            </a:r>
          </a:p>
          <a:p>
            <a:pPr marL="171450" indent="-171450">
              <a:buFont typeface="Arial" panose="020B0604020202020204" pitchFamily="34" charset="0"/>
              <a:buChar char="•"/>
            </a:pPr>
            <a:r>
              <a:rPr lang="en-US" b="1" dirty="0"/>
              <a:t>The transaction is not signed with the sender’s private key(s)</a:t>
            </a:r>
            <a:endParaRPr lang="en-US" b="0" dirty="0"/>
          </a:p>
          <a:p>
            <a:pPr marL="228600" indent="-228600">
              <a:buFont typeface="+mj-lt"/>
              <a:buAutoNum type="arabicPeriod"/>
            </a:pPr>
            <a:endParaRPr lang="en-US" b="0" dirty="0"/>
          </a:p>
          <a:p>
            <a:pPr marL="0" indent="0">
              <a:buFont typeface="+mj-lt"/>
              <a:buNone/>
            </a:pPr>
            <a:r>
              <a:rPr lang="en-US" b="0" dirty="0"/>
              <a:t>A transaction is accepted if:</a:t>
            </a:r>
          </a:p>
          <a:p>
            <a:pPr marL="171450" indent="-171450">
              <a:buFont typeface="Arial" panose="020B0604020202020204" pitchFamily="34" charset="0"/>
              <a:buChar char="•"/>
            </a:pPr>
            <a:r>
              <a:rPr lang="en-US" dirty="0"/>
              <a:t>Addresses are correct</a:t>
            </a:r>
          </a:p>
          <a:p>
            <a:pPr marL="171450" indent="-171450">
              <a:buFont typeface="Arial" panose="020B0604020202020204" pitchFamily="34" charset="0"/>
              <a:buChar char="•"/>
            </a:pPr>
            <a:r>
              <a:rPr lang="en-US" dirty="0"/>
              <a:t>Sender has enough crypto</a:t>
            </a:r>
          </a:p>
          <a:p>
            <a:pPr marL="171450" indent="-171450">
              <a:buFont typeface="Arial" panose="020B0604020202020204" pitchFamily="34" charset="0"/>
              <a:buChar char="•"/>
            </a:pPr>
            <a:r>
              <a:rPr lang="en-US" b="1" dirty="0"/>
              <a:t>The transaction IS signed with the senders private key</a:t>
            </a:r>
          </a:p>
          <a:p>
            <a:pPr marL="171450" indent="-171450">
              <a:buFont typeface="Arial" panose="020B0604020202020204" pitchFamily="34" charset="0"/>
              <a:buChar char="•"/>
            </a:pPr>
            <a:endParaRPr lang="en-US" b="1" dirty="0"/>
          </a:p>
          <a:p>
            <a:pPr marL="0" indent="0">
              <a:buFont typeface="Arial" panose="020B0604020202020204" pitchFamily="34" charset="0"/>
              <a:buNone/>
            </a:pPr>
            <a:r>
              <a:rPr lang="en-US" b="1" dirty="0"/>
              <a:t>If someone has your private key they can send crypto on your behalf</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t>The network verifies transactions by decrypting the digital signature of the transaction with the public key of the originating wallet.</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Using the example on the Digital Signatures slide, the message </a:t>
            </a:r>
            <a:r>
              <a:rPr lang="en-US" b="1" dirty="0"/>
              <a:t>M </a:t>
            </a:r>
            <a:r>
              <a:rPr lang="en-US" b="0" dirty="0"/>
              <a:t>is a transaction (destination address and amount) originating from Bob’s account and Alice is the network.</a:t>
            </a:r>
          </a:p>
          <a:p>
            <a:pPr marL="0" indent="0">
              <a:buFont typeface="+mj-lt"/>
              <a:buNone/>
            </a:pPr>
            <a:endParaRPr lang="en-US" b="1" dirty="0"/>
          </a:p>
        </p:txBody>
      </p:sp>
      <p:sp>
        <p:nvSpPr>
          <p:cNvPr id="4" name="Slide Number Placeholder 3"/>
          <p:cNvSpPr>
            <a:spLocks noGrp="1"/>
          </p:cNvSpPr>
          <p:nvPr>
            <p:ph type="sldNum" sz="quarter" idx="10"/>
          </p:nvPr>
        </p:nvSpPr>
        <p:spPr/>
        <p:txBody>
          <a:bodyPr/>
          <a:lstStyle/>
          <a:p>
            <a:fld id="{77AB86C8-7221-CE46-8838-74F750A7ABF8}" type="slidenum">
              <a:rPr lang="en-US" smtClean="0"/>
              <a:t>12</a:t>
            </a:fld>
            <a:endParaRPr lang="en-US"/>
          </a:p>
        </p:txBody>
      </p:sp>
    </p:spTree>
    <p:extLst>
      <p:ext uri="{BB962C8B-B14F-4D97-AF65-F5344CB8AC3E}">
        <p14:creationId xmlns:p14="http://schemas.microsoft.com/office/powerpoint/2010/main" val="421901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wallets do not give you control over your key. You are adding to their crypto balance</a:t>
            </a:r>
          </a:p>
          <a:p>
            <a:r>
              <a:rPr lang="en-US" dirty="0"/>
              <a:t>So you don’t control the crypto. You have to trust that they are maintaining an accurate balance, etc. </a:t>
            </a:r>
          </a:p>
          <a:p>
            <a:endParaRPr lang="en-US" dirty="0"/>
          </a:p>
          <a:p>
            <a:r>
              <a:rPr lang="en-US" dirty="0"/>
              <a:t>This helps reduce fees because you are using a their accounting instead of paying fees to the </a:t>
            </a:r>
            <a:r>
              <a:rPr lang="en-US" dirty="0" err="1"/>
              <a:t>blockchain</a:t>
            </a:r>
            <a:r>
              <a:rPr lang="en-US" dirty="0"/>
              <a:t> for every transaction</a:t>
            </a:r>
          </a:p>
        </p:txBody>
      </p:sp>
      <p:sp>
        <p:nvSpPr>
          <p:cNvPr id="4" name="Slide Number Placeholder 3"/>
          <p:cNvSpPr>
            <a:spLocks noGrp="1"/>
          </p:cNvSpPr>
          <p:nvPr>
            <p:ph type="sldNum" sz="quarter" idx="10"/>
          </p:nvPr>
        </p:nvSpPr>
        <p:spPr/>
        <p:txBody>
          <a:bodyPr/>
          <a:lstStyle/>
          <a:p>
            <a:fld id="{77AB86C8-7221-CE46-8838-74F750A7ABF8}" type="slidenum">
              <a:rPr lang="en-US" smtClean="0"/>
              <a:t>13</a:t>
            </a:fld>
            <a:endParaRPr lang="en-US"/>
          </a:p>
        </p:txBody>
      </p:sp>
    </p:spTree>
    <p:extLst>
      <p:ext uri="{BB962C8B-B14F-4D97-AF65-F5344CB8AC3E}">
        <p14:creationId xmlns:p14="http://schemas.microsoft.com/office/powerpoint/2010/main" val="131728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235083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365334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82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681533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457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234881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92441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334467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0461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F9D0-E6E4-E640-AB9F-8949F2EEC48A}"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304996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3F9D0-E6E4-E640-AB9F-8949F2EEC48A}"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6383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3F9D0-E6E4-E640-AB9F-8949F2EEC48A}"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12902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3F9D0-E6E4-E640-AB9F-8949F2EEC48A}" type="datetimeFigureOut">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64391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3F9D0-E6E4-E640-AB9F-8949F2EEC48A}" type="datetimeFigureOut">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23604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3F9D0-E6E4-E640-AB9F-8949F2EEC48A}"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C7E92-CB4E-4B44-A90F-B778D657993A}" type="slidenum">
              <a:rPr lang="en-US" smtClean="0"/>
              <a:t>‹#›</a:t>
            </a:fld>
            <a:endParaRPr lang="en-US"/>
          </a:p>
        </p:txBody>
      </p:sp>
    </p:spTree>
    <p:extLst>
      <p:ext uri="{BB962C8B-B14F-4D97-AF65-F5344CB8AC3E}">
        <p14:creationId xmlns:p14="http://schemas.microsoft.com/office/powerpoint/2010/main" val="160934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5C7E92-CB4E-4B44-A90F-B778D657993A}" type="slidenum">
              <a:rPr lang="en-US" smtClean="0"/>
              <a:t>‹#›</a:t>
            </a:fld>
            <a:endParaRPr lang="en-US"/>
          </a:p>
        </p:txBody>
      </p:sp>
      <p:sp>
        <p:nvSpPr>
          <p:cNvPr id="5" name="Date Placeholder 4"/>
          <p:cNvSpPr>
            <a:spLocks noGrp="1"/>
          </p:cNvSpPr>
          <p:nvPr>
            <p:ph type="dt" sz="half" idx="10"/>
          </p:nvPr>
        </p:nvSpPr>
        <p:spPr/>
        <p:txBody>
          <a:bodyPr/>
          <a:lstStyle/>
          <a:p>
            <a:fld id="{A783F9D0-E6E4-E640-AB9F-8949F2EEC48A}" type="datetimeFigureOut">
              <a:rPr lang="en-US" smtClean="0"/>
              <a:t>4/10/18</a:t>
            </a:fld>
            <a:endParaRPr lang="en-US"/>
          </a:p>
        </p:txBody>
      </p:sp>
    </p:spTree>
    <p:extLst>
      <p:ext uri="{BB962C8B-B14F-4D97-AF65-F5344CB8AC3E}">
        <p14:creationId xmlns:p14="http://schemas.microsoft.com/office/powerpoint/2010/main" val="196871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83F9D0-E6E4-E640-AB9F-8949F2EEC48A}" type="datetimeFigureOut">
              <a:rPr lang="en-US" smtClean="0"/>
              <a:t>4/10/18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5C7E92-CB4E-4B44-A90F-B778D657993A}" type="slidenum">
              <a:rPr lang="en-US" smtClean="0"/>
              <a:t>‹#›</a:t>
            </a:fld>
            <a:endParaRPr lang="en-US"/>
          </a:p>
        </p:txBody>
      </p:sp>
    </p:spTree>
    <p:extLst>
      <p:ext uri="{BB962C8B-B14F-4D97-AF65-F5344CB8AC3E}">
        <p14:creationId xmlns:p14="http://schemas.microsoft.com/office/powerpoint/2010/main" val="4023551552"/>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0F42-4354-5A41-8205-0274A1671F0B}"/>
              </a:ext>
            </a:extLst>
          </p:cNvPr>
          <p:cNvSpPr>
            <a:spLocks noGrp="1"/>
          </p:cNvSpPr>
          <p:nvPr>
            <p:ph type="ctrTitle"/>
          </p:nvPr>
        </p:nvSpPr>
        <p:spPr/>
        <p:txBody>
          <a:bodyPr>
            <a:normAutofit fontScale="90000"/>
          </a:bodyPr>
          <a:lstStyle/>
          <a:p>
            <a:r>
              <a:rPr lang="en-US" dirty="0"/>
              <a:t>An Introduction to Cryptocurrency (Bitcoin) Security</a:t>
            </a:r>
          </a:p>
        </p:txBody>
      </p:sp>
      <p:sp>
        <p:nvSpPr>
          <p:cNvPr id="3" name="Subtitle 2">
            <a:extLst>
              <a:ext uri="{FF2B5EF4-FFF2-40B4-BE49-F238E27FC236}">
                <a16:creationId xmlns:a16="http://schemas.microsoft.com/office/drawing/2014/main" id="{E7F40B32-EF28-5446-AF80-3C057A2C3DD5}"/>
              </a:ext>
            </a:extLst>
          </p:cNvPr>
          <p:cNvSpPr>
            <a:spLocks noGrp="1"/>
          </p:cNvSpPr>
          <p:nvPr>
            <p:ph type="subTitle" idx="1"/>
          </p:nvPr>
        </p:nvSpPr>
        <p:spPr>
          <a:xfrm>
            <a:off x="1507067" y="4050833"/>
            <a:ext cx="7766936" cy="1640840"/>
          </a:xfrm>
        </p:spPr>
        <p:txBody>
          <a:bodyPr/>
          <a:lstStyle/>
          <a:p>
            <a:r>
              <a:rPr lang="en-US" dirty="0"/>
              <a:t>@</a:t>
            </a:r>
            <a:r>
              <a:rPr lang="en-US" dirty="0" err="1"/>
              <a:t>IsaiahSarju</a:t>
            </a:r>
            <a:r>
              <a:rPr lang="en-US" dirty="0"/>
              <a:t> and @</a:t>
            </a:r>
            <a:r>
              <a:rPr lang="en-US"/>
              <a:t>RevDarragh</a:t>
            </a:r>
            <a:endParaRPr lang="en-US" dirty="0"/>
          </a:p>
          <a:p>
            <a:r>
              <a:rPr lang="en-US" dirty="0"/>
              <a:t>of @</a:t>
            </a:r>
            <a:r>
              <a:rPr lang="en-US" dirty="0" err="1"/>
              <a:t>RevisSolution</a:t>
            </a:r>
            <a:endParaRPr lang="en-US" dirty="0"/>
          </a:p>
          <a:p>
            <a:endParaRPr lang="en-US" dirty="0"/>
          </a:p>
          <a:p>
            <a:r>
              <a:rPr lang="en-US" dirty="0"/>
              <a:t>April 5, 2018</a:t>
            </a:r>
          </a:p>
        </p:txBody>
      </p:sp>
    </p:spTree>
    <p:extLst>
      <p:ext uri="{BB962C8B-B14F-4D97-AF65-F5344CB8AC3E}">
        <p14:creationId xmlns:p14="http://schemas.microsoft.com/office/powerpoint/2010/main" val="138547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4D58-D86D-8540-BF50-C61BFA41260A}"/>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3B32ADC0-5137-3144-B2DC-341F75E7585C}"/>
              </a:ext>
            </a:extLst>
          </p:cNvPr>
          <p:cNvSpPr>
            <a:spLocks noGrp="1"/>
          </p:cNvSpPr>
          <p:nvPr>
            <p:ph idx="1"/>
          </p:nvPr>
        </p:nvSpPr>
        <p:spPr/>
        <p:txBody>
          <a:bodyPr>
            <a:normAutofit fontScale="92500" lnSpcReduction="10000"/>
          </a:bodyPr>
          <a:lstStyle/>
          <a:p>
            <a:r>
              <a:rPr lang="en-US" dirty="0"/>
              <a:t>“A cryptographic hash function is a hash function which takes an input (or 'message') and returns a fixed-size alphanumeric string. The string is called the 'hash value', 'message digest', 'digital fingerprint', 'digest' or 'checksum’” – Wikipedia </a:t>
            </a:r>
          </a:p>
          <a:p>
            <a:r>
              <a:rPr lang="en-US" dirty="0"/>
              <a:t>One way hashing functions</a:t>
            </a:r>
          </a:p>
          <a:p>
            <a:r>
              <a:rPr lang="en-US" dirty="0"/>
              <a:t>Cryptographically secure hashing functions</a:t>
            </a:r>
          </a:p>
          <a:p>
            <a:pPr lvl="1"/>
            <a:r>
              <a:rPr lang="en-US" dirty="0"/>
              <a:t>Easy to compute</a:t>
            </a:r>
          </a:p>
          <a:p>
            <a:pPr lvl="1"/>
            <a:r>
              <a:rPr lang="en-US" dirty="0"/>
              <a:t>Hard to recover</a:t>
            </a:r>
          </a:p>
          <a:p>
            <a:r>
              <a:rPr lang="en-US" dirty="0"/>
              <a:t>Collisions are unlikely and unpredictable</a:t>
            </a:r>
          </a:p>
          <a:p>
            <a:pPr lvl="1"/>
            <a:r>
              <a:rPr lang="en-US" dirty="0"/>
              <a:t>Same message produces same hash</a:t>
            </a:r>
          </a:p>
          <a:p>
            <a:pPr lvl="1"/>
            <a:r>
              <a:rPr lang="en-US" dirty="0"/>
              <a:t>Altered message produces a new hash</a:t>
            </a:r>
          </a:p>
          <a:p>
            <a:r>
              <a:rPr lang="en-US" dirty="0"/>
              <a:t>Demo</a:t>
            </a:r>
          </a:p>
        </p:txBody>
      </p:sp>
      <p:pic>
        <p:nvPicPr>
          <p:cNvPr id="6" name="Picture 5">
            <a:extLst>
              <a:ext uri="{FF2B5EF4-FFF2-40B4-BE49-F238E27FC236}">
                <a16:creationId xmlns:a16="http://schemas.microsoft.com/office/drawing/2014/main" id="{6DA30C33-BA00-4E4C-B485-CB5CE40FF716}"/>
              </a:ext>
            </a:extLst>
          </p:cNvPr>
          <p:cNvPicPr>
            <a:picLocks noChangeAspect="1"/>
          </p:cNvPicPr>
          <p:nvPr/>
        </p:nvPicPr>
        <p:blipFill>
          <a:blip r:embed="rId3"/>
          <a:stretch>
            <a:fillRect/>
          </a:stretch>
        </p:blipFill>
        <p:spPr>
          <a:xfrm>
            <a:off x="6673042" y="3232912"/>
            <a:ext cx="2600960" cy="2600960"/>
          </a:xfrm>
          <a:prstGeom prst="rect">
            <a:avLst/>
          </a:prstGeom>
        </p:spPr>
      </p:pic>
    </p:spTree>
    <p:extLst>
      <p:ext uri="{BB962C8B-B14F-4D97-AF65-F5344CB8AC3E}">
        <p14:creationId xmlns:p14="http://schemas.microsoft.com/office/powerpoint/2010/main" val="274126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871B-A136-F247-837F-395EE3068B7C}"/>
              </a:ext>
            </a:extLst>
          </p:cNvPr>
          <p:cNvSpPr>
            <a:spLocks noGrp="1"/>
          </p:cNvSpPr>
          <p:nvPr>
            <p:ph type="title"/>
          </p:nvPr>
        </p:nvSpPr>
        <p:spPr/>
        <p:txBody>
          <a:bodyPr/>
          <a:lstStyle/>
          <a:p>
            <a:r>
              <a:rPr lang="en-US" dirty="0"/>
              <a:t>Digital Signatures</a:t>
            </a:r>
          </a:p>
        </p:txBody>
      </p:sp>
      <p:sp>
        <p:nvSpPr>
          <p:cNvPr id="3" name="Content Placeholder 2">
            <a:extLst>
              <a:ext uri="{FF2B5EF4-FFF2-40B4-BE49-F238E27FC236}">
                <a16:creationId xmlns:a16="http://schemas.microsoft.com/office/drawing/2014/main" id="{647E8C2F-F79D-6448-AF7C-E1EE21E263A9}"/>
              </a:ext>
            </a:extLst>
          </p:cNvPr>
          <p:cNvSpPr>
            <a:spLocks noGrp="1"/>
          </p:cNvSpPr>
          <p:nvPr>
            <p:ph idx="1"/>
          </p:nvPr>
        </p:nvSpPr>
        <p:spPr/>
        <p:txBody>
          <a:bodyPr/>
          <a:lstStyle/>
          <a:p>
            <a:r>
              <a:rPr lang="en-US" dirty="0"/>
              <a:t>Encryption(Hash, Private Key) </a:t>
            </a:r>
            <a:r>
              <a:rPr lang="en-US" dirty="0">
                <a:sym typeface="Wingdings" pitchFamily="2" charset="2"/>
              </a:rPr>
              <a:t></a:t>
            </a:r>
            <a:r>
              <a:rPr lang="en-US" dirty="0"/>
              <a:t> Digital Signature</a:t>
            </a:r>
          </a:p>
          <a:p>
            <a:r>
              <a:rPr lang="en-US" dirty="0"/>
              <a:t>Process:</a:t>
            </a:r>
          </a:p>
          <a:p>
            <a:pPr lvl="1"/>
            <a:r>
              <a:rPr lang="en-US" dirty="0"/>
              <a:t>Write message</a:t>
            </a:r>
          </a:p>
          <a:p>
            <a:pPr lvl="1"/>
            <a:r>
              <a:rPr lang="en-US" dirty="0"/>
              <a:t>Hash message</a:t>
            </a:r>
          </a:p>
          <a:p>
            <a:pPr lvl="1"/>
            <a:r>
              <a:rPr lang="en-US" dirty="0"/>
              <a:t>Encrypt hash with private key</a:t>
            </a:r>
          </a:p>
          <a:p>
            <a:pPr lvl="1"/>
            <a:r>
              <a:rPr lang="en-US" dirty="0"/>
              <a:t>Send message with appended encrypted hash (digital signature)</a:t>
            </a:r>
          </a:p>
          <a:p>
            <a:r>
              <a:rPr lang="en-US" dirty="0"/>
              <a:t>Demo</a:t>
            </a:r>
          </a:p>
        </p:txBody>
      </p:sp>
      <p:pic>
        <p:nvPicPr>
          <p:cNvPr id="6" name="Picture 5">
            <a:extLst>
              <a:ext uri="{FF2B5EF4-FFF2-40B4-BE49-F238E27FC236}">
                <a16:creationId xmlns:a16="http://schemas.microsoft.com/office/drawing/2014/main" id="{A07B8661-8029-204F-B7F1-97394BF293B1}"/>
              </a:ext>
            </a:extLst>
          </p:cNvPr>
          <p:cNvPicPr>
            <a:picLocks noChangeAspect="1"/>
          </p:cNvPicPr>
          <p:nvPr/>
        </p:nvPicPr>
        <p:blipFill>
          <a:blip r:embed="rId3"/>
          <a:stretch>
            <a:fillRect/>
          </a:stretch>
        </p:blipFill>
        <p:spPr>
          <a:xfrm>
            <a:off x="7004304" y="1930400"/>
            <a:ext cx="2269698" cy="2269698"/>
          </a:xfrm>
          <a:prstGeom prst="rect">
            <a:avLst/>
          </a:prstGeom>
        </p:spPr>
      </p:pic>
    </p:spTree>
    <p:extLst>
      <p:ext uri="{BB962C8B-B14F-4D97-AF65-F5344CB8AC3E}">
        <p14:creationId xmlns:p14="http://schemas.microsoft.com/office/powerpoint/2010/main" val="100794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0EB4-EB08-6A4A-BD07-42F19C2B284F}"/>
              </a:ext>
            </a:extLst>
          </p:cNvPr>
          <p:cNvSpPr>
            <a:spLocks noGrp="1"/>
          </p:cNvSpPr>
          <p:nvPr>
            <p:ph type="title"/>
          </p:nvPr>
        </p:nvSpPr>
        <p:spPr/>
        <p:txBody>
          <a:bodyPr/>
          <a:lstStyle/>
          <a:p>
            <a:r>
              <a:rPr lang="en-US" dirty="0"/>
              <a:t>Crypto and Cryptography</a:t>
            </a:r>
          </a:p>
        </p:txBody>
      </p:sp>
      <p:sp>
        <p:nvSpPr>
          <p:cNvPr id="3" name="Content Placeholder 2">
            <a:extLst>
              <a:ext uri="{FF2B5EF4-FFF2-40B4-BE49-F238E27FC236}">
                <a16:creationId xmlns:a16="http://schemas.microsoft.com/office/drawing/2014/main" id="{60B84F35-8FD4-6540-A4FE-835A52E62571}"/>
              </a:ext>
            </a:extLst>
          </p:cNvPr>
          <p:cNvSpPr>
            <a:spLocks noGrp="1"/>
          </p:cNvSpPr>
          <p:nvPr>
            <p:ph idx="1"/>
          </p:nvPr>
        </p:nvSpPr>
        <p:spPr/>
        <p:txBody>
          <a:bodyPr>
            <a:normAutofit lnSpcReduction="10000"/>
          </a:bodyPr>
          <a:lstStyle/>
          <a:p>
            <a:r>
              <a:rPr lang="en-US" dirty="0"/>
              <a:t>Distributed ledgers</a:t>
            </a:r>
          </a:p>
          <a:p>
            <a:pPr lvl="1"/>
            <a:r>
              <a:rPr lang="en-US" dirty="0"/>
              <a:t>You don’t own anything</a:t>
            </a:r>
          </a:p>
          <a:p>
            <a:pPr lvl="1"/>
            <a:r>
              <a:rPr lang="en-US" dirty="0"/>
              <a:t>You own the ability to authorize transfers up to a certain amount</a:t>
            </a:r>
          </a:p>
          <a:p>
            <a:r>
              <a:rPr lang="en-US" dirty="0"/>
              <a:t>Transactions are verified by public key cryptography</a:t>
            </a:r>
          </a:p>
          <a:p>
            <a:r>
              <a:rPr lang="en-US" dirty="0"/>
              <a:t>Process</a:t>
            </a:r>
          </a:p>
          <a:p>
            <a:pPr lvl="1"/>
            <a:r>
              <a:rPr lang="en-US" dirty="0"/>
              <a:t>Create transaction</a:t>
            </a:r>
          </a:p>
          <a:p>
            <a:pPr lvl="2"/>
            <a:r>
              <a:rPr lang="en-US" dirty="0"/>
              <a:t>Destination address(</a:t>
            </a:r>
            <a:r>
              <a:rPr lang="en-US" dirty="0" err="1"/>
              <a:t>es</a:t>
            </a:r>
            <a:r>
              <a:rPr lang="en-US" dirty="0"/>
              <a:t>)</a:t>
            </a:r>
          </a:p>
          <a:p>
            <a:pPr lvl="2"/>
            <a:r>
              <a:rPr lang="en-US" dirty="0"/>
              <a:t>Amount(s)</a:t>
            </a:r>
          </a:p>
          <a:p>
            <a:pPr lvl="1"/>
            <a:r>
              <a:rPr lang="en-US" dirty="0"/>
              <a:t>Sign transaction with your private key</a:t>
            </a:r>
          </a:p>
          <a:p>
            <a:pPr lvl="1"/>
            <a:r>
              <a:rPr lang="en-US" dirty="0"/>
              <a:t>Have transaction verified by network</a:t>
            </a:r>
          </a:p>
          <a:p>
            <a:r>
              <a:rPr lang="en-US" dirty="0"/>
              <a:t>It’s all about the private key (i.e. your wallet)</a:t>
            </a:r>
          </a:p>
          <a:p>
            <a:pPr lvl="1"/>
            <a:endParaRPr lang="en-US" dirty="0"/>
          </a:p>
        </p:txBody>
      </p:sp>
      <p:pic>
        <p:nvPicPr>
          <p:cNvPr id="6" name="Picture 5">
            <a:extLst>
              <a:ext uri="{FF2B5EF4-FFF2-40B4-BE49-F238E27FC236}">
                <a16:creationId xmlns:a16="http://schemas.microsoft.com/office/drawing/2014/main" id="{B915F3EF-304E-4447-98CC-297076B133D6}"/>
              </a:ext>
            </a:extLst>
          </p:cNvPr>
          <p:cNvPicPr>
            <a:picLocks noChangeAspect="1"/>
          </p:cNvPicPr>
          <p:nvPr/>
        </p:nvPicPr>
        <p:blipFill>
          <a:blip r:embed="rId3"/>
          <a:stretch>
            <a:fillRect/>
          </a:stretch>
        </p:blipFill>
        <p:spPr>
          <a:xfrm>
            <a:off x="6387719" y="3155078"/>
            <a:ext cx="2886283" cy="2886283"/>
          </a:xfrm>
          <a:prstGeom prst="rect">
            <a:avLst/>
          </a:prstGeom>
        </p:spPr>
      </p:pic>
    </p:spTree>
    <p:extLst>
      <p:ext uri="{BB962C8B-B14F-4D97-AF65-F5344CB8AC3E}">
        <p14:creationId xmlns:p14="http://schemas.microsoft.com/office/powerpoint/2010/main" val="237594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50EF-3459-BB4D-AA84-9A7FEA8836E3}"/>
              </a:ext>
            </a:extLst>
          </p:cNvPr>
          <p:cNvSpPr>
            <a:spLocks noGrp="1"/>
          </p:cNvSpPr>
          <p:nvPr>
            <p:ph type="title"/>
          </p:nvPr>
        </p:nvSpPr>
        <p:spPr/>
        <p:txBody>
          <a:bodyPr/>
          <a:lstStyle/>
          <a:p>
            <a:r>
              <a:rPr lang="en-US" dirty="0"/>
              <a:t>Wallet Examples – Online Exchange</a:t>
            </a:r>
          </a:p>
        </p:txBody>
      </p:sp>
      <p:pic>
        <p:nvPicPr>
          <p:cNvPr id="11" name="Content Placeholder 10">
            <a:extLst>
              <a:ext uri="{FF2B5EF4-FFF2-40B4-BE49-F238E27FC236}">
                <a16:creationId xmlns:a16="http://schemas.microsoft.com/office/drawing/2014/main" id="{8DD9B664-3DD3-A64A-AFFF-FB669359B0AE}"/>
              </a:ext>
            </a:extLst>
          </p:cNvPr>
          <p:cNvPicPr>
            <a:picLocks noGrp="1" noChangeAspect="1"/>
          </p:cNvPicPr>
          <p:nvPr>
            <p:ph idx="1"/>
          </p:nvPr>
        </p:nvPicPr>
        <p:blipFill>
          <a:blip r:embed="rId3"/>
          <a:stretch>
            <a:fillRect/>
          </a:stretch>
        </p:blipFill>
        <p:spPr>
          <a:xfrm>
            <a:off x="863946" y="2527558"/>
            <a:ext cx="4697742" cy="1130041"/>
          </a:xfrm>
          <a:ln>
            <a:solidFill>
              <a:schemeClr val="tx1"/>
            </a:solidFill>
          </a:ln>
        </p:spPr>
      </p:pic>
      <p:pic>
        <p:nvPicPr>
          <p:cNvPr id="15" name="Picture 14">
            <a:extLst>
              <a:ext uri="{FF2B5EF4-FFF2-40B4-BE49-F238E27FC236}">
                <a16:creationId xmlns:a16="http://schemas.microsoft.com/office/drawing/2014/main" id="{11EA805B-A54B-A846-A8C7-9373A8A8B377}"/>
              </a:ext>
            </a:extLst>
          </p:cNvPr>
          <p:cNvPicPr>
            <a:picLocks noChangeAspect="1"/>
          </p:cNvPicPr>
          <p:nvPr/>
        </p:nvPicPr>
        <p:blipFill>
          <a:blip r:embed="rId4"/>
          <a:stretch>
            <a:fillRect/>
          </a:stretch>
        </p:blipFill>
        <p:spPr>
          <a:xfrm>
            <a:off x="6699012" y="1980549"/>
            <a:ext cx="2425700" cy="2882900"/>
          </a:xfrm>
          <a:prstGeom prst="rect">
            <a:avLst/>
          </a:prstGeom>
        </p:spPr>
      </p:pic>
      <p:cxnSp>
        <p:nvCxnSpPr>
          <p:cNvPr id="18" name="Straight Connector 17">
            <a:extLst>
              <a:ext uri="{FF2B5EF4-FFF2-40B4-BE49-F238E27FC236}">
                <a16:creationId xmlns:a16="http://schemas.microsoft.com/office/drawing/2014/main" id="{A243B441-4B34-3F4A-A5FE-775B6FF06176}"/>
              </a:ext>
            </a:extLst>
          </p:cNvPr>
          <p:cNvCxnSpPr/>
          <p:nvPr/>
        </p:nvCxnSpPr>
        <p:spPr>
          <a:xfrm>
            <a:off x="6848302" y="1930399"/>
            <a:ext cx="2425700" cy="2882900"/>
          </a:xfrm>
          <a:prstGeom prst="line">
            <a:avLst/>
          </a:prstGeom>
          <a:ln w="152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22ACCC-0261-914E-83F1-0A0C6281EE29}"/>
              </a:ext>
            </a:extLst>
          </p:cNvPr>
          <p:cNvCxnSpPr>
            <a:cxnSpLocks/>
          </p:cNvCxnSpPr>
          <p:nvPr/>
        </p:nvCxnSpPr>
        <p:spPr>
          <a:xfrm flipH="1">
            <a:off x="6848302" y="1930398"/>
            <a:ext cx="2425700" cy="2882901"/>
          </a:xfrm>
          <a:prstGeom prst="line">
            <a:avLst/>
          </a:prstGeom>
          <a:ln w="152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70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48F1-0412-B04A-B2F3-935DD0467362}"/>
              </a:ext>
            </a:extLst>
          </p:cNvPr>
          <p:cNvSpPr>
            <a:spLocks noGrp="1"/>
          </p:cNvSpPr>
          <p:nvPr>
            <p:ph type="title"/>
          </p:nvPr>
        </p:nvSpPr>
        <p:spPr/>
        <p:txBody>
          <a:bodyPr/>
          <a:lstStyle/>
          <a:p>
            <a:r>
              <a:rPr lang="en-US" dirty="0"/>
              <a:t>Wallet Examples – Desktop </a:t>
            </a:r>
          </a:p>
        </p:txBody>
      </p:sp>
      <p:pic>
        <p:nvPicPr>
          <p:cNvPr id="4" name="Picture 3">
            <a:extLst>
              <a:ext uri="{FF2B5EF4-FFF2-40B4-BE49-F238E27FC236}">
                <a16:creationId xmlns:a16="http://schemas.microsoft.com/office/drawing/2014/main" id="{537D10B7-E2D0-8140-A7C8-85FAEFC75DB8}"/>
              </a:ext>
            </a:extLst>
          </p:cNvPr>
          <p:cNvPicPr>
            <a:picLocks noChangeAspect="1"/>
          </p:cNvPicPr>
          <p:nvPr/>
        </p:nvPicPr>
        <p:blipFill>
          <a:blip r:embed="rId3"/>
          <a:stretch>
            <a:fillRect/>
          </a:stretch>
        </p:blipFill>
        <p:spPr>
          <a:xfrm>
            <a:off x="677334" y="1642099"/>
            <a:ext cx="8472584" cy="4307721"/>
          </a:xfrm>
          <a:prstGeom prst="rect">
            <a:avLst/>
          </a:prstGeom>
        </p:spPr>
      </p:pic>
      <p:sp>
        <p:nvSpPr>
          <p:cNvPr id="5" name="TextBox 4">
            <a:extLst>
              <a:ext uri="{FF2B5EF4-FFF2-40B4-BE49-F238E27FC236}">
                <a16:creationId xmlns:a16="http://schemas.microsoft.com/office/drawing/2014/main" id="{BE7924EE-A369-8E47-8325-DBD3F1BB0EB0}"/>
              </a:ext>
            </a:extLst>
          </p:cNvPr>
          <p:cNvSpPr txBox="1"/>
          <p:nvPr/>
        </p:nvSpPr>
        <p:spPr>
          <a:xfrm>
            <a:off x="5830549" y="5949820"/>
            <a:ext cx="2015412" cy="369332"/>
          </a:xfrm>
          <a:prstGeom prst="rect">
            <a:avLst/>
          </a:prstGeom>
          <a:noFill/>
        </p:spPr>
        <p:txBody>
          <a:bodyPr wrap="square" rtlCol="0">
            <a:spAutoFit/>
          </a:bodyPr>
          <a:lstStyle/>
          <a:p>
            <a:r>
              <a:rPr lang="en-US" i="1" dirty="0"/>
              <a:t>Electrum</a:t>
            </a:r>
          </a:p>
        </p:txBody>
      </p:sp>
      <p:pic>
        <p:nvPicPr>
          <p:cNvPr id="6" name="Picture 5">
            <a:extLst>
              <a:ext uri="{FF2B5EF4-FFF2-40B4-BE49-F238E27FC236}">
                <a16:creationId xmlns:a16="http://schemas.microsoft.com/office/drawing/2014/main" id="{1681624A-43F0-8D4D-AF88-A32AC03B32F2}"/>
              </a:ext>
            </a:extLst>
          </p:cNvPr>
          <p:cNvPicPr>
            <a:picLocks noChangeAspect="1"/>
          </p:cNvPicPr>
          <p:nvPr/>
        </p:nvPicPr>
        <p:blipFill>
          <a:blip r:embed="rId4"/>
          <a:stretch>
            <a:fillRect/>
          </a:stretch>
        </p:blipFill>
        <p:spPr>
          <a:xfrm>
            <a:off x="6531061" y="3186833"/>
            <a:ext cx="1599141" cy="1900550"/>
          </a:xfrm>
          <a:prstGeom prst="rect">
            <a:avLst/>
          </a:prstGeom>
        </p:spPr>
      </p:pic>
    </p:spTree>
    <p:extLst>
      <p:ext uri="{BB962C8B-B14F-4D97-AF65-F5344CB8AC3E}">
        <p14:creationId xmlns:p14="http://schemas.microsoft.com/office/powerpoint/2010/main" val="134796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1D95-8AF1-B94D-99B6-F4450EDCA144}"/>
              </a:ext>
            </a:extLst>
          </p:cNvPr>
          <p:cNvSpPr>
            <a:spLocks noGrp="1"/>
          </p:cNvSpPr>
          <p:nvPr>
            <p:ph type="title"/>
          </p:nvPr>
        </p:nvSpPr>
        <p:spPr/>
        <p:txBody>
          <a:bodyPr/>
          <a:lstStyle/>
          <a:p>
            <a:r>
              <a:rPr lang="en-US" dirty="0"/>
              <a:t>Wallet Examples – Hardware </a:t>
            </a:r>
          </a:p>
        </p:txBody>
      </p:sp>
      <p:pic>
        <p:nvPicPr>
          <p:cNvPr id="5" name="Content Placeholder 4">
            <a:extLst>
              <a:ext uri="{FF2B5EF4-FFF2-40B4-BE49-F238E27FC236}">
                <a16:creationId xmlns:a16="http://schemas.microsoft.com/office/drawing/2014/main" id="{959629F2-2894-334C-951F-4D41E1D498C3}"/>
              </a:ext>
            </a:extLst>
          </p:cNvPr>
          <p:cNvPicPr>
            <a:picLocks noGrp="1" noChangeAspect="1"/>
          </p:cNvPicPr>
          <p:nvPr>
            <p:ph idx="1"/>
          </p:nvPr>
        </p:nvPicPr>
        <p:blipFill>
          <a:blip r:embed="rId3"/>
          <a:stretch>
            <a:fillRect/>
          </a:stretch>
        </p:blipFill>
        <p:spPr>
          <a:xfrm>
            <a:off x="988219" y="2482056"/>
            <a:ext cx="7975600" cy="3238500"/>
          </a:xfrm>
        </p:spPr>
      </p:pic>
      <p:sp>
        <p:nvSpPr>
          <p:cNvPr id="6" name="TextBox 5">
            <a:extLst>
              <a:ext uri="{FF2B5EF4-FFF2-40B4-BE49-F238E27FC236}">
                <a16:creationId xmlns:a16="http://schemas.microsoft.com/office/drawing/2014/main" id="{FE2A1366-FF04-CB4D-BBFF-2EDC9EEC3329}"/>
              </a:ext>
            </a:extLst>
          </p:cNvPr>
          <p:cNvSpPr txBox="1"/>
          <p:nvPr/>
        </p:nvSpPr>
        <p:spPr>
          <a:xfrm>
            <a:off x="6102220" y="5878286"/>
            <a:ext cx="1996751" cy="369332"/>
          </a:xfrm>
          <a:prstGeom prst="rect">
            <a:avLst/>
          </a:prstGeom>
          <a:noFill/>
        </p:spPr>
        <p:txBody>
          <a:bodyPr wrap="square" rtlCol="0">
            <a:spAutoFit/>
          </a:bodyPr>
          <a:lstStyle/>
          <a:p>
            <a:r>
              <a:rPr lang="en-US" i="1" dirty="0" err="1"/>
              <a:t>Trezor</a:t>
            </a:r>
            <a:endParaRPr lang="en-US" i="1" dirty="0"/>
          </a:p>
        </p:txBody>
      </p:sp>
      <p:pic>
        <p:nvPicPr>
          <p:cNvPr id="7" name="Picture 6">
            <a:extLst>
              <a:ext uri="{FF2B5EF4-FFF2-40B4-BE49-F238E27FC236}">
                <a16:creationId xmlns:a16="http://schemas.microsoft.com/office/drawing/2014/main" id="{153B86CA-D915-DA49-B96E-134FF2C2184F}"/>
              </a:ext>
            </a:extLst>
          </p:cNvPr>
          <p:cNvPicPr>
            <a:picLocks noChangeAspect="1"/>
          </p:cNvPicPr>
          <p:nvPr/>
        </p:nvPicPr>
        <p:blipFill>
          <a:blip r:embed="rId4"/>
          <a:stretch>
            <a:fillRect/>
          </a:stretch>
        </p:blipFill>
        <p:spPr>
          <a:xfrm>
            <a:off x="2742832" y="3788228"/>
            <a:ext cx="942104" cy="1119674"/>
          </a:xfrm>
          <a:prstGeom prst="rect">
            <a:avLst/>
          </a:prstGeom>
        </p:spPr>
      </p:pic>
    </p:spTree>
    <p:extLst>
      <p:ext uri="{BB962C8B-B14F-4D97-AF65-F5344CB8AC3E}">
        <p14:creationId xmlns:p14="http://schemas.microsoft.com/office/powerpoint/2010/main" val="193156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5C91-4830-C34B-A3AC-A98BB962BFBA}"/>
              </a:ext>
            </a:extLst>
          </p:cNvPr>
          <p:cNvSpPr>
            <a:spLocks noGrp="1"/>
          </p:cNvSpPr>
          <p:nvPr>
            <p:ph type="title"/>
          </p:nvPr>
        </p:nvSpPr>
        <p:spPr/>
        <p:txBody>
          <a:bodyPr/>
          <a:lstStyle/>
          <a:p>
            <a:r>
              <a:rPr lang="en-US" dirty="0"/>
              <a:t>Wallet Examples – Paper </a:t>
            </a:r>
          </a:p>
        </p:txBody>
      </p:sp>
      <p:pic>
        <p:nvPicPr>
          <p:cNvPr id="6" name="Picture 5">
            <a:extLst>
              <a:ext uri="{FF2B5EF4-FFF2-40B4-BE49-F238E27FC236}">
                <a16:creationId xmlns:a16="http://schemas.microsoft.com/office/drawing/2014/main" id="{E9F07D64-C358-D64E-9C47-5E0F0FDCE964}"/>
              </a:ext>
            </a:extLst>
          </p:cNvPr>
          <p:cNvPicPr>
            <a:picLocks noChangeAspect="1"/>
          </p:cNvPicPr>
          <p:nvPr/>
        </p:nvPicPr>
        <p:blipFill>
          <a:blip r:embed="rId3"/>
          <a:stretch>
            <a:fillRect/>
          </a:stretch>
        </p:blipFill>
        <p:spPr>
          <a:xfrm>
            <a:off x="1428620" y="3832160"/>
            <a:ext cx="5080000" cy="2552700"/>
          </a:xfrm>
          <a:prstGeom prst="rect">
            <a:avLst/>
          </a:prstGeom>
        </p:spPr>
      </p:pic>
      <p:pic>
        <p:nvPicPr>
          <p:cNvPr id="8" name="Picture 7">
            <a:extLst>
              <a:ext uri="{FF2B5EF4-FFF2-40B4-BE49-F238E27FC236}">
                <a16:creationId xmlns:a16="http://schemas.microsoft.com/office/drawing/2014/main" id="{22945EE5-DE98-BA42-A1E0-116F894C49A2}"/>
              </a:ext>
            </a:extLst>
          </p:cNvPr>
          <p:cNvPicPr>
            <a:picLocks noChangeAspect="1"/>
          </p:cNvPicPr>
          <p:nvPr/>
        </p:nvPicPr>
        <p:blipFill>
          <a:blip r:embed="rId4"/>
          <a:stretch>
            <a:fillRect/>
          </a:stretch>
        </p:blipFill>
        <p:spPr>
          <a:xfrm>
            <a:off x="677334" y="1270000"/>
            <a:ext cx="8933834" cy="2631198"/>
          </a:xfrm>
          <a:prstGeom prst="rect">
            <a:avLst/>
          </a:prstGeom>
        </p:spPr>
      </p:pic>
      <p:sp>
        <p:nvSpPr>
          <p:cNvPr id="9" name="TextBox 8">
            <a:extLst>
              <a:ext uri="{FF2B5EF4-FFF2-40B4-BE49-F238E27FC236}">
                <a16:creationId xmlns:a16="http://schemas.microsoft.com/office/drawing/2014/main" id="{FCE449D5-768B-6842-A23D-B231028C6180}"/>
              </a:ext>
            </a:extLst>
          </p:cNvPr>
          <p:cNvSpPr txBox="1"/>
          <p:nvPr/>
        </p:nvSpPr>
        <p:spPr>
          <a:xfrm>
            <a:off x="7408506" y="3974841"/>
            <a:ext cx="1660849" cy="369332"/>
          </a:xfrm>
          <a:prstGeom prst="rect">
            <a:avLst/>
          </a:prstGeom>
          <a:noFill/>
        </p:spPr>
        <p:txBody>
          <a:bodyPr wrap="square" rtlCol="0">
            <a:spAutoFit/>
          </a:bodyPr>
          <a:lstStyle/>
          <a:p>
            <a:r>
              <a:rPr lang="en-US" i="1" dirty="0" err="1"/>
              <a:t>Coindesk</a:t>
            </a:r>
            <a:endParaRPr lang="en-US" i="1" dirty="0"/>
          </a:p>
        </p:txBody>
      </p:sp>
      <p:sp>
        <p:nvSpPr>
          <p:cNvPr id="10" name="TextBox 9">
            <a:extLst>
              <a:ext uri="{FF2B5EF4-FFF2-40B4-BE49-F238E27FC236}">
                <a16:creationId xmlns:a16="http://schemas.microsoft.com/office/drawing/2014/main" id="{91AB9CEC-002E-604F-A197-8E7098AA4F2E}"/>
              </a:ext>
            </a:extLst>
          </p:cNvPr>
          <p:cNvSpPr txBox="1"/>
          <p:nvPr/>
        </p:nvSpPr>
        <p:spPr>
          <a:xfrm>
            <a:off x="4327609" y="6384860"/>
            <a:ext cx="2488190" cy="369332"/>
          </a:xfrm>
          <a:prstGeom prst="rect">
            <a:avLst/>
          </a:prstGeom>
          <a:noFill/>
        </p:spPr>
        <p:txBody>
          <a:bodyPr wrap="square" rtlCol="0">
            <a:spAutoFit/>
          </a:bodyPr>
          <a:lstStyle/>
          <a:p>
            <a:r>
              <a:rPr lang="en-US" i="1" dirty="0" err="1"/>
              <a:t>bitcoinpaperwallet</a:t>
            </a:r>
            <a:endParaRPr lang="en-US" i="1" dirty="0"/>
          </a:p>
        </p:txBody>
      </p:sp>
      <p:pic>
        <p:nvPicPr>
          <p:cNvPr id="11" name="Picture 10">
            <a:extLst>
              <a:ext uri="{FF2B5EF4-FFF2-40B4-BE49-F238E27FC236}">
                <a16:creationId xmlns:a16="http://schemas.microsoft.com/office/drawing/2014/main" id="{CCB109B9-E790-604E-8D6F-0419E35F4AA3}"/>
              </a:ext>
            </a:extLst>
          </p:cNvPr>
          <p:cNvPicPr>
            <a:picLocks noChangeAspect="1"/>
          </p:cNvPicPr>
          <p:nvPr/>
        </p:nvPicPr>
        <p:blipFill>
          <a:blip r:embed="rId5"/>
          <a:stretch>
            <a:fillRect/>
          </a:stretch>
        </p:blipFill>
        <p:spPr>
          <a:xfrm>
            <a:off x="7851144" y="1740078"/>
            <a:ext cx="1422858" cy="1691041"/>
          </a:xfrm>
          <a:prstGeom prst="rect">
            <a:avLst/>
          </a:prstGeom>
        </p:spPr>
      </p:pic>
    </p:spTree>
    <p:extLst>
      <p:ext uri="{BB962C8B-B14F-4D97-AF65-F5344CB8AC3E}">
        <p14:creationId xmlns:p14="http://schemas.microsoft.com/office/powerpoint/2010/main" val="327358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F1CA-7B08-4E41-8998-94976AD9CE87}"/>
              </a:ext>
            </a:extLst>
          </p:cNvPr>
          <p:cNvSpPr>
            <a:spLocks noGrp="1"/>
          </p:cNvSpPr>
          <p:nvPr>
            <p:ph type="title"/>
          </p:nvPr>
        </p:nvSpPr>
        <p:spPr/>
        <p:txBody>
          <a:bodyPr/>
          <a:lstStyle/>
          <a:p>
            <a:r>
              <a:rPr lang="en-US" dirty="0"/>
              <a:t>Wallet Examples – Metal </a:t>
            </a:r>
          </a:p>
        </p:txBody>
      </p:sp>
      <p:pic>
        <p:nvPicPr>
          <p:cNvPr id="6" name="Content Placeholder 5">
            <a:extLst>
              <a:ext uri="{FF2B5EF4-FFF2-40B4-BE49-F238E27FC236}">
                <a16:creationId xmlns:a16="http://schemas.microsoft.com/office/drawing/2014/main" id="{EFF8584F-60BC-394C-92D3-B409BABC495E}"/>
              </a:ext>
            </a:extLst>
          </p:cNvPr>
          <p:cNvPicPr>
            <a:picLocks noGrp="1" noChangeAspect="1"/>
          </p:cNvPicPr>
          <p:nvPr>
            <p:ph idx="1"/>
          </p:nvPr>
        </p:nvPicPr>
        <p:blipFill>
          <a:blip r:embed="rId3"/>
          <a:stretch>
            <a:fillRect/>
          </a:stretch>
        </p:blipFill>
        <p:spPr>
          <a:xfrm>
            <a:off x="2313992" y="1700264"/>
            <a:ext cx="4524262" cy="4085865"/>
          </a:xfrm>
        </p:spPr>
      </p:pic>
      <p:sp>
        <p:nvSpPr>
          <p:cNvPr id="7" name="TextBox 6">
            <a:extLst>
              <a:ext uri="{FF2B5EF4-FFF2-40B4-BE49-F238E27FC236}">
                <a16:creationId xmlns:a16="http://schemas.microsoft.com/office/drawing/2014/main" id="{D9B825D6-B348-E34C-A690-06BDFC9CFD09}"/>
              </a:ext>
            </a:extLst>
          </p:cNvPr>
          <p:cNvSpPr txBox="1"/>
          <p:nvPr/>
        </p:nvSpPr>
        <p:spPr>
          <a:xfrm>
            <a:off x="4822842" y="5786129"/>
            <a:ext cx="2015412" cy="369332"/>
          </a:xfrm>
          <a:prstGeom prst="rect">
            <a:avLst/>
          </a:prstGeom>
          <a:noFill/>
        </p:spPr>
        <p:txBody>
          <a:bodyPr wrap="square" rtlCol="0">
            <a:spAutoFit/>
          </a:bodyPr>
          <a:lstStyle/>
          <a:p>
            <a:r>
              <a:rPr lang="en-US" i="1" dirty="0" err="1"/>
              <a:t>Cryptosteel</a:t>
            </a:r>
            <a:endParaRPr lang="en-US" i="1" dirty="0"/>
          </a:p>
        </p:txBody>
      </p:sp>
      <p:pic>
        <p:nvPicPr>
          <p:cNvPr id="8" name="Picture 7">
            <a:extLst>
              <a:ext uri="{FF2B5EF4-FFF2-40B4-BE49-F238E27FC236}">
                <a16:creationId xmlns:a16="http://schemas.microsoft.com/office/drawing/2014/main" id="{463A5A3C-58FD-7849-A51F-7C33A20BDD18}"/>
              </a:ext>
            </a:extLst>
          </p:cNvPr>
          <p:cNvPicPr>
            <a:picLocks noChangeAspect="1"/>
          </p:cNvPicPr>
          <p:nvPr/>
        </p:nvPicPr>
        <p:blipFill>
          <a:blip r:embed="rId4"/>
          <a:stretch>
            <a:fillRect/>
          </a:stretch>
        </p:blipFill>
        <p:spPr>
          <a:xfrm>
            <a:off x="8474912" y="2586599"/>
            <a:ext cx="1569503" cy="1865326"/>
          </a:xfrm>
          <a:prstGeom prst="rect">
            <a:avLst/>
          </a:prstGeom>
        </p:spPr>
      </p:pic>
      <p:cxnSp>
        <p:nvCxnSpPr>
          <p:cNvPr id="10" name="Straight Arrow Connector 9">
            <a:extLst>
              <a:ext uri="{FF2B5EF4-FFF2-40B4-BE49-F238E27FC236}">
                <a16:creationId xmlns:a16="http://schemas.microsoft.com/office/drawing/2014/main" id="{0DEFCDDE-3453-AD49-A66C-21A6BFC74A93}"/>
              </a:ext>
            </a:extLst>
          </p:cNvPr>
          <p:cNvCxnSpPr>
            <a:cxnSpLocks/>
          </p:cNvCxnSpPr>
          <p:nvPr/>
        </p:nvCxnSpPr>
        <p:spPr>
          <a:xfrm flipV="1">
            <a:off x="4822842" y="3247054"/>
            <a:ext cx="4265174" cy="1343607"/>
          </a:xfrm>
          <a:prstGeom prst="straightConnector1">
            <a:avLst/>
          </a:prstGeom>
          <a:ln w="152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CE5-CB51-4D44-BE42-BB17F4B61E24}"/>
              </a:ext>
            </a:extLst>
          </p:cNvPr>
          <p:cNvSpPr>
            <a:spLocks noGrp="1"/>
          </p:cNvSpPr>
          <p:nvPr>
            <p:ph type="title"/>
          </p:nvPr>
        </p:nvSpPr>
        <p:spPr/>
        <p:txBody>
          <a:bodyPr/>
          <a:lstStyle/>
          <a:p>
            <a:r>
              <a:rPr lang="en-US" dirty="0"/>
              <a:t>Different Protects for Different Threats</a:t>
            </a:r>
          </a:p>
        </p:txBody>
      </p:sp>
      <p:sp>
        <p:nvSpPr>
          <p:cNvPr id="3" name="Content Placeholder 2">
            <a:extLst>
              <a:ext uri="{FF2B5EF4-FFF2-40B4-BE49-F238E27FC236}">
                <a16:creationId xmlns:a16="http://schemas.microsoft.com/office/drawing/2014/main" id="{BBA75C31-D597-D04C-BB13-1966786E7576}"/>
              </a:ext>
            </a:extLst>
          </p:cNvPr>
          <p:cNvSpPr>
            <a:spLocks noGrp="1"/>
          </p:cNvSpPr>
          <p:nvPr>
            <p:ph idx="1"/>
          </p:nvPr>
        </p:nvSpPr>
        <p:spPr/>
        <p:txBody>
          <a:bodyPr/>
          <a:lstStyle/>
          <a:p>
            <a:r>
              <a:rPr lang="en-US" dirty="0"/>
              <a:t>Criteria for determining solution:</a:t>
            </a:r>
          </a:p>
          <a:p>
            <a:pPr lvl="1"/>
            <a:r>
              <a:rPr lang="en-US" dirty="0"/>
              <a:t>AMOUNT: How much are you trying to protect?</a:t>
            </a:r>
          </a:p>
          <a:p>
            <a:pPr lvl="1"/>
            <a:r>
              <a:rPr lang="en-US" dirty="0"/>
              <a:t>USAGE: How frequently do you need to transact?</a:t>
            </a:r>
          </a:p>
          <a:p>
            <a:pPr lvl="1"/>
            <a:r>
              <a:rPr lang="en-US" dirty="0"/>
              <a:t>DAMAGE: How severe are the consequences if lost?</a:t>
            </a:r>
          </a:p>
          <a:p>
            <a:pPr lvl="1"/>
            <a:r>
              <a:rPr lang="en-US" dirty="0"/>
              <a:t>PROFILE: Who are you trying to protect it from? What do they know about you? </a:t>
            </a:r>
          </a:p>
          <a:p>
            <a:r>
              <a:rPr lang="en-US" dirty="0"/>
              <a:t>Baselines for everyone</a:t>
            </a:r>
          </a:p>
          <a:p>
            <a:pPr lvl="1"/>
            <a:r>
              <a:rPr lang="en-US" dirty="0"/>
              <a:t>Multi-Factor Authentication (MFA)</a:t>
            </a:r>
          </a:p>
          <a:p>
            <a:pPr lvl="1"/>
            <a:r>
              <a:rPr lang="en-US" dirty="0"/>
              <a:t>Strong Passwords/Password Managers</a:t>
            </a:r>
          </a:p>
          <a:p>
            <a:pPr lvl="1"/>
            <a:r>
              <a:rPr lang="en-US" dirty="0"/>
              <a:t>Updated systems</a:t>
            </a:r>
          </a:p>
          <a:p>
            <a:pPr lvl="1"/>
            <a:r>
              <a:rPr lang="en-US" dirty="0"/>
              <a:t>Encryption</a:t>
            </a:r>
          </a:p>
        </p:txBody>
      </p:sp>
      <p:pic>
        <p:nvPicPr>
          <p:cNvPr id="4" name="Picture 3">
            <a:extLst>
              <a:ext uri="{FF2B5EF4-FFF2-40B4-BE49-F238E27FC236}">
                <a16:creationId xmlns:a16="http://schemas.microsoft.com/office/drawing/2014/main" id="{0E7071F6-08D1-9F4D-AEF3-DFEA3101C8C2}"/>
              </a:ext>
            </a:extLst>
          </p:cNvPr>
          <p:cNvPicPr>
            <a:picLocks noChangeAspect="1"/>
          </p:cNvPicPr>
          <p:nvPr/>
        </p:nvPicPr>
        <p:blipFill>
          <a:blip r:embed="rId3"/>
          <a:stretch>
            <a:fillRect/>
          </a:stretch>
        </p:blipFill>
        <p:spPr>
          <a:xfrm>
            <a:off x="6998162" y="1519853"/>
            <a:ext cx="2275840" cy="2275840"/>
          </a:xfrm>
          <a:prstGeom prst="rect">
            <a:avLst/>
          </a:prstGeom>
        </p:spPr>
      </p:pic>
    </p:spTree>
    <p:extLst>
      <p:ext uri="{BB962C8B-B14F-4D97-AF65-F5344CB8AC3E}">
        <p14:creationId xmlns:p14="http://schemas.microsoft.com/office/powerpoint/2010/main" val="223738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36DC-260A-BB49-BBA1-B7777E7B5563}"/>
              </a:ext>
            </a:extLst>
          </p:cNvPr>
          <p:cNvSpPr>
            <a:spLocks noGrp="1"/>
          </p:cNvSpPr>
          <p:nvPr>
            <p:ph type="title"/>
          </p:nvPr>
        </p:nvSpPr>
        <p:spPr/>
        <p:txBody>
          <a:bodyPr/>
          <a:lstStyle/>
          <a:p>
            <a:r>
              <a:rPr lang="en-US" dirty="0"/>
              <a:t>Cold vs Hot Storage</a:t>
            </a:r>
          </a:p>
        </p:txBody>
      </p:sp>
      <p:sp>
        <p:nvSpPr>
          <p:cNvPr id="3" name="Content Placeholder 2">
            <a:extLst>
              <a:ext uri="{FF2B5EF4-FFF2-40B4-BE49-F238E27FC236}">
                <a16:creationId xmlns:a16="http://schemas.microsoft.com/office/drawing/2014/main" id="{9AA49612-A6EB-F94D-AA54-E3FF0AFEF5ED}"/>
              </a:ext>
            </a:extLst>
          </p:cNvPr>
          <p:cNvSpPr>
            <a:spLocks noGrp="1"/>
          </p:cNvSpPr>
          <p:nvPr>
            <p:ph idx="1"/>
          </p:nvPr>
        </p:nvSpPr>
        <p:spPr/>
        <p:txBody>
          <a:bodyPr/>
          <a:lstStyle/>
          <a:p>
            <a:r>
              <a:rPr lang="en-US" dirty="0"/>
              <a:t>Online</a:t>
            </a:r>
          </a:p>
          <a:p>
            <a:pPr lvl="1"/>
            <a:r>
              <a:rPr lang="en-US" dirty="0"/>
              <a:t>Managed Wallets</a:t>
            </a:r>
          </a:p>
          <a:p>
            <a:pPr lvl="1"/>
            <a:r>
              <a:rPr lang="en-US" dirty="0"/>
              <a:t>Web Wallets</a:t>
            </a:r>
          </a:p>
          <a:p>
            <a:r>
              <a:rPr lang="en-US" dirty="0"/>
              <a:t>Offline that goes Online</a:t>
            </a:r>
          </a:p>
          <a:p>
            <a:r>
              <a:rPr lang="en-US" dirty="0"/>
              <a:t>Offline that never goes online</a:t>
            </a:r>
          </a:p>
        </p:txBody>
      </p:sp>
      <p:pic>
        <p:nvPicPr>
          <p:cNvPr id="6" name="Picture 5">
            <a:extLst>
              <a:ext uri="{FF2B5EF4-FFF2-40B4-BE49-F238E27FC236}">
                <a16:creationId xmlns:a16="http://schemas.microsoft.com/office/drawing/2014/main" id="{81549A5B-7A79-EC4A-8E7A-131194D353CF}"/>
              </a:ext>
            </a:extLst>
          </p:cNvPr>
          <p:cNvPicPr>
            <a:picLocks noChangeAspect="1"/>
          </p:cNvPicPr>
          <p:nvPr/>
        </p:nvPicPr>
        <p:blipFill>
          <a:blip r:embed="rId3"/>
          <a:stretch>
            <a:fillRect/>
          </a:stretch>
        </p:blipFill>
        <p:spPr>
          <a:xfrm>
            <a:off x="5339034" y="1930400"/>
            <a:ext cx="2623312" cy="2623312"/>
          </a:xfrm>
          <a:prstGeom prst="rect">
            <a:avLst/>
          </a:prstGeom>
        </p:spPr>
      </p:pic>
      <p:pic>
        <p:nvPicPr>
          <p:cNvPr id="7" name="Picture 6">
            <a:extLst>
              <a:ext uri="{FF2B5EF4-FFF2-40B4-BE49-F238E27FC236}">
                <a16:creationId xmlns:a16="http://schemas.microsoft.com/office/drawing/2014/main" id="{E5C97FDC-83D8-BF47-BB5B-917E6501F009}"/>
              </a:ext>
            </a:extLst>
          </p:cNvPr>
          <p:cNvPicPr>
            <a:picLocks noChangeAspect="1"/>
          </p:cNvPicPr>
          <p:nvPr/>
        </p:nvPicPr>
        <p:blipFill>
          <a:blip r:embed="rId4"/>
          <a:stretch>
            <a:fillRect/>
          </a:stretch>
        </p:blipFill>
        <p:spPr>
          <a:xfrm>
            <a:off x="6650690" y="1930400"/>
            <a:ext cx="2623312" cy="2623312"/>
          </a:xfrm>
          <a:prstGeom prst="rect">
            <a:avLst/>
          </a:prstGeom>
        </p:spPr>
      </p:pic>
      <p:pic>
        <p:nvPicPr>
          <p:cNvPr id="8" name="Picture 7">
            <a:extLst>
              <a:ext uri="{FF2B5EF4-FFF2-40B4-BE49-F238E27FC236}">
                <a16:creationId xmlns:a16="http://schemas.microsoft.com/office/drawing/2014/main" id="{EFF80E6A-9C7A-9F44-93A5-2FEC8D01BAC1}"/>
              </a:ext>
            </a:extLst>
          </p:cNvPr>
          <p:cNvPicPr>
            <a:picLocks noChangeAspect="1"/>
          </p:cNvPicPr>
          <p:nvPr/>
        </p:nvPicPr>
        <p:blipFill>
          <a:blip r:embed="rId5"/>
          <a:stretch>
            <a:fillRect/>
          </a:stretch>
        </p:blipFill>
        <p:spPr>
          <a:xfrm>
            <a:off x="5937522" y="2160589"/>
            <a:ext cx="582611" cy="582611"/>
          </a:xfrm>
          <a:prstGeom prst="rect">
            <a:avLst/>
          </a:prstGeom>
        </p:spPr>
      </p:pic>
      <p:pic>
        <p:nvPicPr>
          <p:cNvPr id="9" name="Picture 8">
            <a:extLst>
              <a:ext uri="{FF2B5EF4-FFF2-40B4-BE49-F238E27FC236}">
                <a16:creationId xmlns:a16="http://schemas.microsoft.com/office/drawing/2014/main" id="{3BDD2F05-82BF-9D4B-A19F-8FB53FE7331C}"/>
              </a:ext>
            </a:extLst>
          </p:cNvPr>
          <p:cNvPicPr>
            <a:picLocks noChangeAspect="1"/>
          </p:cNvPicPr>
          <p:nvPr/>
        </p:nvPicPr>
        <p:blipFill>
          <a:blip r:embed="rId5"/>
          <a:stretch>
            <a:fillRect/>
          </a:stretch>
        </p:blipFill>
        <p:spPr>
          <a:xfrm>
            <a:off x="7249178" y="2162907"/>
            <a:ext cx="582611" cy="582611"/>
          </a:xfrm>
          <a:prstGeom prst="rect">
            <a:avLst/>
          </a:prstGeom>
        </p:spPr>
      </p:pic>
    </p:spTree>
    <p:extLst>
      <p:ext uri="{BB962C8B-B14F-4D97-AF65-F5344CB8AC3E}">
        <p14:creationId xmlns:p14="http://schemas.microsoft.com/office/powerpoint/2010/main" val="142064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994E-031D-DD44-8F6D-455CCFDF123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C6C2F78C-DF05-1449-9956-26BF93F4210E}"/>
              </a:ext>
            </a:extLst>
          </p:cNvPr>
          <p:cNvSpPr>
            <a:spLocks noGrp="1"/>
          </p:cNvSpPr>
          <p:nvPr>
            <p:ph idx="1"/>
          </p:nvPr>
        </p:nvSpPr>
        <p:spPr/>
        <p:txBody>
          <a:bodyPr/>
          <a:lstStyle/>
          <a:p>
            <a:r>
              <a:rPr lang="en-US" dirty="0"/>
              <a:t>Evolve Security</a:t>
            </a:r>
          </a:p>
          <a:p>
            <a:r>
              <a:rPr lang="en-US" dirty="0"/>
              <a:t>1871</a:t>
            </a:r>
          </a:p>
          <a:p>
            <a:r>
              <a:rPr lang="en-US" dirty="0" err="1"/>
              <a:t>TEKsystems</a:t>
            </a:r>
            <a:endParaRPr lang="en-US" dirty="0"/>
          </a:p>
        </p:txBody>
      </p:sp>
    </p:spTree>
    <p:extLst>
      <p:ext uri="{BB962C8B-B14F-4D97-AF65-F5344CB8AC3E}">
        <p14:creationId xmlns:p14="http://schemas.microsoft.com/office/powerpoint/2010/main" val="58173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8F23-C182-9340-AFA5-B0AA0E5450E1}"/>
              </a:ext>
            </a:extLst>
          </p:cNvPr>
          <p:cNvSpPr>
            <a:spLocks noGrp="1"/>
          </p:cNvSpPr>
          <p:nvPr>
            <p:ph type="title"/>
          </p:nvPr>
        </p:nvSpPr>
        <p:spPr/>
        <p:txBody>
          <a:bodyPr/>
          <a:lstStyle/>
          <a:p>
            <a:r>
              <a:rPr lang="en-US" dirty="0"/>
              <a:t>Casual (e.g. Managed Wallets)</a:t>
            </a:r>
          </a:p>
        </p:txBody>
      </p:sp>
      <p:sp>
        <p:nvSpPr>
          <p:cNvPr id="3" name="Content Placeholder 2">
            <a:extLst>
              <a:ext uri="{FF2B5EF4-FFF2-40B4-BE49-F238E27FC236}">
                <a16:creationId xmlns:a16="http://schemas.microsoft.com/office/drawing/2014/main" id="{1F276B43-A9AA-DB48-967D-D9EFEEBC108B}"/>
              </a:ext>
            </a:extLst>
          </p:cNvPr>
          <p:cNvSpPr>
            <a:spLocks noGrp="1"/>
          </p:cNvSpPr>
          <p:nvPr>
            <p:ph idx="1"/>
          </p:nvPr>
        </p:nvSpPr>
        <p:spPr/>
        <p:txBody>
          <a:bodyPr/>
          <a:lstStyle/>
          <a:p>
            <a:r>
              <a:rPr lang="en-US" dirty="0"/>
              <a:t>MFA</a:t>
            </a:r>
          </a:p>
          <a:p>
            <a:r>
              <a:rPr lang="en-US" dirty="0"/>
              <a:t>Locked down email</a:t>
            </a:r>
          </a:p>
          <a:p>
            <a:r>
              <a:rPr lang="en-US" dirty="0"/>
              <a:t>Awareness of phishing attacks</a:t>
            </a:r>
          </a:p>
          <a:p>
            <a:r>
              <a:rPr lang="en-US" dirty="0"/>
              <a:t>Monitor logs if possible</a:t>
            </a:r>
          </a:p>
        </p:txBody>
      </p:sp>
      <p:pic>
        <p:nvPicPr>
          <p:cNvPr id="6" name="Picture 5">
            <a:extLst>
              <a:ext uri="{FF2B5EF4-FFF2-40B4-BE49-F238E27FC236}">
                <a16:creationId xmlns:a16="http://schemas.microsoft.com/office/drawing/2014/main" id="{A04B026C-839D-0941-8252-B14861F1AC72}"/>
              </a:ext>
            </a:extLst>
          </p:cNvPr>
          <p:cNvPicPr>
            <a:picLocks noChangeAspect="1"/>
          </p:cNvPicPr>
          <p:nvPr/>
        </p:nvPicPr>
        <p:blipFill>
          <a:blip r:embed="rId3"/>
          <a:stretch>
            <a:fillRect/>
          </a:stretch>
        </p:blipFill>
        <p:spPr>
          <a:xfrm>
            <a:off x="6614114" y="1930400"/>
            <a:ext cx="2659888" cy="2659888"/>
          </a:xfrm>
          <a:prstGeom prst="rect">
            <a:avLst/>
          </a:prstGeom>
        </p:spPr>
      </p:pic>
    </p:spTree>
    <p:extLst>
      <p:ext uri="{BB962C8B-B14F-4D97-AF65-F5344CB8AC3E}">
        <p14:creationId xmlns:p14="http://schemas.microsoft.com/office/powerpoint/2010/main" val="3714384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CEC-09E7-1742-855F-99417B62808D}"/>
              </a:ext>
            </a:extLst>
          </p:cNvPr>
          <p:cNvSpPr>
            <a:spLocks noGrp="1"/>
          </p:cNvSpPr>
          <p:nvPr>
            <p:ph type="title"/>
          </p:nvPr>
        </p:nvSpPr>
        <p:spPr/>
        <p:txBody>
          <a:bodyPr/>
          <a:lstStyle/>
          <a:p>
            <a:r>
              <a:rPr lang="en-US" dirty="0"/>
              <a:t>Larger amounts</a:t>
            </a:r>
          </a:p>
        </p:txBody>
      </p:sp>
      <p:sp>
        <p:nvSpPr>
          <p:cNvPr id="3" name="Content Placeholder 2">
            <a:extLst>
              <a:ext uri="{FF2B5EF4-FFF2-40B4-BE49-F238E27FC236}">
                <a16:creationId xmlns:a16="http://schemas.microsoft.com/office/drawing/2014/main" id="{5D0F3A13-B323-3E40-B825-F7E8A291A817}"/>
              </a:ext>
            </a:extLst>
          </p:cNvPr>
          <p:cNvSpPr>
            <a:spLocks noGrp="1"/>
          </p:cNvSpPr>
          <p:nvPr>
            <p:ph idx="1"/>
          </p:nvPr>
        </p:nvSpPr>
        <p:spPr/>
        <p:txBody>
          <a:bodyPr/>
          <a:lstStyle/>
          <a:p>
            <a:r>
              <a:rPr lang="en-US" dirty="0"/>
              <a:t>Cold storage</a:t>
            </a:r>
          </a:p>
          <a:p>
            <a:pPr lvl="1"/>
            <a:r>
              <a:rPr lang="en-US" dirty="0"/>
              <a:t>Hardware</a:t>
            </a:r>
          </a:p>
          <a:p>
            <a:pPr lvl="1"/>
            <a:r>
              <a:rPr lang="en-US" dirty="0"/>
              <a:t>Paper</a:t>
            </a:r>
          </a:p>
          <a:p>
            <a:pPr lvl="1"/>
            <a:r>
              <a:rPr lang="en-US" dirty="0"/>
              <a:t>Mind</a:t>
            </a:r>
          </a:p>
          <a:p>
            <a:r>
              <a:rPr lang="en-US" dirty="0"/>
              <a:t>Multi-sig</a:t>
            </a:r>
          </a:p>
          <a:p>
            <a:r>
              <a:rPr lang="en-US" dirty="0"/>
              <a:t>Air gapped</a:t>
            </a:r>
          </a:p>
          <a:p>
            <a:r>
              <a:rPr lang="en-US" dirty="0"/>
              <a:t>Multi-sig air gapped</a:t>
            </a:r>
          </a:p>
        </p:txBody>
      </p:sp>
      <p:pic>
        <p:nvPicPr>
          <p:cNvPr id="5" name="Picture 4">
            <a:extLst>
              <a:ext uri="{FF2B5EF4-FFF2-40B4-BE49-F238E27FC236}">
                <a16:creationId xmlns:a16="http://schemas.microsoft.com/office/drawing/2014/main" id="{DAA077C3-2987-CE41-A1C8-230813E061B7}"/>
              </a:ext>
            </a:extLst>
          </p:cNvPr>
          <p:cNvPicPr>
            <a:picLocks noChangeAspect="1"/>
          </p:cNvPicPr>
          <p:nvPr/>
        </p:nvPicPr>
        <p:blipFill>
          <a:blip r:embed="rId3"/>
          <a:stretch>
            <a:fillRect/>
          </a:stretch>
        </p:blipFill>
        <p:spPr>
          <a:xfrm>
            <a:off x="6766560" y="1930400"/>
            <a:ext cx="2507442" cy="2507442"/>
          </a:xfrm>
          <a:prstGeom prst="rect">
            <a:avLst/>
          </a:prstGeom>
        </p:spPr>
      </p:pic>
    </p:spTree>
    <p:extLst>
      <p:ext uri="{BB962C8B-B14F-4D97-AF65-F5344CB8AC3E}">
        <p14:creationId xmlns:p14="http://schemas.microsoft.com/office/powerpoint/2010/main" val="245349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BFC4-D86E-F944-A337-CCEFD4E97FC1}"/>
              </a:ext>
            </a:extLst>
          </p:cNvPr>
          <p:cNvSpPr>
            <a:spLocks noGrp="1"/>
          </p:cNvSpPr>
          <p:nvPr>
            <p:ph type="title"/>
          </p:nvPr>
        </p:nvSpPr>
        <p:spPr/>
        <p:txBody>
          <a:bodyPr/>
          <a:lstStyle/>
          <a:p>
            <a:r>
              <a:rPr lang="en-US" dirty="0"/>
              <a:t>Questions.</a:t>
            </a:r>
            <a:br>
              <a:rPr lang="en-US" dirty="0"/>
            </a:br>
            <a:r>
              <a:rPr lang="en-US" dirty="0"/>
              <a:t>Thank You?</a:t>
            </a:r>
          </a:p>
        </p:txBody>
      </p:sp>
      <p:sp>
        <p:nvSpPr>
          <p:cNvPr id="3" name="Content Placeholder 2">
            <a:extLst>
              <a:ext uri="{FF2B5EF4-FFF2-40B4-BE49-F238E27FC236}">
                <a16:creationId xmlns:a16="http://schemas.microsoft.com/office/drawing/2014/main" id="{471BD3AB-421C-2C4D-95D8-F3E337EA98FA}"/>
              </a:ext>
            </a:extLst>
          </p:cNvPr>
          <p:cNvSpPr>
            <a:spLocks noGrp="1"/>
          </p:cNvSpPr>
          <p:nvPr>
            <p:ph idx="1"/>
          </p:nvPr>
        </p:nvSpPr>
        <p:spPr/>
        <p:txBody>
          <a:bodyPr/>
          <a:lstStyle/>
          <a:p>
            <a:r>
              <a:rPr lang="en-US" dirty="0"/>
              <a:t>@</a:t>
            </a:r>
            <a:r>
              <a:rPr lang="en-US" dirty="0" err="1"/>
              <a:t>revissolution</a:t>
            </a:r>
            <a:endParaRPr lang="en-US" dirty="0"/>
          </a:p>
          <a:p>
            <a:r>
              <a:rPr lang="en-US" dirty="0"/>
              <a:t>@</a:t>
            </a:r>
            <a:r>
              <a:rPr lang="en-US" dirty="0" err="1"/>
              <a:t>isaiahsarju</a:t>
            </a:r>
            <a:endParaRPr lang="en-US" dirty="0"/>
          </a:p>
          <a:p>
            <a:r>
              <a:rPr lang="en-US" dirty="0"/>
              <a:t>https://</a:t>
            </a:r>
            <a:r>
              <a:rPr lang="en-US" dirty="0" err="1"/>
              <a:t>www.revissolutions.com</a:t>
            </a:r>
            <a:endParaRPr lang="en-US" dirty="0"/>
          </a:p>
          <a:p>
            <a:endParaRPr lang="en-US" dirty="0"/>
          </a:p>
          <a:p>
            <a:endParaRPr lang="en-US" dirty="0"/>
          </a:p>
          <a:p>
            <a:r>
              <a:rPr lang="en-US" dirty="0"/>
              <a:t>Follow our blog on Medium! </a:t>
            </a:r>
          </a:p>
          <a:p>
            <a:pPr marL="0" indent="0">
              <a:buNone/>
            </a:pPr>
            <a:endParaRPr lang="en-US" dirty="0"/>
          </a:p>
        </p:txBody>
      </p:sp>
      <p:pic>
        <p:nvPicPr>
          <p:cNvPr id="5" name="Picture 4">
            <a:extLst>
              <a:ext uri="{FF2B5EF4-FFF2-40B4-BE49-F238E27FC236}">
                <a16:creationId xmlns:a16="http://schemas.microsoft.com/office/drawing/2014/main" id="{421574C7-F063-7042-A043-92A5B6EEE7FA}"/>
              </a:ext>
            </a:extLst>
          </p:cNvPr>
          <p:cNvPicPr>
            <a:picLocks noChangeAspect="1"/>
          </p:cNvPicPr>
          <p:nvPr/>
        </p:nvPicPr>
        <p:blipFill>
          <a:blip r:embed="rId3"/>
          <a:stretch>
            <a:fillRect/>
          </a:stretch>
        </p:blipFill>
        <p:spPr>
          <a:xfrm>
            <a:off x="6614114" y="1930400"/>
            <a:ext cx="2659888" cy="2659888"/>
          </a:xfrm>
          <a:prstGeom prst="rect">
            <a:avLst/>
          </a:prstGeom>
        </p:spPr>
      </p:pic>
    </p:spTree>
    <p:extLst>
      <p:ext uri="{BB962C8B-B14F-4D97-AF65-F5344CB8AC3E}">
        <p14:creationId xmlns:p14="http://schemas.microsoft.com/office/powerpoint/2010/main" val="415562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93BF-62EE-0B4E-9FF7-B30588A3D8C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EB45596F-AB08-9C42-AC25-6D01EBB1FB16}"/>
              </a:ext>
            </a:extLst>
          </p:cNvPr>
          <p:cNvSpPr>
            <a:spLocks noGrp="1"/>
          </p:cNvSpPr>
          <p:nvPr>
            <p:ph idx="1"/>
          </p:nvPr>
        </p:nvSpPr>
        <p:spPr/>
        <p:txBody>
          <a:bodyPr>
            <a:normAutofit/>
          </a:bodyPr>
          <a:lstStyle/>
          <a:p>
            <a:r>
              <a:rPr lang="en-US" dirty="0"/>
              <a:t>Primer on core security principles affecting cryptocurrency</a:t>
            </a:r>
          </a:p>
          <a:p>
            <a:r>
              <a:rPr lang="en-US" dirty="0"/>
              <a:t>Technical options for increasing/reducing security</a:t>
            </a:r>
          </a:p>
          <a:p>
            <a:r>
              <a:rPr lang="en-US" dirty="0"/>
              <a:t>Reflect on your risk profile</a:t>
            </a:r>
          </a:p>
          <a:p>
            <a:r>
              <a:rPr lang="en-US" dirty="0"/>
              <a:t>Synthesize – based on your risk, how could you improve?</a:t>
            </a:r>
          </a:p>
          <a:p>
            <a:endParaRPr lang="en-US" dirty="0"/>
          </a:p>
          <a:p>
            <a:r>
              <a:rPr lang="en-US" dirty="0"/>
              <a:t>Spark discussion – now and later</a:t>
            </a:r>
          </a:p>
          <a:p>
            <a:endParaRPr lang="en-US" dirty="0"/>
          </a:p>
          <a:p>
            <a:pPr marL="0" indent="0">
              <a:buNone/>
            </a:pPr>
            <a:endParaRPr lang="en-US" dirty="0"/>
          </a:p>
        </p:txBody>
      </p:sp>
    </p:spTree>
    <p:extLst>
      <p:ext uri="{BB962C8B-B14F-4D97-AF65-F5344CB8AC3E}">
        <p14:creationId xmlns:p14="http://schemas.microsoft.com/office/powerpoint/2010/main" val="270742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756E-3BD8-2149-B0C7-5B225E85D16A}"/>
              </a:ext>
            </a:extLst>
          </p:cNvPr>
          <p:cNvSpPr>
            <a:spLocks noGrp="1"/>
          </p:cNvSpPr>
          <p:nvPr>
            <p:ph type="title"/>
          </p:nvPr>
        </p:nvSpPr>
        <p:spPr/>
        <p:txBody>
          <a:bodyPr/>
          <a:lstStyle/>
          <a:p>
            <a:r>
              <a:rPr lang="en-US" dirty="0"/>
              <a:t>Full Disclosure: Our Assumptions</a:t>
            </a:r>
          </a:p>
        </p:txBody>
      </p:sp>
      <p:sp>
        <p:nvSpPr>
          <p:cNvPr id="3" name="Content Placeholder 2">
            <a:extLst>
              <a:ext uri="{FF2B5EF4-FFF2-40B4-BE49-F238E27FC236}">
                <a16:creationId xmlns:a16="http://schemas.microsoft.com/office/drawing/2014/main" id="{82E4C396-CF3A-554C-97C1-CEBD12ADCF3A}"/>
              </a:ext>
            </a:extLst>
          </p:cNvPr>
          <p:cNvSpPr>
            <a:spLocks noGrp="1"/>
          </p:cNvSpPr>
          <p:nvPr>
            <p:ph idx="1"/>
          </p:nvPr>
        </p:nvSpPr>
        <p:spPr/>
        <p:txBody>
          <a:bodyPr>
            <a:normAutofit/>
          </a:bodyPr>
          <a:lstStyle/>
          <a:p>
            <a:r>
              <a:rPr lang="en-US" dirty="0"/>
              <a:t>The </a:t>
            </a:r>
            <a:r>
              <a:rPr lang="en-US" dirty="0" err="1"/>
              <a:t>blockchain</a:t>
            </a:r>
            <a:r>
              <a:rPr lang="en-US" dirty="0"/>
              <a:t> system works technically</a:t>
            </a:r>
          </a:p>
          <a:p>
            <a:r>
              <a:rPr lang="en-US" dirty="0"/>
              <a:t>It will continue to work in relevant time horizon</a:t>
            </a:r>
          </a:p>
          <a:p>
            <a:r>
              <a:rPr lang="en-US" dirty="0"/>
              <a:t>People use Bitcoin (other </a:t>
            </a:r>
            <a:r>
              <a:rPr lang="en-US" dirty="0" err="1"/>
              <a:t>cryptos</a:t>
            </a:r>
            <a:r>
              <a:rPr lang="en-US" dirty="0"/>
              <a:t>)</a:t>
            </a:r>
          </a:p>
          <a:p>
            <a:r>
              <a:rPr lang="en-US" dirty="0"/>
              <a:t>Bitcoin has some value</a:t>
            </a:r>
          </a:p>
          <a:p>
            <a:r>
              <a:rPr lang="en-US" dirty="0"/>
              <a:t>To transfer/store value, people use tools </a:t>
            </a:r>
          </a:p>
          <a:p>
            <a:r>
              <a:rPr lang="en-US" dirty="0"/>
              <a:t>People want to protect their claims to value</a:t>
            </a:r>
          </a:p>
          <a:p>
            <a:r>
              <a:rPr lang="en-US" dirty="0"/>
              <a:t>(Some) people want to steal value from others</a:t>
            </a:r>
          </a:p>
          <a:p>
            <a:endParaRPr lang="en-US" dirty="0"/>
          </a:p>
          <a:p>
            <a:endParaRPr lang="en-US" dirty="0"/>
          </a:p>
        </p:txBody>
      </p:sp>
    </p:spTree>
    <p:extLst>
      <p:ext uri="{BB962C8B-B14F-4D97-AF65-F5344CB8AC3E}">
        <p14:creationId xmlns:p14="http://schemas.microsoft.com/office/powerpoint/2010/main" val="275652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D98-26A0-AB41-8207-621372C6756D}"/>
              </a:ext>
            </a:extLst>
          </p:cNvPr>
          <p:cNvSpPr>
            <a:spLocks noGrp="1"/>
          </p:cNvSpPr>
          <p:nvPr>
            <p:ph type="title"/>
          </p:nvPr>
        </p:nvSpPr>
        <p:spPr/>
        <p:txBody>
          <a:bodyPr/>
          <a:lstStyle/>
          <a:p>
            <a:r>
              <a:rPr lang="en-US" dirty="0"/>
              <a:t>Full Disclosure: Our Opinions</a:t>
            </a:r>
          </a:p>
        </p:txBody>
      </p:sp>
      <p:sp>
        <p:nvSpPr>
          <p:cNvPr id="3" name="Content Placeholder 2">
            <a:extLst>
              <a:ext uri="{FF2B5EF4-FFF2-40B4-BE49-F238E27FC236}">
                <a16:creationId xmlns:a16="http://schemas.microsoft.com/office/drawing/2014/main" id="{BA4D578D-E0BB-1440-8055-DE97F58E4124}"/>
              </a:ext>
            </a:extLst>
          </p:cNvPr>
          <p:cNvSpPr>
            <a:spLocks noGrp="1"/>
          </p:cNvSpPr>
          <p:nvPr>
            <p:ph idx="1"/>
          </p:nvPr>
        </p:nvSpPr>
        <p:spPr/>
        <p:txBody>
          <a:bodyPr/>
          <a:lstStyle/>
          <a:p>
            <a:r>
              <a:rPr lang="en-US" dirty="0"/>
              <a:t>We’re not evangelists!</a:t>
            </a:r>
          </a:p>
          <a:p>
            <a:pPr lvl="1"/>
            <a:r>
              <a:rPr lang="en-US" dirty="0"/>
              <a:t>“</a:t>
            </a:r>
            <a:r>
              <a:rPr lang="en-US" dirty="0" err="1"/>
              <a:t>Blockchain</a:t>
            </a:r>
            <a:r>
              <a:rPr lang="en-US" dirty="0"/>
              <a:t> is the Future” </a:t>
            </a:r>
          </a:p>
          <a:p>
            <a:pPr lvl="1"/>
            <a:r>
              <a:rPr lang="en-US" dirty="0"/>
              <a:t>“Bitcoin is better than Ether”</a:t>
            </a:r>
          </a:p>
          <a:p>
            <a:endParaRPr lang="en-US" dirty="0"/>
          </a:p>
          <a:p>
            <a:r>
              <a:rPr lang="en-US" dirty="0"/>
              <a:t>Well, maybe we are, but for security!</a:t>
            </a:r>
          </a:p>
          <a:p>
            <a:pPr lvl="1"/>
            <a:r>
              <a:rPr lang="en-US" dirty="0"/>
              <a:t>Everyone should understand security basics</a:t>
            </a:r>
          </a:p>
          <a:p>
            <a:pPr lvl="1"/>
            <a:r>
              <a:rPr lang="en-US" dirty="0"/>
              <a:t>Everyone should take basic steps against common threats</a:t>
            </a:r>
          </a:p>
          <a:p>
            <a:pPr lvl="1"/>
            <a:r>
              <a:rPr lang="en-US" dirty="0"/>
              <a:t>They’re not hard or expensive to implement</a:t>
            </a:r>
          </a:p>
        </p:txBody>
      </p:sp>
    </p:spTree>
    <p:extLst>
      <p:ext uri="{BB962C8B-B14F-4D97-AF65-F5344CB8AC3E}">
        <p14:creationId xmlns:p14="http://schemas.microsoft.com/office/powerpoint/2010/main" val="308673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6204-533B-0844-8595-F1B67CFC7D8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B51DF2C-F418-6A49-A659-ADB32BE222D9}"/>
              </a:ext>
            </a:extLst>
          </p:cNvPr>
          <p:cNvSpPr>
            <a:spLocks noGrp="1"/>
          </p:cNvSpPr>
          <p:nvPr>
            <p:ph idx="1"/>
          </p:nvPr>
        </p:nvSpPr>
        <p:spPr/>
        <p:txBody>
          <a:bodyPr>
            <a:normAutofit/>
          </a:bodyPr>
          <a:lstStyle/>
          <a:p>
            <a:r>
              <a:rPr lang="en-US" dirty="0"/>
              <a:t>Review Cryptography</a:t>
            </a:r>
          </a:p>
          <a:p>
            <a:r>
              <a:rPr lang="en-US" dirty="0"/>
              <a:t>Cryptography applied to distributed ledgers</a:t>
            </a:r>
          </a:p>
          <a:p>
            <a:r>
              <a:rPr lang="en-US" dirty="0"/>
              <a:t>Threat modeling-</a:t>
            </a:r>
            <a:r>
              <a:rPr lang="en-US" dirty="0" err="1"/>
              <a:t>ish</a:t>
            </a:r>
            <a:endParaRPr lang="en-US" dirty="0"/>
          </a:p>
          <a:p>
            <a:r>
              <a:rPr lang="en-US" dirty="0"/>
              <a:t>Private key protections</a:t>
            </a:r>
          </a:p>
          <a:p>
            <a:r>
              <a:rPr lang="en-US" dirty="0"/>
              <a:t>Live demonstration</a:t>
            </a:r>
          </a:p>
          <a:p>
            <a:endParaRPr lang="en-US" dirty="0"/>
          </a:p>
          <a:p>
            <a:endParaRPr lang="en-US" dirty="0"/>
          </a:p>
          <a:p>
            <a:endParaRPr lang="en-US" dirty="0"/>
          </a:p>
        </p:txBody>
      </p:sp>
      <p:pic>
        <p:nvPicPr>
          <p:cNvPr id="10" name="Picture 9">
            <a:extLst>
              <a:ext uri="{FF2B5EF4-FFF2-40B4-BE49-F238E27FC236}">
                <a16:creationId xmlns:a16="http://schemas.microsoft.com/office/drawing/2014/main" id="{8BB5E279-305E-EB4E-9EA5-E86287321462}"/>
              </a:ext>
            </a:extLst>
          </p:cNvPr>
          <p:cNvPicPr>
            <a:picLocks noChangeAspect="1"/>
          </p:cNvPicPr>
          <p:nvPr/>
        </p:nvPicPr>
        <p:blipFill>
          <a:blip r:embed="rId2"/>
          <a:stretch>
            <a:fillRect/>
          </a:stretch>
        </p:blipFill>
        <p:spPr>
          <a:xfrm>
            <a:off x="6272784" y="1930400"/>
            <a:ext cx="3001218" cy="3001218"/>
          </a:xfrm>
          <a:prstGeom prst="rect">
            <a:avLst/>
          </a:prstGeom>
        </p:spPr>
      </p:pic>
    </p:spTree>
    <p:extLst>
      <p:ext uri="{BB962C8B-B14F-4D97-AF65-F5344CB8AC3E}">
        <p14:creationId xmlns:p14="http://schemas.microsoft.com/office/powerpoint/2010/main" val="162682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47F0-627A-DC4E-BC7F-8DB31BFB4921}"/>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06D92104-5331-474E-86D7-DC248BD9E09D}"/>
              </a:ext>
            </a:extLst>
          </p:cNvPr>
          <p:cNvSpPr>
            <a:spLocks noGrp="1"/>
          </p:cNvSpPr>
          <p:nvPr>
            <p:ph idx="1"/>
          </p:nvPr>
        </p:nvSpPr>
        <p:spPr/>
        <p:txBody>
          <a:bodyPr/>
          <a:lstStyle/>
          <a:p>
            <a:r>
              <a:rPr lang="en-US" dirty="0"/>
              <a:t>“the art of writing or solving codes.”</a:t>
            </a:r>
          </a:p>
          <a:p>
            <a:r>
              <a:rPr lang="en-US" dirty="0"/>
              <a:t>Branch of mathematics</a:t>
            </a:r>
          </a:p>
          <a:p>
            <a:r>
              <a:rPr lang="en-US" dirty="0"/>
              <a:t>Making secrets secret</a:t>
            </a:r>
          </a:p>
          <a:p>
            <a:r>
              <a:rPr lang="en-US" dirty="0"/>
              <a:t>Three types of cryptographic algorithms</a:t>
            </a:r>
          </a:p>
          <a:p>
            <a:pPr lvl="1"/>
            <a:r>
              <a:rPr lang="en-US" dirty="0"/>
              <a:t>Symmetric</a:t>
            </a:r>
          </a:p>
          <a:p>
            <a:pPr lvl="1"/>
            <a:r>
              <a:rPr lang="en-US" dirty="0"/>
              <a:t>Asymmetric</a:t>
            </a:r>
          </a:p>
          <a:p>
            <a:pPr lvl="1"/>
            <a:r>
              <a:rPr lang="en-US" dirty="0"/>
              <a:t>Hashing</a:t>
            </a:r>
          </a:p>
          <a:p>
            <a:r>
              <a:rPr lang="en-US" dirty="0"/>
              <a:t>Digital Signatures</a:t>
            </a:r>
          </a:p>
        </p:txBody>
      </p:sp>
      <p:pic>
        <p:nvPicPr>
          <p:cNvPr id="6" name="Picture 5">
            <a:extLst>
              <a:ext uri="{FF2B5EF4-FFF2-40B4-BE49-F238E27FC236}">
                <a16:creationId xmlns:a16="http://schemas.microsoft.com/office/drawing/2014/main" id="{E867214D-684F-964E-9C06-EF3B1935764C}"/>
              </a:ext>
            </a:extLst>
          </p:cNvPr>
          <p:cNvPicPr>
            <a:picLocks noChangeAspect="1"/>
          </p:cNvPicPr>
          <p:nvPr/>
        </p:nvPicPr>
        <p:blipFill>
          <a:blip r:embed="rId3"/>
          <a:stretch>
            <a:fillRect/>
          </a:stretch>
        </p:blipFill>
        <p:spPr>
          <a:xfrm>
            <a:off x="6419088" y="1930400"/>
            <a:ext cx="2854914" cy="2854914"/>
          </a:xfrm>
          <a:prstGeom prst="rect">
            <a:avLst/>
          </a:prstGeom>
        </p:spPr>
      </p:pic>
    </p:spTree>
    <p:extLst>
      <p:ext uri="{BB962C8B-B14F-4D97-AF65-F5344CB8AC3E}">
        <p14:creationId xmlns:p14="http://schemas.microsoft.com/office/powerpoint/2010/main" val="207149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0F60-C147-DA45-B23E-794A36E0598D}"/>
              </a:ext>
            </a:extLst>
          </p:cNvPr>
          <p:cNvSpPr>
            <a:spLocks noGrp="1"/>
          </p:cNvSpPr>
          <p:nvPr>
            <p:ph type="title"/>
          </p:nvPr>
        </p:nvSpPr>
        <p:spPr/>
        <p:txBody>
          <a:bodyPr/>
          <a:lstStyle/>
          <a:p>
            <a:r>
              <a:rPr lang="en-US" dirty="0"/>
              <a:t>Symmetric Cryptography</a:t>
            </a:r>
          </a:p>
        </p:txBody>
      </p:sp>
      <p:sp>
        <p:nvSpPr>
          <p:cNvPr id="3" name="Content Placeholder 2">
            <a:extLst>
              <a:ext uri="{FF2B5EF4-FFF2-40B4-BE49-F238E27FC236}">
                <a16:creationId xmlns:a16="http://schemas.microsoft.com/office/drawing/2014/main" id="{7C117391-07ED-7F43-A2D9-E2142825143E}"/>
              </a:ext>
            </a:extLst>
          </p:cNvPr>
          <p:cNvSpPr>
            <a:spLocks noGrp="1"/>
          </p:cNvSpPr>
          <p:nvPr>
            <p:ph idx="1"/>
          </p:nvPr>
        </p:nvSpPr>
        <p:spPr/>
        <p:txBody>
          <a:bodyPr/>
          <a:lstStyle/>
          <a:p>
            <a:r>
              <a:rPr lang="en-US" dirty="0"/>
              <a:t>The keys to encrypt and decrypt are the same (symmetric)</a:t>
            </a:r>
          </a:p>
          <a:p>
            <a:r>
              <a:rPr lang="en-US" dirty="0"/>
              <a:t>Security depends on keeping shared secret secret</a:t>
            </a:r>
          </a:p>
        </p:txBody>
      </p:sp>
      <p:pic>
        <p:nvPicPr>
          <p:cNvPr id="6" name="Picture 5">
            <a:extLst>
              <a:ext uri="{FF2B5EF4-FFF2-40B4-BE49-F238E27FC236}">
                <a16:creationId xmlns:a16="http://schemas.microsoft.com/office/drawing/2014/main" id="{44F955BB-6C6C-1F46-A934-8103733A3607}"/>
              </a:ext>
            </a:extLst>
          </p:cNvPr>
          <p:cNvPicPr>
            <a:picLocks noChangeAspect="1"/>
          </p:cNvPicPr>
          <p:nvPr/>
        </p:nvPicPr>
        <p:blipFill>
          <a:blip r:embed="rId3"/>
          <a:stretch>
            <a:fillRect/>
          </a:stretch>
        </p:blipFill>
        <p:spPr>
          <a:xfrm>
            <a:off x="6943298" y="1930400"/>
            <a:ext cx="2330704" cy="2330704"/>
          </a:xfrm>
          <a:prstGeom prst="rect">
            <a:avLst/>
          </a:prstGeom>
        </p:spPr>
      </p:pic>
    </p:spTree>
    <p:extLst>
      <p:ext uri="{BB962C8B-B14F-4D97-AF65-F5344CB8AC3E}">
        <p14:creationId xmlns:p14="http://schemas.microsoft.com/office/powerpoint/2010/main" val="203111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8C77-7FA4-A14C-B44F-C3BD01AFCDBD}"/>
              </a:ext>
            </a:extLst>
          </p:cNvPr>
          <p:cNvSpPr>
            <a:spLocks noGrp="1"/>
          </p:cNvSpPr>
          <p:nvPr>
            <p:ph type="title"/>
          </p:nvPr>
        </p:nvSpPr>
        <p:spPr/>
        <p:txBody>
          <a:bodyPr/>
          <a:lstStyle/>
          <a:p>
            <a:r>
              <a:rPr lang="en-US" dirty="0"/>
              <a:t>Asymmetric Cryptography</a:t>
            </a:r>
          </a:p>
        </p:txBody>
      </p:sp>
      <p:sp>
        <p:nvSpPr>
          <p:cNvPr id="3" name="Content Placeholder 2">
            <a:extLst>
              <a:ext uri="{FF2B5EF4-FFF2-40B4-BE49-F238E27FC236}">
                <a16:creationId xmlns:a16="http://schemas.microsoft.com/office/drawing/2014/main" id="{C53B16CB-8EBA-8D49-9D37-757379FCAD68}"/>
              </a:ext>
            </a:extLst>
          </p:cNvPr>
          <p:cNvSpPr>
            <a:spLocks noGrp="1"/>
          </p:cNvSpPr>
          <p:nvPr>
            <p:ph idx="1"/>
          </p:nvPr>
        </p:nvSpPr>
        <p:spPr/>
        <p:txBody>
          <a:bodyPr>
            <a:normAutofit/>
          </a:bodyPr>
          <a:lstStyle/>
          <a:p>
            <a:r>
              <a:rPr lang="en-US" dirty="0"/>
              <a:t>Two separate and different keys (asymmetric)</a:t>
            </a:r>
          </a:p>
          <a:p>
            <a:pPr lvl="1"/>
            <a:r>
              <a:rPr lang="en-US" dirty="0"/>
              <a:t>Private Key</a:t>
            </a:r>
          </a:p>
          <a:p>
            <a:pPr lvl="1"/>
            <a:r>
              <a:rPr lang="en-US" dirty="0"/>
              <a:t>Public Key</a:t>
            </a:r>
          </a:p>
          <a:p>
            <a:r>
              <a:rPr lang="en-US" dirty="0"/>
              <a:t>Data encrypted with private key can only be decrypted with public key</a:t>
            </a:r>
          </a:p>
          <a:p>
            <a:r>
              <a:rPr lang="en-US" dirty="0"/>
              <a:t>Data encrypted with public key can only be decrypted with private key</a:t>
            </a:r>
          </a:p>
          <a:p>
            <a:r>
              <a:rPr lang="en-US" dirty="0"/>
              <a:t>Put public key into the world</a:t>
            </a:r>
          </a:p>
          <a:p>
            <a:r>
              <a:rPr lang="en-US" dirty="0"/>
              <a:t>Integral in SSL/TLS</a:t>
            </a:r>
          </a:p>
          <a:p>
            <a:r>
              <a:rPr lang="en-US" dirty="0"/>
              <a:t>Secrecy depends on keeping private key secret</a:t>
            </a:r>
          </a:p>
        </p:txBody>
      </p:sp>
      <p:pic>
        <p:nvPicPr>
          <p:cNvPr id="6" name="Picture 5">
            <a:extLst>
              <a:ext uri="{FF2B5EF4-FFF2-40B4-BE49-F238E27FC236}">
                <a16:creationId xmlns:a16="http://schemas.microsoft.com/office/drawing/2014/main" id="{DFDD5183-260F-8040-903F-0B6D75971D12}"/>
              </a:ext>
            </a:extLst>
          </p:cNvPr>
          <p:cNvPicPr>
            <a:picLocks noChangeAspect="1"/>
          </p:cNvPicPr>
          <p:nvPr/>
        </p:nvPicPr>
        <p:blipFill>
          <a:blip r:embed="rId3"/>
          <a:stretch>
            <a:fillRect/>
          </a:stretch>
        </p:blipFill>
        <p:spPr>
          <a:xfrm>
            <a:off x="8004002" y="2160589"/>
            <a:ext cx="1270000" cy="1270000"/>
          </a:xfrm>
          <a:prstGeom prst="rect">
            <a:avLst/>
          </a:prstGeom>
        </p:spPr>
      </p:pic>
      <p:pic>
        <p:nvPicPr>
          <p:cNvPr id="7" name="Picture 6">
            <a:extLst>
              <a:ext uri="{FF2B5EF4-FFF2-40B4-BE49-F238E27FC236}">
                <a16:creationId xmlns:a16="http://schemas.microsoft.com/office/drawing/2014/main" id="{630A0182-4025-0A43-BA2E-CBDE951BCF22}"/>
              </a:ext>
            </a:extLst>
          </p:cNvPr>
          <p:cNvPicPr>
            <a:picLocks noChangeAspect="1"/>
          </p:cNvPicPr>
          <p:nvPr/>
        </p:nvPicPr>
        <p:blipFill>
          <a:blip r:embed="rId4"/>
          <a:stretch>
            <a:fillRect/>
          </a:stretch>
        </p:blipFill>
        <p:spPr>
          <a:xfrm>
            <a:off x="6734002" y="2160589"/>
            <a:ext cx="1270000" cy="1270000"/>
          </a:xfrm>
          <a:prstGeom prst="rect">
            <a:avLst/>
          </a:prstGeom>
        </p:spPr>
      </p:pic>
    </p:spTree>
    <p:extLst>
      <p:ext uri="{BB962C8B-B14F-4D97-AF65-F5344CB8AC3E}">
        <p14:creationId xmlns:p14="http://schemas.microsoft.com/office/powerpoint/2010/main" val="3926098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{E1FC72FA-49DB-C845-BCF9-D0F066B03AD6}tf10001060</Template>
  <TotalTime>1299</TotalTime>
  <Words>1482</Words>
  <Application>Microsoft Macintosh PowerPoint</Application>
  <PresentationFormat>Widescreen</PresentationFormat>
  <Paragraphs>256</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An Introduction to Cryptocurrency (Bitcoin) Security</vt:lpstr>
      <vt:lpstr>Thanks!</vt:lpstr>
      <vt:lpstr>Goals</vt:lpstr>
      <vt:lpstr>Full Disclosure: Our Assumptions</vt:lpstr>
      <vt:lpstr>Full Disclosure: Our Opinions</vt:lpstr>
      <vt:lpstr>Overview</vt:lpstr>
      <vt:lpstr>Cryptography</vt:lpstr>
      <vt:lpstr>Symmetric Cryptography</vt:lpstr>
      <vt:lpstr>Asymmetric Cryptography</vt:lpstr>
      <vt:lpstr>Hashing</vt:lpstr>
      <vt:lpstr>Digital Signatures</vt:lpstr>
      <vt:lpstr>Crypto and Cryptography</vt:lpstr>
      <vt:lpstr>Wallet Examples – Online Exchange</vt:lpstr>
      <vt:lpstr>Wallet Examples – Desktop </vt:lpstr>
      <vt:lpstr>Wallet Examples – Hardware </vt:lpstr>
      <vt:lpstr>Wallet Examples – Paper </vt:lpstr>
      <vt:lpstr>Wallet Examples – Metal </vt:lpstr>
      <vt:lpstr>Different Protects for Different Threats</vt:lpstr>
      <vt:lpstr>Cold vs Hot Storage</vt:lpstr>
      <vt:lpstr>Casual (e.g. Managed Wallets)</vt:lpstr>
      <vt:lpstr>Larger amounts</vt:lpstr>
      <vt:lpstr>Questions. Thank You?</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Cryptocurrency (Bitcoin) Security</dc:title>
  <dc:creator>Isaiah Sarju</dc:creator>
  <cp:lastModifiedBy>Brenda Uribe</cp:lastModifiedBy>
  <cp:revision>146</cp:revision>
  <cp:lastPrinted>2018-04-05T20:00:11Z</cp:lastPrinted>
  <dcterms:created xsi:type="dcterms:W3CDTF">2018-03-24T21:41:49Z</dcterms:created>
  <dcterms:modified xsi:type="dcterms:W3CDTF">2018-04-10T19:31:37Z</dcterms:modified>
</cp:coreProperties>
</file>