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notesMasterIdLst>
    <p:notesMasterId r:id="rId12"/>
  </p:notesMasterIdLst>
  <p:sldIdLst>
    <p:sldId id="256" r:id="rId2"/>
    <p:sldId id="260" r:id="rId3"/>
    <p:sldId id="259" r:id="rId4"/>
    <p:sldId id="269" r:id="rId5"/>
    <p:sldId id="261" r:id="rId6"/>
    <p:sldId id="271" r:id="rId7"/>
    <p:sldId id="263" r:id="rId8"/>
    <p:sldId id="264" r:id="rId9"/>
    <p:sldId id="270"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varScale="1">
        <p:scale>
          <a:sx n="80" d="100"/>
          <a:sy n="80"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A035C-35E5-4164-9861-DD6F7F4D24D7}"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546132B8-2300-4E2E-A25E-F6DE22B10B6D}">
      <dgm:prSet phldrT="[Text]"/>
      <dgm:spPr/>
      <dgm:t>
        <a:bodyPr/>
        <a:lstStyle/>
        <a:p>
          <a:r>
            <a:rPr lang="en-US" dirty="0" smtClean="0"/>
            <a:t>Module1</a:t>
          </a:r>
        </a:p>
        <a:p>
          <a:r>
            <a:rPr lang="en-US" dirty="0" smtClean="0"/>
            <a:t>LOGIN AND REGISTRTAION MODEL WITH ADHAR CARD VALIDATION</a:t>
          </a:r>
          <a:endParaRPr lang="en-US" dirty="0"/>
        </a:p>
      </dgm:t>
    </dgm:pt>
    <dgm:pt modelId="{A7C60A3B-B522-4F82-8C3B-9D346DB41967}" type="parTrans" cxnId="{0943DAA7-9D76-4019-9A84-12654A8C0360}">
      <dgm:prSet/>
      <dgm:spPr/>
      <dgm:t>
        <a:bodyPr/>
        <a:lstStyle/>
        <a:p>
          <a:endParaRPr lang="en-US"/>
        </a:p>
      </dgm:t>
    </dgm:pt>
    <dgm:pt modelId="{F7A1FB48-557C-43B3-983E-8BE5F6B74145}" type="sibTrans" cxnId="{0943DAA7-9D76-4019-9A84-12654A8C0360}">
      <dgm:prSet/>
      <dgm:spPr/>
      <dgm:t>
        <a:bodyPr/>
        <a:lstStyle/>
        <a:p>
          <a:endParaRPr lang="en-US"/>
        </a:p>
      </dgm:t>
    </dgm:pt>
    <dgm:pt modelId="{A4DDC979-23C6-45BB-A84C-8368CB58AC08}">
      <dgm:prSet phldrT="[Text]"/>
      <dgm:spPr/>
      <dgm:t>
        <a:bodyPr/>
        <a:lstStyle/>
        <a:p>
          <a:r>
            <a:rPr lang="en-US" dirty="0" smtClean="0"/>
            <a:t>Module 5</a:t>
          </a:r>
        </a:p>
        <a:p>
          <a:r>
            <a:rPr lang="en-US" dirty="0" smtClean="0"/>
            <a:t>DOCTOR VIEWING PATIENT </a:t>
          </a:r>
          <a:r>
            <a:rPr lang="en-US" dirty="0" smtClean="0"/>
            <a:t>REPORT </a:t>
          </a:r>
          <a:r>
            <a:rPr lang="en-US" dirty="0" smtClean="0"/>
            <a:t>VIA SCANNING </a:t>
          </a:r>
          <a:r>
            <a:rPr lang="en-US" dirty="0" smtClean="0"/>
            <a:t>QR</a:t>
          </a:r>
          <a:endParaRPr lang="en-US" dirty="0"/>
        </a:p>
      </dgm:t>
    </dgm:pt>
    <dgm:pt modelId="{03496436-B5B5-44DA-BF1C-17E000D09F05}" type="parTrans" cxnId="{469A5196-930C-44E0-B239-37A72090FC66}">
      <dgm:prSet/>
      <dgm:spPr/>
      <dgm:t>
        <a:bodyPr/>
        <a:lstStyle/>
        <a:p>
          <a:endParaRPr lang="en-US"/>
        </a:p>
      </dgm:t>
    </dgm:pt>
    <dgm:pt modelId="{96CC0B47-19BB-494F-BD1E-9C8F6694EA3F}" type="sibTrans" cxnId="{469A5196-930C-44E0-B239-37A72090FC66}">
      <dgm:prSet/>
      <dgm:spPr/>
      <dgm:t>
        <a:bodyPr/>
        <a:lstStyle/>
        <a:p>
          <a:endParaRPr lang="en-US"/>
        </a:p>
      </dgm:t>
    </dgm:pt>
    <dgm:pt modelId="{26D2F3E4-F875-4F4D-B289-741AA80CCB59}">
      <dgm:prSet phldrT="[Text]"/>
      <dgm:spPr/>
      <dgm:t>
        <a:bodyPr/>
        <a:lstStyle/>
        <a:p>
          <a:r>
            <a:rPr lang="en-US" dirty="0" smtClean="0"/>
            <a:t>Module 2</a:t>
          </a:r>
        </a:p>
        <a:p>
          <a:r>
            <a:rPr lang="en-US" dirty="0" smtClean="0"/>
            <a:t>PATIENT MODULE FOR GENERATION OF HEALTH CARD</a:t>
          </a:r>
          <a:endParaRPr lang="en-US" dirty="0"/>
        </a:p>
      </dgm:t>
    </dgm:pt>
    <dgm:pt modelId="{BB281084-E98B-4755-B938-355CBE07A434}" type="parTrans" cxnId="{BE4BBFCB-DEFB-4A18-B7B0-78EF3B9115AB}">
      <dgm:prSet/>
      <dgm:spPr/>
      <dgm:t>
        <a:bodyPr/>
        <a:lstStyle/>
        <a:p>
          <a:endParaRPr lang="en-US"/>
        </a:p>
      </dgm:t>
    </dgm:pt>
    <dgm:pt modelId="{9119C3BF-58F2-4786-B8A6-9B1584262A75}" type="sibTrans" cxnId="{BE4BBFCB-DEFB-4A18-B7B0-78EF3B9115AB}">
      <dgm:prSet/>
      <dgm:spPr/>
      <dgm:t>
        <a:bodyPr/>
        <a:lstStyle/>
        <a:p>
          <a:endParaRPr lang="en-US"/>
        </a:p>
      </dgm:t>
    </dgm:pt>
    <dgm:pt modelId="{B18CCF95-FB6B-4900-9495-7BDF7E43A293}">
      <dgm:prSet phldrT="[Text]"/>
      <dgm:spPr/>
      <dgm:t>
        <a:bodyPr/>
        <a:lstStyle/>
        <a:p>
          <a:r>
            <a:rPr lang="en-US" dirty="0" smtClean="0"/>
            <a:t>Module 4</a:t>
          </a:r>
        </a:p>
        <a:p>
          <a:r>
            <a:rPr lang="en-US" dirty="0" smtClean="0"/>
            <a:t>QR CODE GENERATOR WITH USER HEALTH ID</a:t>
          </a:r>
        </a:p>
      </dgm:t>
    </dgm:pt>
    <dgm:pt modelId="{50FBE328-F05A-42AC-96A8-487FFF8A6315}" type="sibTrans" cxnId="{5B7F274F-94A4-45EA-8D7C-AB282EEE7F33}">
      <dgm:prSet/>
      <dgm:spPr/>
      <dgm:t>
        <a:bodyPr/>
        <a:lstStyle/>
        <a:p>
          <a:endParaRPr lang="en-US"/>
        </a:p>
      </dgm:t>
    </dgm:pt>
    <dgm:pt modelId="{D28C40CB-7FBD-4366-B18B-96D9EFB472AE}" type="parTrans" cxnId="{5B7F274F-94A4-45EA-8D7C-AB282EEE7F33}">
      <dgm:prSet/>
      <dgm:spPr/>
      <dgm:t>
        <a:bodyPr/>
        <a:lstStyle/>
        <a:p>
          <a:endParaRPr lang="en-US"/>
        </a:p>
      </dgm:t>
    </dgm:pt>
    <dgm:pt modelId="{E6AD1AD2-9E4A-49BF-B7A0-4622E28E4F14}">
      <dgm:prSet phldrT="[Text]"/>
      <dgm:spPr/>
      <dgm:t>
        <a:bodyPr/>
        <a:lstStyle/>
        <a:p>
          <a:r>
            <a:rPr lang="en-US" dirty="0" smtClean="0"/>
            <a:t>Module3</a:t>
          </a:r>
        </a:p>
        <a:p>
          <a:r>
            <a:rPr lang="en-US" dirty="0" smtClean="0"/>
            <a:t>E-REPORT GENERATOR OF PAST DISEASE</a:t>
          </a:r>
        </a:p>
      </dgm:t>
    </dgm:pt>
    <dgm:pt modelId="{226E02BF-76CF-486D-99A8-73596027C425}" type="parTrans" cxnId="{2A4341DC-50F7-40B6-9A5C-AC5C52860CF8}">
      <dgm:prSet/>
      <dgm:spPr/>
      <dgm:t>
        <a:bodyPr/>
        <a:lstStyle/>
        <a:p>
          <a:endParaRPr lang="en-US"/>
        </a:p>
      </dgm:t>
    </dgm:pt>
    <dgm:pt modelId="{139B385A-CF15-4E4B-9583-B20E5C967D91}" type="sibTrans" cxnId="{2A4341DC-50F7-40B6-9A5C-AC5C52860CF8}">
      <dgm:prSet/>
      <dgm:spPr/>
      <dgm:t>
        <a:bodyPr/>
        <a:lstStyle/>
        <a:p>
          <a:endParaRPr lang="en-US"/>
        </a:p>
      </dgm:t>
    </dgm:pt>
    <dgm:pt modelId="{B966E077-8666-4827-9826-8B6EBDCD55B9}" type="pres">
      <dgm:prSet presAssocID="{5E4A035C-35E5-4164-9861-DD6F7F4D24D7}" presName="CompostProcess" presStyleCnt="0">
        <dgm:presLayoutVars>
          <dgm:dir/>
          <dgm:resizeHandles val="exact"/>
        </dgm:presLayoutVars>
      </dgm:prSet>
      <dgm:spPr/>
      <dgm:t>
        <a:bodyPr/>
        <a:lstStyle/>
        <a:p>
          <a:endParaRPr lang="en-US"/>
        </a:p>
      </dgm:t>
    </dgm:pt>
    <dgm:pt modelId="{2B33BE92-2ED4-45A5-AAA9-4BAE87EB2AD6}" type="pres">
      <dgm:prSet presAssocID="{5E4A035C-35E5-4164-9861-DD6F7F4D24D7}" presName="arrow" presStyleLbl="bgShp" presStyleIdx="0" presStyleCnt="1" custLinFactNeighborX="487" custLinFactNeighborY="707"/>
      <dgm:spPr/>
    </dgm:pt>
    <dgm:pt modelId="{813B4BAC-9500-42E5-BCBA-9439AB384A3B}" type="pres">
      <dgm:prSet presAssocID="{5E4A035C-35E5-4164-9861-DD6F7F4D24D7}" presName="linearProcess" presStyleCnt="0"/>
      <dgm:spPr/>
    </dgm:pt>
    <dgm:pt modelId="{8B9C71AC-D76A-4CBF-B852-7075362F0B34}" type="pres">
      <dgm:prSet presAssocID="{546132B8-2300-4E2E-A25E-F6DE22B10B6D}" presName="textNode" presStyleLbl="node1" presStyleIdx="0" presStyleCnt="5" custScaleX="92100" custScaleY="81701" custLinFactX="36010" custLinFactNeighborX="100000" custLinFactNeighborY="-70948">
        <dgm:presLayoutVars>
          <dgm:bulletEnabled val="1"/>
        </dgm:presLayoutVars>
      </dgm:prSet>
      <dgm:spPr/>
      <dgm:t>
        <a:bodyPr/>
        <a:lstStyle/>
        <a:p>
          <a:endParaRPr lang="en-US"/>
        </a:p>
      </dgm:t>
    </dgm:pt>
    <dgm:pt modelId="{043D4A59-59B7-4371-B238-FD2CF23B3501}" type="pres">
      <dgm:prSet presAssocID="{F7A1FB48-557C-43B3-983E-8BE5F6B74145}" presName="sibTrans" presStyleCnt="0"/>
      <dgm:spPr/>
    </dgm:pt>
    <dgm:pt modelId="{704AA9B8-D884-41B8-9A0C-0CB97DC22ED5}" type="pres">
      <dgm:prSet presAssocID="{26D2F3E4-F875-4F4D-B289-741AA80CCB59}" presName="textNode" presStyleLbl="node1" presStyleIdx="1" presStyleCnt="5" custScaleX="90053" custScaleY="81701" custLinFactX="90701" custLinFactNeighborX="100000" custLinFactNeighborY="-71387">
        <dgm:presLayoutVars>
          <dgm:bulletEnabled val="1"/>
        </dgm:presLayoutVars>
      </dgm:prSet>
      <dgm:spPr/>
      <dgm:t>
        <a:bodyPr/>
        <a:lstStyle/>
        <a:p>
          <a:endParaRPr lang="en-US"/>
        </a:p>
      </dgm:t>
    </dgm:pt>
    <dgm:pt modelId="{2C3227B3-5E02-4FF1-A88F-635AFEF8453F}" type="pres">
      <dgm:prSet presAssocID="{9119C3BF-58F2-4786-B8A6-9B1584262A75}" presName="sibTrans" presStyleCnt="0"/>
      <dgm:spPr/>
    </dgm:pt>
    <dgm:pt modelId="{1BFA6FFA-E79C-4E36-B259-354D76787DFC}" type="pres">
      <dgm:prSet presAssocID="{B18CCF95-FB6B-4900-9495-7BDF7E43A293}" presName="textNode" presStyleLbl="node1" presStyleIdx="2" presStyleCnt="5" custScaleX="86115" custScaleY="84078" custLinFactX="-63315" custLinFactNeighborX="-100000" custLinFactNeighborY="32872">
        <dgm:presLayoutVars>
          <dgm:bulletEnabled val="1"/>
        </dgm:presLayoutVars>
      </dgm:prSet>
      <dgm:spPr/>
      <dgm:t>
        <a:bodyPr/>
        <a:lstStyle/>
        <a:p>
          <a:endParaRPr lang="en-US"/>
        </a:p>
      </dgm:t>
    </dgm:pt>
    <dgm:pt modelId="{9E6F9F7C-B1B5-458E-BB05-1F48382BA61C}" type="pres">
      <dgm:prSet presAssocID="{50FBE328-F05A-42AC-96A8-487FFF8A6315}" presName="sibTrans" presStyleCnt="0"/>
      <dgm:spPr/>
    </dgm:pt>
    <dgm:pt modelId="{A704FF35-F89B-4A27-8FFC-B5BA7AEDE8EB}" type="pres">
      <dgm:prSet presAssocID="{A4DDC979-23C6-45BB-A84C-8368CB58AC08}" presName="textNode" presStyleLbl="node1" presStyleIdx="3" presStyleCnt="5" custScaleX="81833" custScaleY="82595" custLinFactX="6365" custLinFactNeighborX="100000" custLinFactNeighborY="30815">
        <dgm:presLayoutVars>
          <dgm:bulletEnabled val="1"/>
        </dgm:presLayoutVars>
      </dgm:prSet>
      <dgm:spPr/>
      <dgm:t>
        <a:bodyPr/>
        <a:lstStyle/>
        <a:p>
          <a:endParaRPr lang="en-US"/>
        </a:p>
      </dgm:t>
    </dgm:pt>
    <dgm:pt modelId="{C83E9849-D7FF-4F09-8339-405FE7DE0941}" type="pres">
      <dgm:prSet presAssocID="{96CC0B47-19BB-494F-BD1E-9C8F6694EA3F}" presName="sibTrans" presStyleCnt="0"/>
      <dgm:spPr/>
    </dgm:pt>
    <dgm:pt modelId="{61FF9A89-3179-444A-8867-3A846831697F}" type="pres">
      <dgm:prSet presAssocID="{E6AD1AD2-9E4A-49BF-B7A0-4622E28E4F14}" presName="textNode" presStyleLbl="node1" presStyleIdx="4" presStyleCnt="5" custScaleX="92100" custScaleY="81701" custLinFactX="-16807" custLinFactNeighborX="-100000" custLinFactNeighborY="-72307">
        <dgm:presLayoutVars>
          <dgm:bulletEnabled val="1"/>
        </dgm:presLayoutVars>
      </dgm:prSet>
      <dgm:spPr/>
      <dgm:t>
        <a:bodyPr/>
        <a:lstStyle/>
        <a:p>
          <a:endParaRPr lang="en-US"/>
        </a:p>
      </dgm:t>
    </dgm:pt>
  </dgm:ptLst>
  <dgm:cxnLst>
    <dgm:cxn modelId="{469A5196-930C-44E0-B239-37A72090FC66}" srcId="{5E4A035C-35E5-4164-9861-DD6F7F4D24D7}" destId="{A4DDC979-23C6-45BB-A84C-8368CB58AC08}" srcOrd="3" destOrd="0" parTransId="{03496436-B5B5-44DA-BF1C-17E000D09F05}" sibTransId="{96CC0B47-19BB-494F-BD1E-9C8F6694EA3F}"/>
    <dgm:cxn modelId="{F0B630DD-B30D-474C-92BF-BA55C60E72F2}" type="presOf" srcId="{B18CCF95-FB6B-4900-9495-7BDF7E43A293}" destId="{1BFA6FFA-E79C-4E36-B259-354D76787DFC}" srcOrd="0" destOrd="0" presId="urn:microsoft.com/office/officeart/2005/8/layout/hProcess9"/>
    <dgm:cxn modelId="{0943DAA7-9D76-4019-9A84-12654A8C0360}" srcId="{5E4A035C-35E5-4164-9861-DD6F7F4D24D7}" destId="{546132B8-2300-4E2E-A25E-F6DE22B10B6D}" srcOrd="0" destOrd="0" parTransId="{A7C60A3B-B522-4F82-8C3B-9D346DB41967}" sibTransId="{F7A1FB48-557C-43B3-983E-8BE5F6B74145}"/>
    <dgm:cxn modelId="{BE4BBFCB-DEFB-4A18-B7B0-78EF3B9115AB}" srcId="{5E4A035C-35E5-4164-9861-DD6F7F4D24D7}" destId="{26D2F3E4-F875-4F4D-B289-741AA80CCB59}" srcOrd="1" destOrd="0" parTransId="{BB281084-E98B-4755-B938-355CBE07A434}" sibTransId="{9119C3BF-58F2-4786-B8A6-9B1584262A75}"/>
    <dgm:cxn modelId="{2A4341DC-50F7-40B6-9A5C-AC5C52860CF8}" srcId="{5E4A035C-35E5-4164-9861-DD6F7F4D24D7}" destId="{E6AD1AD2-9E4A-49BF-B7A0-4622E28E4F14}" srcOrd="4" destOrd="0" parTransId="{226E02BF-76CF-486D-99A8-73596027C425}" sibTransId="{139B385A-CF15-4E4B-9583-B20E5C967D91}"/>
    <dgm:cxn modelId="{C02F16AA-E8A1-454B-9693-445F9E9D70A5}" type="presOf" srcId="{5E4A035C-35E5-4164-9861-DD6F7F4D24D7}" destId="{B966E077-8666-4827-9826-8B6EBDCD55B9}" srcOrd="0" destOrd="0" presId="urn:microsoft.com/office/officeart/2005/8/layout/hProcess9"/>
    <dgm:cxn modelId="{1E97FD29-1733-419A-A214-9CEC877DC54C}" type="presOf" srcId="{26D2F3E4-F875-4F4D-B289-741AA80CCB59}" destId="{704AA9B8-D884-41B8-9A0C-0CB97DC22ED5}" srcOrd="0" destOrd="0" presId="urn:microsoft.com/office/officeart/2005/8/layout/hProcess9"/>
    <dgm:cxn modelId="{75CF1D17-875A-4262-B093-493047FB3608}" type="presOf" srcId="{E6AD1AD2-9E4A-49BF-B7A0-4622E28E4F14}" destId="{61FF9A89-3179-444A-8867-3A846831697F}" srcOrd="0" destOrd="0" presId="urn:microsoft.com/office/officeart/2005/8/layout/hProcess9"/>
    <dgm:cxn modelId="{1ECFA1C4-6EF3-4B2C-BC72-0BCCDF14C035}" type="presOf" srcId="{A4DDC979-23C6-45BB-A84C-8368CB58AC08}" destId="{A704FF35-F89B-4A27-8FFC-B5BA7AEDE8EB}" srcOrd="0" destOrd="0" presId="urn:microsoft.com/office/officeart/2005/8/layout/hProcess9"/>
    <dgm:cxn modelId="{5B7F274F-94A4-45EA-8D7C-AB282EEE7F33}" srcId="{5E4A035C-35E5-4164-9861-DD6F7F4D24D7}" destId="{B18CCF95-FB6B-4900-9495-7BDF7E43A293}" srcOrd="2" destOrd="0" parTransId="{D28C40CB-7FBD-4366-B18B-96D9EFB472AE}" sibTransId="{50FBE328-F05A-42AC-96A8-487FFF8A6315}"/>
    <dgm:cxn modelId="{21BFF9D2-772F-437B-8601-EAE7910B9DE4}" type="presOf" srcId="{546132B8-2300-4E2E-A25E-F6DE22B10B6D}" destId="{8B9C71AC-D76A-4CBF-B852-7075362F0B34}" srcOrd="0" destOrd="0" presId="urn:microsoft.com/office/officeart/2005/8/layout/hProcess9"/>
    <dgm:cxn modelId="{EF962552-1994-408D-B824-8DADF349BF3C}" type="presParOf" srcId="{B966E077-8666-4827-9826-8B6EBDCD55B9}" destId="{2B33BE92-2ED4-45A5-AAA9-4BAE87EB2AD6}" srcOrd="0" destOrd="0" presId="urn:microsoft.com/office/officeart/2005/8/layout/hProcess9"/>
    <dgm:cxn modelId="{325FB067-336F-4267-AF9B-20D615BACA6C}" type="presParOf" srcId="{B966E077-8666-4827-9826-8B6EBDCD55B9}" destId="{813B4BAC-9500-42E5-BCBA-9439AB384A3B}" srcOrd="1" destOrd="0" presId="urn:microsoft.com/office/officeart/2005/8/layout/hProcess9"/>
    <dgm:cxn modelId="{86A70812-C222-4985-AC8A-8A4477E6AD10}" type="presParOf" srcId="{813B4BAC-9500-42E5-BCBA-9439AB384A3B}" destId="{8B9C71AC-D76A-4CBF-B852-7075362F0B34}" srcOrd="0" destOrd="0" presId="urn:microsoft.com/office/officeart/2005/8/layout/hProcess9"/>
    <dgm:cxn modelId="{46F5CD5F-4A1A-4966-81E2-2603BF5E1984}" type="presParOf" srcId="{813B4BAC-9500-42E5-BCBA-9439AB384A3B}" destId="{043D4A59-59B7-4371-B238-FD2CF23B3501}" srcOrd="1" destOrd="0" presId="urn:microsoft.com/office/officeart/2005/8/layout/hProcess9"/>
    <dgm:cxn modelId="{3471EFFF-06E2-407A-B42E-A36106186D3B}" type="presParOf" srcId="{813B4BAC-9500-42E5-BCBA-9439AB384A3B}" destId="{704AA9B8-D884-41B8-9A0C-0CB97DC22ED5}" srcOrd="2" destOrd="0" presId="urn:microsoft.com/office/officeart/2005/8/layout/hProcess9"/>
    <dgm:cxn modelId="{0B32BADE-C928-4CB3-AC51-2FD1FD43614A}" type="presParOf" srcId="{813B4BAC-9500-42E5-BCBA-9439AB384A3B}" destId="{2C3227B3-5E02-4FF1-A88F-635AFEF8453F}" srcOrd="3" destOrd="0" presId="urn:microsoft.com/office/officeart/2005/8/layout/hProcess9"/>
    <dgm:cxn modelId="{CF62E855-86B6-4491-9988-E875D8ABB64F}" type="presParOf" srcId="{813B4BAC-9500-42E5-BCBA-9439AB384A3B}" destId="{1BFA6FFA-E79C-4E36-B259-354D76787DFC}" srcOrd="4" destOrd="0" presId="urn:microsoft.com/office/officeart/2005/8/layout/hProcess9"/>
    <dgm:cxn modelId="{E89EBBF4-B3A7-4C6A-899B-ED30463A0DE2}" type="presParOf" srcId="{813B4BAC-9500-42E5-BCBA-9439AB384A3B}" destId="{9E6F9F7C-B1B5-458E-BB05-1F48382BA61C}" srcOrd="5" destOrd="0" presId="urn:microsoft.com/office/officeart/2005/8/layout/hProcess9"/>
    <dgm:cxn modelId="{594B2C88-3769-4C09-84EA-784F27875F73}" type="presParOf" srcId="{813B4BAC-9500-42E5-BCBA-9439AB384A3B}" destId="{A704FF35-F89B-4A27-8FFC-B5BA7AEDE8EB}" srcOrd="6" destOrd="0" presId="urn:microsoft.com/office/officeart/2005/8/layout/hProcess9"/>
    <dgm:cxn modelId="{8146E47F-BCE3-43C5-A5BC-36FBDF07F432}" type="presParOf" srcId="{813B4BAC-9500-42E5-BCBA-9439AB384A3B}" destId="{C83E9849-D7FF-4F09-8339-405FE7DE0941}" srcOrd="7" destOrd="0" presId="urn:microsoft.com/office/officeart/2005/8/layout/hProcess9"/>
    <dgm:cxn modelId="{FC4DBE36-CC79-4223-9CE7-96E12207E1AB}" type="presParOf" srcId="{813B4BAC-9500-42E5-BCBA-9439AB384A3B}" destId="{61FF9A89-3179-444A-8867-3A846831697F}"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3BE92-2ED4-45A5-AAA9-4BAE87EB2AD6}">
      <dsp:nvSpPr>
        <dsp:cNvPr id="0" name=""/>
        <dsp:cNvSpPr/>
      </dsp:nvSpPr>
      <dsp:spPr>
        <a:xfrm>
          <a:off x="949580" y="0"/>
          <a:ext cx="10198994" cy="685800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9C71AC-D76A-4CBF-B852-7075362F0B34}">
      <dsp:nvSpPr>
        <dsp:cNvPr id="0" name=""/>
        <dsp:cNvSpPr/>
      </dsp:nvSpPr>
      <dsp:spPr>
        <a:xfrm>
          <a:off x="1248780" y="362143"/>
          <a:ext cx="2306500" cy="2241221"/>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Module1</a:t>
          </a:r>
        </a:p>
        <a:p>
          <a:pPr lvl="0" algn="ctr" defTabSz="933450">
            <a:lnSpc>
              <a:spcPct val="90000"/>
            </a:lnSpc>
            <a:spcBef>
              <a:spcPct val="0"/>
            </a:spcBef>
            <a:spcAft>
              <a:spcPct val="35000"/>
            </a:spcAft>
          </a:pPr>
          <a:r>
            <a:rPr lang="en-US" sz="2100" kern="1200" dirty="0" smtClean="0"/>
            <a:t>LOGIN AND REGISTRTAION MODEL WITH ADHAR CARD VALIDATION</a:t>
          </a:r>
          <a:endParaRPr lang="en-US" sz="2100" kern="1200" dirty="0"/>
        </a:p>
      </dsp:txBody>
      <dsp:txXfrm>
        <a:off x="1358187" y="471550"/>
        <a:ext cx="2087686" cy="2022407"/>
      </dsp:txXfrm>
    </dsp:sp>
    <dsp:sp modelId="{704AA9B8-D884-41B8-9A0C-0CB97DC22ED5}">
      <dsp:nvSpPr>
        <dsp:cNvPr id="0" name=""/>
        <dsp:cNvSpPr/>
      </dsp:nvSpPr>
      <dsp:spPr>
        <a:xfrm>
          <a:off x="5040257" y="350100"/>
          <a:ext cx="2255237" cy="2241221"/>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Module 2</a:t>
          </a:r>
        </a:p>
        <a:p>
          <a:pPr lvl="0" algn="ctr" defTabSz="933450">
            <a:lnSpc>
              <a:spcPct val="90000"/>
            </a:lnSpc>
            <a:spcBef>
              <a:spcPct val="0"/>
            </a:spcBef>
            <a:spcAft>
              <a:spcPct val="35000"/>
            </a:spcAft>
          </a:pPr>
          <a:r>
            <a:rPr lang="en-US" sz="2100" kern="1200" dirty="0" smtClean="0"/>
            <a:t>PATIENT MODULE FOR GENERATION OF HEALTH CARD</a:t>
          </a:r>
          <a:endParaRPr lang="en-US" sz="2100" kern="1200" dirty="0"/>
        </a:p>
      </dsp:txBody>
      <dsp:txXfrm>
        <a:off x="5149664" y="459507"/>
        <a:ext cx="2036423" cy="2022407"/>
      </dsp:txXfrm>
    </dsp:sp>
    <dsp:sp modelId="{1BFA6FFA-E79C-4E36-B259-354D76787DFC}">
      <dsp:nvSpPr>
        <dsp:cNvPr id="0" name=""/>
        <dsp:cNvSpPr/>
      </dsp:nvSpPr>
      <dsp:spPr>
        <a:xfrm>
          <a:off x="3323078" y="3177530"/>
          <a:ext cx="2156615" cy="2306427"/>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Module 4</a:t>
          </a:r>
        </a:p>
        <a:p>
          <a:pPr lvl="0" algn="ctr" defTabSz="933450">
            <a:lnSpc>
              <a:spcPct val="90000"/>
            </a:lnSpc>
            <a:spcBef>
              <a:spcPct val="0"/>
            </a:spcBef>
            <a:spcAft>
              <a:spcPct val="35000"/>
            </a:spcAft>
          </a:pPr>
          <a:r>
            <a:rPr lang="en-US" sz="2100" kern="1200" dirty="0" smtClean="0"/>
            <a:t>QR CODE GENERATOR WITH USER HEALTH ID</a:t>
          </a:r>
        </a:p>
      </dsp:txBody>
      <dsp:txXfrm>
        <a:off x="3428355" y="3282807"/>
        <a:ext cx="1946061" cy="2095873"/>
      </dsp:txXfrm>
    </dsp:sp>
    <dsp:sp modelId="{A704FF35-F89B-4A27-8FFC-B5BA7AEDE8EB}">
      <dsp:nvSpPr>
        <dsp:cNvPr id="0" name=""/>
        <dsp:cNvSpPr/>
      </dsp:nvSpPr>
      <dsp:spPr>
        <a:xfrm>
          <a:off x="7570696" y="3141444"/>
          <a:ext cx="2049379" cy="2265746"/>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Module 5</a:t>
          </a:r>
        </a:p>
        <a:p>
          <a:pPr lvl="0" algn="ctr" defTabSz="933450">
            <a:lnSpc>
              <a:spcPct val="90000"/>
            </a:lnSpc>
            <a:spcBef>
              <a:spcPct val="0"/>
            </a:spcBef>
            <a:spcAft>
              <a:spcPct val="35000"/>
            </a:spcAft>
          </a:pPr>
          <a:r>
            <a:rPr lang="en-US" sz="2100" kern="1200" dirty="0" smtClean="0"/>
            <a:t>DOCTOR VIEWING PATIENT </a:t>
          </a:r>
          <a:r>
            <a:rPr lang="en-US" sz="2100" kern="1200" dirty="0" smtClean="0"/>
            <a:t>REPORT </a:t>
          </a:r>
          <a:r>
            <a:rPr lang="en-US" sz="2100" kern="1200" dirty="0" smtClean="0"/>
            <a:t>VIA SCANNING </a:t>
          </a:r>
          <a:r>
            <a:rPr lang="en-US" sz="2100" kern="1200" dirty="0" smtClean="0"/>
            <a:t>QR</a:t>
          </a:r>
          <a:endParaRPr lang="en-US" sz="2100" kern="1200" dirty="0"/>
        </a:p>
      </dsp:txBody>
      <dsp:txXfrm>
        <a:off x="7670738" y="3241486"/>
        <a:ext cx="1849295" cy="2065662"/>
      </dsp:txXfrm>
    </dsp:sp>
    <dsp:sp modelId="{61FF9A89-3179-444A-8867-3A846831697F}">
      <dsp:nvSpPr>
        <dsp:cNvPr id="0" name=""/>
        <dsp:cNvSpPr/>
      </dsp:nvSpPr>
      <dsp:spPr>
        <a:xfrm>
          <a:off x="8924444" y="324863"/>
          <a:ext cx="2306500" cy="2241221"/>
        </a:xfrm>
        <a:prstGeom prst="round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Module3</a:t>
          </a:r>
        </a:p>
        <a:p>
          <a:pPr lvl="0" algn="ctr" defTabSz="933450">
            <a:lnSpc>
              <a:spcPct val="90000"/>
            </a:lnSpc>
            <a:spcBef>
              <a:spcPct val="0"/>
            </a:spcBef>
            <a:spcAft>
              <a:spcPct val="35000"/>
            </a:spcAft>
          </a:pPr>
          <a:r>
            <a:rPr lang="en-US" sz="2100" kern="1200" dirty="0" smtClean="0"/>
            <a:t>E-REPORT GENERATOR OF PAST DISEASE</a:t>
          </a:r>
        </a:p>
      </dsp:txBody>
      <dsp:txXfrm>
        <a:off x="9033851" y="434270"/>
        <a:ext cx="2087686" cy="202240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5936B-E299-4BE4-BCE3-9AA39E509067}" type="datetimeFigureOut">
              <a:rPr lang="en-US" smtClean="0"/>
              <a:t>10/9/2021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A905A-121C-4C4C-94D3-CF637778D6FB}" type="slidenum">
              <a:rPr lang="en-US" smtClean="0"/>
              <a:t>‹#›</a:t>
            </a:fld>
            <a:endParaRPr lang="en-US"/>
          </a:p>
        </p:txBody>
      </p:sp>
    </p:spTree>
    <p:extLst>
      <p:ext uri="{BB962C8B-B14F-4D97-AF65-F5344CB8AC3E}">
        <p14:creationId xmlns:p14="http://schemas.microsoft.com/office/powerpoint/2010/main" val="172559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A905A-121C-4C4C-94D3-CF637778D6FB}" type="slidenum">
              <a:rPr lang="en-US" smtClean="0"/>
              <a:t>1</a:t>
            </a:fld>
            <a:endParaRPr lang="en-US"/>
          </a:p>
        </p:txBody>
      </p:sp>
    </p:spTree>
    <p:extLst>
      <p:ext uri="{BB962C8B-B14F-4D97-AF65-F5344CB8AC3E}">
        <p14:creationId xmlns:p14="http://schemas.microsoft.com/office/powerpoint/2010/main" val="1592204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A905A-121C-4C4C-94D3-CF637778D6FB}" type="slidenum">
              <a:rPr lang="en-US" smtClean="0"/>
              <a:t>2</a:t>
            </a:fld>
            <a:endParaRPr lang="en-US"/>
          </a:p>
        </p:txBody>
      </p:sp>
    </p:spTree>
    <p:extLst>
      <p:ext uri="{BB962C8B-B14F-4D97-AF65-F5344CB8AC3E}">
        <p14:creationId xmlns:p14="http://schemas.microsoft.com/office/powerpoint/2010/main" val="353400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42C8A0E-F124-44E5-AD51-D1620D775AED}" type="datetime1">
              <a:rPr lang="en-US" smtClean="0"/>
              <a:t>10/9/2021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smtClean="0"/>
              <a:t>DIGITAL INDIA : E-HEALTH CARD</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9962697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11B52E-EE82-4AE1-886C-31234FBC5174}" type="datetime1">
              <a:rPr lang="en-US" smtClean="0"/>
              <a:t>10/9/2021</a:t>
            </a:fld>
            <a:endParaRPr lang="en-US" dirty="0"/>
          </a:p>
        </p:txBody>
      </p:sp>
      <p:sp>
        <p:nvSpPr>
          <p:cNvPr id="5" name="Footer Placeholder 4"/>
          <p:cNvSpPr>
            <a:spLocks noGrp="1"/>
          </p:cNvSpPr>
          <p:nvPr>
            <p:ph type="ftr" sz="quarter" idx="11"/>
          </p:nvPr>
        </p:nvSpPr>
        <p:spPr/>
        <p:txBody>
          <a:bodyPr/>
          <a:lstStyle/>
          <a:p>
            <a:r>
              <a:rPr lang="en-US" smtClean="0"/>
              <a:t>DIGITAL INDIA : E-HEALTH CARD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61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AA090A-B068-4299-8DB8-C629272D61E2}" type="datetime1">
              <a:rPr lang="en-US" smtClean="0"/>
              <a:t>10/9/2021</a:t>
            </a:fld>
            <a:endParaRPr lang="en-US" dirty="0"/>
          </a:p>
        </p:txBody>
      </p:sp>
      <p:sp>
        <p:nvSpPr>
          <p:cNvPr id="5" name="Footer Placeholder 4"/>
          <p:cNvSpPr>
            <a:spLocks noGrp="1"/>
          </p:cNvSpPr>
          <p:nvPr>
            <p:ph type="ftr" sz="quarter" idx="11"/>
          </p:nvPr>
        </p:nvSpPr>
        <p:spPr/>
        <p:txBody>
          <a:bodyPr/>
          <a:lstStyle/>
          <a:p>
            <a:r>
              <a:rPr lang="en-US" smtClean="0"/>
              <a:t>DIGITAL INDIA : E-HEALTH CARD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3278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52DA67-EDD1-41AF-9ADC-C1EB0B347A10}" type="datetime1">
              <a:rPr lang="en-US" smtClean="0"/>
              <a:t>10/9/2021</a:t>
            </a:fld>
            <a:endParaRPr lang="en-US" dirty="0"/>
          </a:p>
        </p:txBody>
      </p:sp>
      <p:sp>
        <p:nvSpPr>
          <p:cNvPr id="5" name="Footer Placeholder 4"/>
          <p:cNvSpPr>
            <a:spLocks noGrp="1"/>
          </p:cNvSpPr>
          <p:nvPr>
            <p:ph type="ftr" sz="quarter" idx="11"/>
          </p:nvPr>
        </p:nvSpPr>
        <p:spPr/>
        <p:txBody>
          <a:bodyPr/>
          <a:lstStyle/>
          <a:p>
            <a:r>
              <a:rPr lang="en-US" smtClean="0"/>
              <a:t>DIGITAL INDIA : E-HEALTH CARD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401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9F7EAC7-6B76-4E91-B0DB-D361466FFBAC}" type="datetime1">
              <a:rPr lang="en-US" smtClean="0"/>
              <a:t>10/9/2021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smtClean="0"/>
              <a:t>DIGITAL INDIA : E-HEALTH CARD</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850710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627BBD-8F9F-4585-A78E-5E369CD67741}" type="datetime1">
              <a:rPr lang="en-US" smtClean="0"/>
              <a:t>10/9/2021</a:t>
            </a:fld>
            <a:endParaRPr lang="en-US" dirty="0"/>
          </a:p>
        </p:txBody>
      </p:sp>
      <p:sp>
        <p:nvSpPr>
          <p:cNvPr id="6" name="Footer Placeholder 5"/>
          <p:cNvSpPr>
            <a:spLocks noGrp="1"/>
          </p:cNvSpPr>
          <p:nvPr>
            <p:ph type="ftr" sz="quarter" idx="11"/>
          </p:nvPr>
        </p:nvSpPr>
        <p:spPr/>
        <p:txBody>
          <a:bodyPr/>
          <a:lstStyle/>
          <a:p>
            <a:r>
              <a:rPr lang="en-US" smtClean="0"/>
              <a:t>DIGITAL INDIA : E-HEALTH CARD</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599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CBCEC6-6718-4359-83FD-E0EEA774AD71}" type="datetime1">
              <a:rPr lang="en-US" smtClean="0"/>
              <a:t>10/9/2021</a:t>
            </a:fld>
            <a:endParaRPr lang="en-US" dirty="0"/>
          </a:p>
        </p:txBody>
      </p:sp>
      <p:sp>
        <p:nvSpPr>
          <p:cNvPr id="8" name="Footer Placeholder 7"/>
          <p:cNvSpPr>
            <a:spLocks noGrp="1"/>
          </p:cNvSpPr>
          <p:nvPr>
            <p:ph type="ftr" sz="quarter" idx="11"/>
          </p:nvPr>
        </p:nvSpPr>
        <p:spPr/>
        <p:txBody>
          <a:bodyPr/>
          <a:lstStyle/>
          <a:p>
            <a:r>
              <a:rPr lang="en-US" smtClean="0"/>
              <a:t>DIGITAL INDIA : E-HEALTH CARD</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299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3A922-DD22-4546-A1EB-D7ECFA1CF043}" type="datetime1">
              <a:rPr lang="en-US" smtClean="0"/>
              <a:t>10/9/2021</a:t>
            </a:fld>
            <a:endParaRPr lang="en-US" dirty="0"/>
          </a:p>
        </p:txBody>
      </p:sp>
      <p:sp>
        <p:nvSpPr>
          <p:cNvPr id="4" name="Footer Placeholder 3"/>
          <p:cNvSpPr>
            <a:spLocks noGrp="1"/>
          </p:cNvSpPr>
          <p:nvPr>
            <p:ph type="ftr" sz="quarter" idx="11"/>
          </p:nvPr>
        </p:nvSpPr>
        <p:spPr/>
        <p:txBody>
          <a:bodyPr/>
          <a:lstStyle/>
          <a:p>
            <a:r>
              <a:rPr lang="en-US" smtClean="0"/>
              <a:t>DIGITAL INDIA : E-HEALTH CARD</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763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09020-DF0E-4FAC-AD1E-FA4E96CE6761}" type="datetime1">
              <a:rPr lang="en-US" smtClean="0"/>
              <a:t>10/9/2021</a:t>
            </a:fld>
            <a:endParaRPr lang="en-US" dirty="0"/>
          </a:p>
        </p:txBody>
      </p:sp>
      <p:sp>
        <p:nvSpPr>
          <p:cNvPr id="3" name="Footer Placeholder 2"/>
          <p:cNvSpPr>
            <a:spLocks noGrp="1"/>
          </p:cNvSpPr>
          <p:nvPr>
            <p:ph type="ftr" sz="quarter" idx="11"/>
          </p:nvPr>
        </p:nvSpPr>
        <p:spPr/>
        <p:txBody>
          <a:bodyPr/>
          <a:lstStyle/>
          <a:p>
            <a:r>
              <a:rPr lang="en-US" smtClean="0"/>
              <a:t>DIGITAL INDIA : E-HEALTH CARD</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87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A531A00-8D55-4726-ABE6-99103C640AE9}" type="datetime1">
              <a:rPr lang="en-US" smtClean="0"/>
              <a:t>10/9/2021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smtClean="0"/>
              <a:t>DIGITAL INDIA : E-HEALTH CARD</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2470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39B1DD9-CFCF-4E2B-95FA-7305D9109904}" type="datetime1">
              <a:rPr lang="en-US" smtClean="0"/>
              <a:t>10/9/2021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smtClean="0"/>
              <a:t>DIGITAL INDIA : E-HEALTH CARD</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2222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3331C93-BC50-428C-BD62-06A14048D78B}" type="datetime1">
              <a:rPr lang="en-US" smtClean="0"/>
              <a:t>10/9/2021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smtClean="0"/>
              <a:t>DIGITAL INDIA : E-HEALTH CARD</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297990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399" y="1474420"/>
            <a:ext cx="9369576" cy="3908762"/>
          </a:xfrm>
          <a:prstGeom prst="rect">
            <a:avLst/>
          </a:prstGeom>
          <a:noFill/>
        </p:spPr>
        <p:txBody>
          <a:bodyPr wrap="square" rtlCol="0">
            <a:spAutoFit/>
          </a:bodyPr>
          <a:lstStyle/>
          <a:p>
            <a:pPr>
              <a:lnSpc>
                <a:spcPct val="150000"/>
              </a:lnSpc>
            </a:pPr>
            <a:r>
              <a:rPr lang="en-US" sz="2400" b="1" dirty="0"/>
              <a:t>Project Topic </a:t>
            </a:r>
            <a:r>
              <a:rPr lang="en-US" sz="2800" b="1" dirty="0"/>
              <a:t>: </a:t>
            </a:r>
            <a:r>
              <a:rPr lang="en-US" sz="2800" b="1" dirty="0" smtClean="0">
                <a:solidFill>
                  <a:srgbClr val="C00000"/>
                </a:solidFill>
              </a:rPr>
              <a:t>DIGITAL </a:t>
            </a:r>
            <a:r>
              <a:rPr lang="en-US" sz="2800" b="1" dirty="0" smtClean="0">
                <a:solidFill>
                  <a:srgbClr val="C00000"/>
                </a:solidFill>
              </a:rPr>
              <a:t>INDIA : </a:t>
            </a:r>
            <a:r>
              <a:rPr lang="en-US" sz="2800" b="1" dirty="0" smtClean="0">
                <a:solidFill>
                  <a:srgbClr val="C00000"/>
                </a:solidFill>
              </a:rPr>
              <a:t>E-HEALTH </a:t>
            </a:r>
            <a:r>
              <a:rPr lang="en-US" sz="2800" b="1" dirty="0" smtClean="0">
                <a:solidFill>
                  <a:srgbClr val="C00000"/>
                </a:solidFill>
              </a:rPr>
              <a:t>CARD</a:t>
            </a:r>
          </a:p>
          <a:p>
            <a:pPr>
              <a:lnSpc>
                <a:spcPct val="150000"/>
              </a:lnSpc>
            </a:pPr>
            <a:r>
              <a:rPr lang="en-US" sz="2400" b="1" dirty="0" smtClean="0"/>
              <a:t>Theme</a:t>
            </a:r>
            <a:r>
              <a:rPr lang="en-US" sz="2800" b="1" dirty="0" smtClean="0">
                <a:solidFill>
                  <a:srgbClr val="C00000"/>
                </a:solidFill>
              </a:rPr>
              <a:t> </a:t>
            </a:r>
            <a:r>
              <a:rPr lang="en-US" sz="2800" b="1" dirty="0" smtClean="0"/>
              <a:t>:</a:t>
            </a:r>
            <a:r>
              <a:rPr lang="en-US" sz="2800" b="1" dirty="0" smtClean="0">
                <a:solidFill>
                  <a:srgbClr val="C00000"/>
                </a:solidFill>
              </a:rPr>
              <a:t> Health</a:t>
            </a:r>
          </a:p>
          <a:p>
            <a:r>
              <a:rPr lang="en-US" b="1" dirty="0" smtClean="0"/>
              <a:t>( Project comes under Virtual </a:t>
            </a:r>
            <a:r>
              <a:rPr lang="en-US" b="1" dirty="0"/>
              <a:t>health </a:t>
            </a:r>
            <a:r>
              <a:rPr lang="en-US" b="1" dirty="0" smtClean="0"/>
              <a:t>assistant &amp; Improve </a:t>
            </a:r>
            <a:r>
              <a:rPr lang="en-US" b="1" dirty="0"/>
              <a:t>medical and emergency </a:t>
            </a:r>
            <a:r>
              <a:rPr lang="en-US" b="1" dirty="0" smtClean="0"/>
              <a:t>communication problem statements )</a:t>
            </a:r>
          </a:p>
          <a:p>
            <a:endParaRPr lang="en-US" b="1" dirty="0">
              <a:solidFill>
                <a:srgbClr val="C00000"/>
              </a:solidFill>
            </a:endParaRPr>
          </a:p>
          <a:p>
            <a:r>
              <a:rPr lang="en-US" sz="2400" b="1" dirty="0" smtClean="0"/>
              <a:t>Project </a:t>
            </a:r>
            <a:r>
              <a:rPr lang="en-US" sz="2400" b="1" dirty="0" smtClean="0"/>
              <a:t>members	</a:t>
            </a:r>
            <a:r>
              <a:rPr lang="en-US" sz="2400" b="1" dirty="0" smtClean="0"/>
              <a:t>:			Team Name </a:t>
            </a:r>
            <a:r>
              <a:rPr lang="en-US" b="1" dirty="0" smtClean="0"/>
              <a:t>: </a:t>
            </a:r>
            <a:r>
              <a:rPr lang="en-US" sz="2400" b="1" dirty="0" smtClean="0">
                <a:solidFill>
                  <a:srgbClr val="C00000"/>
                </a:solidFill>
              </a:rPr>
              <a:t>Infinity</a:t>
            </a:r>
            <a:r>
              <a:rPr lang="en-US" b="1" dirty="0" smtClean="0">
                <a:solidFill>
                  <a:srgbClr val="C00000"/>
                </a:solidFill>
              </a:rPr>
              <a:t>								</a:t>
            </a:r>
            <a:endParaRPr lang="en-US" b="1" dirty="0" smtClean="0">
              <a:solidFill>
                <a:srgbClr val="C00000"/>
              </a:solidFill>
            </a:endParaRPr>
          </a:p>
          <a:p>
            <a:r>
              <a:rPr lang="en-US" b="1" dirty="0" smtClean="0">
                <a:solidFill>
                  <a:srgbClr val="C00000"/>
                </a:solidFill>
              </a:rPr>
              <a:t>ANAM BAGWAN @Anam#0593</a:t>
            </a:r>
          </a:p>
          <a:p>
            <a:r>
              <a:rPr lang="en-US" b="1" dirty="0" smtClean="0">
                <a:solidFill>
                  <a:srgbClr val="C00000"/>
                </a:solidFill>
              </a:rPr>
              <a:t>RADHIKA JOSHI @Radhika#1387</a:t>
            </a:r>
          </a:p>
          <a:p>
            <a:r>
              <a:rPr lang="en-US" sz="1600" b="1" dirty="0"/>
              <a:t/>
            </a:r>
            <a:br>
              <a:rPr lang="en-US" sz="1600" b="1" dirty="0"/>
            </a:br>
            <a:endParaRPr lang="en-US" sz="1600" b="1" dirty="0" smtClean="0"/>
          </a:p>
        </p:txBody>
      </p:sp>
      <p:sp>
        <p:nvSpPr>
          <p:cNvPr id="3" name="Date Placeholder 2"/>
          <p:cNvSpPr>
            <a:spLocks noGrp="1"/>
          </p:cNvSpPr>
          <p:nvPr>
            <p:ph type="dt" sz="half" idx="10"/>
          </p:nvPr>
        </p:nvSpPr>
        <p:spPr/>
        <p:txBody>
          <a:bodyPr/>
          <a:lstStyle/>
          <a:p>
            <a:fld id="{1B3CB529-1072-480D-BE9B-363804DE5B14}" type="datetime1">
              <a:rPr lang="en-US" smtClean="0"/>
              <a:t>10/9/2021</a:t>
            </a:fld>
            <a:endParaRPr lang="en-US" dirty="0"/>
          </a:p>
        </p:txBody>
      </p:sp>
      <p:sp>
        <p:nvSpPr>
          <p:cNvPr id="7" name="Footer Placeholder 6"/>
          <p:cNvSpPr>
            <a:spLocks noGrp="1"/>
          </p:cNvSpPr>
          <p:nvPr>
            <p:ph type="ftr" sz="quarter" idx="11"/>
          </p:nvPr>
        </p:nvSpPr>
        <p:spPr/>
        <p:txBody>
          <a:bodyPr/>
          <a:lstStyle/>
          <a:p>
            <a:r>
              <a:rPr lang="en-US" dirty="0" smtClean="0"/>
              <a:t>DIGITAL INDIA : E-HEALTH CARD</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11" name="Google Shape;56;p13"/>
          <p:cNvPicPr preferRelativeResize="0"/>
          <p:nvPr/>
        </p:nvPicPr>
        <p:blipFill>
          <a:blip r:embed="rId3">
            <a:alphaModFix/>
          </a:blip>
          <a:stretch>
            <a:fillRect/>
          </a:stretch>
        </p:blipFill>
        <p:spPr>
          <a:xfrm>
            <a:off x="4715396" y="-264930"/>
            <a:ext cx="2760691" cy="2408497"/>
          </a:xfrm>
          <a:prstGeom prst="rect">
            <a:avLst/>
          </a:prstGeom>
          <a:noFill/>
          <a:ln>
            <a:noFill/>
          </a:ln>
        </p:spPr>
      </p:pic>
    </p:spTree>
    <p:extLst>
      <p:ext uri="{BB962C8B-B14F-4D97-AF65-F5344CB8AC3E}">
        <p14:creationId xmlns:p14="http://schemas.microsoft.com/office/powerpoint/2010/main" val="881176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344" y="342962"/>
            <a:ext cx="4295990" cy="761137"/>
          </a:xfrm>
        </p:spPr>
        <p:txBody>
          <a:bodyPr>
            <a:normAutofit/>
          </a:bodyPr>
          <a:lstStyle/>
          <a:p>
            <a:r>
              <a:rPr lang="en-US" dirty="0" smtClean="0"/>
              <a:t>Conclusion</a:t>
            </a:r>
            <a:endParaRPr lang="en-US" dirty="0"/>
          </a:p>
        </p:txBody>
      </p:sp>
      <p:sp>
        <p:nvSpPr>
          <p:cNvPr id="5" name="Date Placeholder 4"/>
          <p:cNvSpPr>
            <a:spLocks noGrp="1"/>
          </p:cNvSpPr>
          <p:nvPr>
            <p:ph type="dt" sz="half" idx="10"/>
          </p:nvPr>
        </p:nvSpPr>
        <p:spPr/>
        <p:txBody>
          <a:bodyPr/>
          <a:lstStyle/>
          <a:p>
            <a:fld id="{072EF45F-2635-41D1-AB6E-79350A6A1B9C}" type="datetime1">
              <a:rPr lang="en-US" smtClean="0"/>
              <a:t>10/9/2021</a:t>
            </a:fld>
            <a:endParaRPr lang="en-US" dirty="0"/>
          </a:p>
        </p:txBody>
      </p:sp>
      <p:sp>
        <p:nvSpPr>
          <p:cNvPr id="4" name="Footer Placeholder 3"/>
          <p:cNvSpPr>
            <a:spLocks noGrp="1"/>
          </p:cNvSpPr>
          <p:nvPr>
            <p:ph type="ftr" sz="quarter" idx="11"/>
          </p:nvPr>
        </p:nvSpPr>
        <p:spPr>
          <a:xfrm>
            <a:off x="2369503" y="6453386"/>
            <a:ext cx="7619999" cy="365125"/>
          </a:xfrm>
        </p:spPr>
        <p:txBody>
          <a:bodyPr/>
          <a:lstStyle/>
          <a:p>
            <a:r>
              <a:rPr lang="en-US" dirty="0" smtClean="0"/>
              <a:t>DIGITAL INDIA : E-HEALTH CARD</a:t>
            </a:r>
            <a:endParaRPr lang="en-US" dirty="0"/>
          </a:p>
        </p:txBody>
      </p:sp>
      <p:sp>
        <p:nvSpPr>
          <p:cNvPr id="6" name="Slide Number Placeholder 5"/>
          <p:cNvSpPr>
            <a:spLocks noGrp="1"/>
          </p:cNvSpPr>
          <p:nvPr>
            <p:ph type="sldNum" sz="quarter" idx="12"/>
          </p:nvPr>
        </p:nvSpPr>
        <p:spPr>
          <a:xfrm>
            <a:off x="5381356" y="6493940"/>
            <a:ext cx="1596292" cy="404614"/>
          </a:xfrm>
        </p:spPr>
        <p:txBody>
          <a:bodyPr/>
          <a:lstStyle/>
          <a:p>
            <a:fld id="{D57F1E4F-1CFF-5643-939E-217C01CDF565}" type="slidenum">
              <a:rPr lang="en-US" smtClean="0"/>
              <a:pPr/>
              <a:t>10</a:t>
            </a:fld>
            <a:endParaRPr lang="en-US" dirty="0"/>
          </a:p>
        </p:txBody>
      </p:sp>
      <p:sp>
        <p:nvSpPr>
          <p:cNvPr id="3" name="Rectangle 2"/>
          <p:cNvSpPr/>
          <p:nvPr/>
        </p:nvSpPr>
        <p:spPr>
          <a:xfrm>
            <a:off x="1390649" y="1371598"/>
            <a:ext cx="10472487" cy="3785652"/>
          </a:xfrm>
          <a:prstGeom prst="rect">
            <a:avLst/>
          </a:prstGeom>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Using a Health ID is the first step towards creating safer and efficient digital health records for you and your family.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Your </a:t>
            </a:r>
            <a:r>
              <a:rPr lang="en-US" sz="2400" dirty="0">
                <a:latin typeface="Times New Roman" panose="02020603050405020304" pitchFamily="18" charset="0"/>
                <a:cs typeface="Times New Roman" panose="02020603050405020304" pitchFamily="18" charset="0"/>
              </a:rPr>
              <a:t>Health ID is a hassle-free method of accessing your health records </a:t>
            </a:r>
            <a:r>
              <a:rPr lang="en-US" sz="2400" dirty="0" smtClean="0">
                <a:latin typeface="Times New Roman" panose="02020603050405020304" pitchFamily="18" charset="0"/>
                <a:cs typeface="Times New Roman" panose="02020603050405020304" pitchFamily="18" charset="0"/>
              </a:rPr>
              <a:t>digitally</a:t>
            </a: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With </a:t>
            </a:r>
            <a:r>
              <a:rPr lang="en-US" sz="2400" dirty="0">
                <a:latin typeface="Times New Roman" panose="02020603050405020304" pitchFamily="18" charset="0"/>
                <a:cs typeface="Times New Roman" panose="02020603050405020304" pitchFamily="18" charset="0"/>
              </a:rPr>
              <a:t>the ability to create easy to remember Health ID, you can link it with your </a:t>
            </a:r>
            <a:r>
              <a:rPr lang="en-US" sz="2400" dirty="0" err="1">
                <a:latin typeface="Times New Roman" panose="02020603050405020304" pitchFamily="18" charset="0"/>
                <a:cs typeface="Times New Roman" panose="02020603050405020304" pitchFamily="18" charset="0"/>
              </a:rPr>
              <a:t>Aadhaar</a:t>
            </a:r>
            <a:r>
              <a:rPr lang="en-US" sz="2400" dirty="0">
                <a:latin typeface="Times New Roman" panose="02020603050405020304" pitchFamily="18" charset="0"/>
                <a:cs typeface="Times New Roman" panose="02020603050405020304" pitchFamily="18" charset="0"/>
              </a:rPr>
              <a:t> or Mobile number.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a:t>
            </a:r>
            <a:r>
              <a:rPr lang="en-US" sz="2400" dirty="0" smtClean="0">
                <a:latin typeface="Times New Roman" panose="02020603050405020304" pitchFamily="18" charset="0"/>
                <a:cs typeface="Times New Roman" panose="02020603050405020304" pitchFamily="18" charset="0"/>
              </a:rPr>
              <a:t>eceiving </a:t>
            </a:r>
            <a:r>
              <a:rPr lang="en-US" sz="2400" dirty="0">
                <a:latin typeface="Times New Roman" panose="02020603050405020304" pitchFamily="18" charset="0"/>
                <a:cs typeface="Times New Roman" panose="02020603050405020304" pitchFamily="18" charset="0"/>
              </a:rPr>
              <a:t>your lab reports, prescriptions and diagnosis digitally from verified </a:t>
            </a:r>
            <a:r>
              <a:rPr lang="en-US" sz="2400" dirty="0" smtClean="0">
                <a:latin typeface="Times New Roman" panose="02020603050405020304" pitchFamily="18" charset="0"/>
                <a:cs typeface="Times New Roman" panose="02020603050405020304" pitchFamily="18" charset="0"/>
              </a:rPr>
              <a:t>doctors and </a:t>
            </a:r>
            <a:r>
              <a:rPr lang="en-US" sz="2400" dirty="0">
                <a:latin typeface="Times New Roman" panose="02020603050405020304" pitchFamily="18" charset="0"/>
                <a:cs typeface="Times New Roman" panose="02020603050405020304" pitchFamily="18" charset="0"/>
              </a:rPr>
              <a:t>health service </a:t>
            </a:r>
            <a:r>
              <a:rPr lang="en-US" sz="2400" dirty="0" smtClean="0">
                <a:latin typeface="Times New Roman" panose="02020603050405020304" pitchFamily="18" charset="0"/>
                <a:cs typeface="Times New Roman" panose="02020603050405020304" pitchFamily="18" charset="0"/>
              </a:rPr>
              <a:t>providers</a:t>
            </a:r>
            <a:r>
              <a:rPr lang="en-US" sz="2400" dirty="0">
                <a:latin typeface="Times New Roman" panose="02020603050405020304" pitchFamily="18" charset="0"/>
                <a:cs typeface="Times New Roman" panose="02020603050405020304" pitchFamily="18" charset="0"/>
              </a:rPr>
              <a:t> seamlessly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7" name="Google Shape;56;p13"/>
          <p:cNvPicPr preferRelativeResize="0"/>
          <p:nvPr/>
        </p:nvPicPr>
        <p:blipFill>
          <a:blip r:embed="rId2">
            <a:alphaModFix/>
          </a:blip>
          <a:stretch>
            <a:fillRect/>
          </a:stretch>
        </p:blipFill>
        <p:spPr>
          <a:xfrm>
            <a:off x="10097262" y="5841968"/>
            <a:ext cx="1797441" cy="1391277"/>
          </a:xfrm>
          <a:prstGeom prst="rect">
            <a:avLst/>
          </a:prstGeom>
          <a:noFill/>
          <a:ln>
            <a:noFill/>
          </a:ln>
        </p:spPr>
      </p:pic>
    </p:spTree>
    <p:extLst>
      <p:ext uri="{BB962C8B-B14F-4D97-AF65-F5344CB8AC3E}">
        <p14:creationId xmlns:p14="http://schemas.microsoft.com/office/powerpoint/2010/main" val="10965779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282" y="546836"/>
            <a:ext cx="5713949" cy="947112"/>
          </a:xfrm>
        </p:spPr>
        <p:txBody>
          <a:bodyPr>
            <a:noAutofit/>
          </a:bodyPr>
          <a:lstStyle/>
          <a:p>
            <a:r>
              <a:rPr lang="en-US" sz="4400" b="1" dirty="0" smtClean="0">
                <a:solidFill>
                  <a:schemeClr val="bg2">
                    <a:lumMod val="25000"/>
                  </a:schemeClr>
                </a:solidFill>
              </a:rPr>
              <a:t>Problem Statement</a:t>
            </a:r>
            <a:endParaRPr lang="en-US" sz="4400" b="1" dirty="0">
              <a:solidFill>
                <a:schemeClr val="bg2">
                  <a:lumMod val="25000"/>
                </a:schemeClr>
              </a:solidFill>
            </a:endParaRPr>
          </a:p>
        </p:txBody>
      </p:sp>
      <p:sp>
        <p:nvSpPr>
          <p:cNvPr id="3" name="Content Placeholder 2"/>
          <p:cNvSpPr>
            <a:spLocks noGrp="1"/>
          </p:cNvSpPr>
          <p:nvPr>
            <p:ph idx="1"/>
          </p:nvPr>
        </p:nvSpPr>
        <p:spPr>
          <a:xfrm>
            <a:off x="1339960" y="1721475"/>
            <a:ext cx="10405572" cy="4370231"/>
          </a:xfrm>
          <a:solidFill>
            <a:schemeClr val="accent4">
              <a:lumMod val="20000"/>
              <a:lumOff val="80000"/>
            </a:schemeClr>
          </a:solidFill>
        </p:spPr>
        <p:txBody>
          <a:bodyPr>
            <a:no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We have Aadhar card , Pan card, Voter id, Driving license like identity proofs for our day to day transactions, but we have major missing that is our health card, which manages our day to day health history like disease, allergy etc. And same card is used everywhere in private and public hospitals and clinics, medical store, laboratory to track your health related data , which the concern entity will enter in to the system. This gives very huge and important data analytics using machine </a:t>
            </a:r>
            <a:r>
              <a:rPr lang="en-US" sz="2400" dirty="0" smtClean="0">
                <a:solidFill>
                  <a:schemeClr val="tx1"/>
                </a:solidFill>
                <a:latin typeface="Times New Roman" panose="02020603050405020304" pitchFamily="18" charset="0"/>
                <a:cs typeface="Times New Roman" panose="02020603050405020304" pitchFamily="18" charset="0"/>
              </a:rPr>
              <a:t>learning </a:t>
            </a:r>
            <a:r>
              <a:rPr lang="en-US" sz="2400" dirty="0">
                <a:solidFill>
                  <a:schemeClr val="tx1"/>
                </a:solidFill>
                <a:latin typeface="Times New Roman" panose="02020603050405020304" pitchFamily="18" charset="0"/>
                <a:cs typeface="Times New Roman" panose="02020603050405020304" pitchFamily="18" charset="0"/>
              </a:rPr>
              <a:t>and Al like City &amp; Area wise allergy or disease etc. This will give On time information to health authority so that ,action can be taken on right time and thus it can save many people to become victim of some viral disease. we aim to gather only health related data ,so we are not aiming to involve any economical transaction in to the system. </a:t>
            </a:r>
          </a:p>
        </p:txBody>
      </p:sp>
      <p:sp>
        <p:nvSpPr>
          <p:cNvPr id="5" name="Date Placeholder 4"/>
          <p:cNvSpPr>
            <a:spLocks noGrp="1"/>
          </p:cNvSpPr>
          <p:nvPr>
            <p:ph type="dt" sz="half" idx="10"/>
          </p:nvPr>
        </p:nvSpPr>
        <p:spPr/>
        <p:txBody>
          <a:bodyPr/>
          <a:lstStyle/>
          <a:p>
            <a:fld id="{221E000E-BA3B-47B0-AC48-D658A517761B}" type="datetime1">
              <a:rPr lang="en-US" smtClean="0"/>
              <a:t>10/9/2021</a:t>
            </a:fld>
            <a:endParaRPr lang="en-US" dirty="0"/>
          </a:p>
        </p:txBody>
      </p:sp>
      <p:sp>
        <p:nvSpPr>
          <p:cNvPr id="4" name="Footer Placeholder 3"/>
          <p:cNvSpPr>
            <a:spLocks noGrp="1"/>
          </p:cNvSpPr>
          <p:nvPr>
            <p:ph type="ftr" sz="quarter" idx="11"/>
          </p:nvPr>
        </p:nvSpPr>
        <p:spPr/>
        <p:txBody>
          <a:bodyPr/>
          <a:lstStyle/>
          <a:p>
            <a:r>
              <a:rPr lang="en-US" smtClean="0"/>
              <a:t>DIGITAL INDIA : E-HEALTH CARD</a:t>
            </a:r>
            <a:endParaRPr lang="en-US" dirty="0"/>
          </a:p>
        </p:txBody>
      </p:sp>
      <p:sp>
        <p:nvSpPr>
          <p:cNvPr id="6" name="Slide Number Placeholder 5"/>
          <p:cNvSpPr>
            <a:spLocks noGrp="1"/>
          </p:cNvSpPr>
          <p:nvPr>
            <p:ph type="sldNum" sz="quarter" idx="12"/>
          </p:nvPr>
        </p:nvSpPr>
        <p:spPr>
          <a:xfrm>
            <a:off x="5490283" y="6453386"/>
            <a:ext cx="1596292" cy="404614"/>
          </a:xfrm>
        </p:spPr>
        <p:txBody>
          <a:bodyPr/>
          <a:lstStyle/>
          <a:p>
            <a:fld id="{D57F1E4F-1CFF-5643-939E-217C01CDF565}" type="slidenum">
              <a:rPr lang="en-US" smtClean="0"/>
              <a:pPr/>
              <a:t>2</a:t>
            </a:fld>
            <a:endParaRPr lang="en-US" dirty="0"/>
          </a:p>
        </p:txBody>
      </p:sp>
      <p:pic>
        <p:nvPicPr>
          <p:cNvPr id="7" name="Google Shape;56;p13"/>
          <p:cNvPicPr preferRelativeResize="0"/>
          <p:nvPr/>
        </p:nvPicPr>
        <p:blipFill>
          <a:blip r:embed="rId3">
            <a:alphaModFix/>
          </a:blip>
          <a:stretch>
            <a:fillRect/>
          </a:stretch>
        </p:blipFill>
        <p:spPr>
          <a:xfrm>
            <a:off x="10097262" y="5841968"/>
            <a:ext cx="1797441" cy="1391277"/>
          </a:xfrm>
          <a:prstGeom prst="rect">
            <a:avLst/>
          </a:prstGeom>
          <a:noFill/>
          <a:ln>
            <a:noFill/>
          </a:ln>
        </p:spPr>
      </p:pic>
    </p:spTree>
    <p:extLst>
      <p:ext uri="{BB962C8B-B14F-4D97-AF65-F5344CB8AC3E}">
        <p14:creationId xmlns:p14="http://schemas.microsoft.com/office/powerpoint/2010/main" val="17977958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3401" y="319260"/>
            <a:ext cx="9868995" cy="1441361"/>
          </a:xfrm>
        </p:spPr>
        <p:txBody>
          <a:bodyPr>
            <a:normAutofit/>
          </a:bodyPr>
          <a:lstStyle/>
          <a:p>
            <a:r>
              <a:rPr lang="en-US" sz="4400" b="1" dirty="0" smtClean="0">
                <a:solidFill>
                  <a:schemeClr val="bg2">
                    <a:lumMod val="25000"/>
                  </a:schemeClr>
                </a:solidFill>
              </a:rPr>
              <a:t>Solution</a:t>
            </a:r>
            <a:endParaRPr lang="en-US" sz="4400" b="1" dirty="0">
              <a:solidFill>
                <a:schemeClr val="bg2">
                  <a:lumMod val="25000"/>
                </a:schemeClr>
              </a:solidFill>
            </a:endParaRPr>
          </a:p>
        </p:txBody>
      </p:sp>
      <p:sp>
        <p:nvSpPr>
          <p:cNvPr id="3" name="Date Placeholder 2"/>
          <p:cNvSpPr>
            <a:spLocks noGrp="1"/>
          </p:cNvSpPr>
          <p:nvPr>
            <p:ph type="dt" sz="half" idx="10"/>
          </p:nvPr>
        </p:nvSpPr>
        <p:spPr/>
        <p:txBody>
          <a:bodyPr/>
          <a:lstStyle/>
          <a:p>
            <a:fld id="{1912E493-EAD0-466E-A057-670519618505}" type="datetime1">
              <a:rPr lang="en-US" smtClean="0"/>
              <a:t>10/9/2021</a:t>
            </a:fld>
            <a:endParaRPr lang="en-US" dirty="0"/>
          </a:p>
        </p:txBody>
      </p:sp>
      <p:sp>
        <p:nvSpPr>
          <p:cNvPr id="4" name="Footer Placeholder 3"/>
          <p:cNvSpPr>
            <a:spLocks noGrp="1"/>
          </p:cNvSpPr>
          <p:nvPr>
            <p:ph type="ftr" sz="quarter" idx="11"/>
          </p:nvPr>
        </p:nvSpPr>
        <p:spPr/>
        <p:txBody>
          <a:bodyPr/>
          <a:lstStyle/>
          <a:p>
            <a:r>
              <a:rPr lang="en-US" smtClean="0"/>
              <a:t>DIGITAL INDIA : E-HEALTH CARD</a:t>
            </a:r>
            <a:endParaRPr lang="en-US" dirty="0"/>
          </a:p>
        </p:txBody>
      </p:sp>
      <p:sp>
        <p:nvSpPr>
          <p:cNvPr id="6" name="Slide Number Placeholder 5"/>
          <p:cNvSpPr>
            <a:spLocks noGrp="1"/>
          </p:cNvSpPr>
          <p:nvPr>
            <p:ph type="sldNum" sz="quarter" idx="12"/>
          </p:nvPr>
        </p:nvSpPr>
        <p:spPr>
          <a:xfrm>
            <a:off x="5569752" y="6453386"/>
            <a:ext cx="1596292" cy="404614"/>
          </a:xfrm>
        </p:spPr>
        <p:txBody>
          <a:bodyPr/>
          <a:lstStyle/>
          <a:p>
            <a:fld id="{D57F1E4F-1CFF-5643-939E-217C01CDF565}" type="slidenum">
              <a:rPr lang="en-US" smtClean="0"/>
              <a:pPr/>
              <a:t>3</a:t>
            </a:fld>
            <a:endParaRPr lang="en-US" dirty="0"/>
          </a:p>
        </p:txBody>
      </p:sp>
      <p:sp>
        <p:nvSpPr>
          <p:cNvPr id="5" name="TextBox 4"/>
          <p:cNvSpPr txBox="1"/>
          <p:nvPr/>
        </p:nvSpPr>
        <p:spPr>
          <a:xfrm>
            <a:off x="1390650" y="1247770"/>
            <a:ext cx="10333521" cy="3816429"/>
          </a:xfrm>
          <a:prstGeom prst="rect">
            <a:avLst/>
          </a:prstGeom>
          <a:solidFill>
            <a:schemeClr val="bg1">
              <a:lumMod val="85000"/>
            </a:schemeClr>
          </a:solidFill>
        </p:spPr>
        <p:txBody>
          <a:bodyPr wrap="square" rtlCol="0">
            <a:spAutoFit/>
          </a:bodyPr>
          <a:lstStyle/>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complete information about treatment and test to be done under this scheme will be digitally saved in the card.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big benefit from this will be that if you are going to get treatment with a doctor in any corner of the country, then the old report will not have to be taken along</a:t>
            </a:r>
            <a:r>
              <a:rPr lang="en-US"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doctor will check the medical records through unique </a:t>
            </a:r>
            <a:r>
              <a:rPr lang="en-US" sz="2000" dirty="0" smtClean="0">
                <a:latin typeface="Times New Roman" panose="02020603050405020304" pitchFamily="18" charset="0"/>
                <a:cs typeface="Times New Roman" panose="02020603050405020304" pitchFamily="18" charset="0"/>
              </a:rPr>
              <a:t>ID by scanning QR code. </a:t>
            </a:r>
            <a:r>
              <a:rPr lang="en-US" sz="2000" dirty="0">
                <a:latin typeface="Times New Roman" panose="02020603050405020304" pitchFamily="18" charset="0"/>
                <a:cs typeface="Times New Roman" panose="02020603050405020304" pitchFamily="18" charset="0"/>
              </a:rPr>
              <a:t>A single unique ID will be issued for every citizen</a:t>
            </a:r>
            <a:r>
              <a:rPr lang="en-US"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will be implemented in phase wise manner. Clinics, hospitals, doctors will be linked to a central server</a:t>
            </a:r>
            <a:r>
              <a:rPr lang="en-US" sz="2400" dirty="0">
                <a:latin typeface="Times New Roman" panose="02020603050405020304" pitchFamily="18" charset="0"/>
                <a:cs typeface="Times New Roman" panose="02020603050405020304" pitchFamily="18" charset="0"/>
              </a:rPr>
              <a:t>.</a:t>
            </a:r>
          </a:p>
          <a:p>
            <a:endParaRPr lang="en-US" dirty="0"/>
          </a:p>
        </p:txBody>
      </p:sp>
      <p:pic>
        <p:nvPicPr>
          <p:cNvPr id="7" name="Google Shape;56;p13"/>
          <p:cNvPicPr preferRelativeResize="0"/>
          <p:nvPr/>
        </p:nvPicPr>
        <p:blipFill>
          <a:blip r:embed="rId2">
            <a:alphaModFix/>
          </a:blip>
          <a:stretch>
            <a:fillRect/>
          </a:stretch>
        </p:blipFill>
        <p:spPr>
          <a:xfrm>
            <a:off x="10097262" y="5841968"/>
            <a:ext cx="1797441" cy="1391277"/>
          </a:xfrm>
          <a:prstGeom prst="rect">
            <a:avLst/>
          </a:prstGeom>
          <a:noFill/>
          <a:ln>
            <a:noFill/>
          </a:ln>
        </p:spPr>
      </p:pic>
    </p:spTree>
    <p:extLst>
      <p:ext uri="{BB962C8B-B14F-4D97-AF65-F5344CB8AC3E}">
        <p14:creationId xmlns:p14="http://schemas.microsoft.com/office/powerpoint/2010/main" val="10763060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501057223"/>
              </p:ext>
            </p:extLst>
          </p:nvPr>
        </p:nvGraphicFramePr>
        <p:xfrm>
          <a:off x="193183" y="0"/>
          <a:ext cx="11998817"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fld id="{E3273F33-565C-4D09-9B34-0A6976EDD27A}" type="datetime1">
              <a:rPr lang="en-US" smtClean="0"/>
              <a:t>10/9/2021</a:t>
            </a:fld>
            <a:endParaRPr lang="en-US" dirty="0"/>
          </a:p>
        </p:txBody>
      </p:sp>
      <p:sp>
        <p:nvSpPr>
          <p:cNvPr id="4" name="Footer Placeholder 3"/>
          <p:cNvSpPr>
            <a:spLocks noGrp="1"/>
          </p:cNvSpPr>
          <p:nvPr>
            <p:ph type="ftr" sz="quarter" idx="11"/>
          </p:nvPr>
        </p:nvSpPr>
        <p:spPr/>
        <p:txBody>
          <a:bodyPr/>
          <a:lstStyle/>
          <a:p>
            <a:r>
              <a:rPr lang="en-US" smtClean="0"/>
              <a:t>DIGITAL INDIA : E-HEALTH CARD</a:t>
            </a:r>
            <a:endParaRPr lang="en-US" dirty="0"/>
          </a:p>
        </p:txBody>
      </p:sp>
      <p:sp>
        <p:nvSpPr>
          <p:cNvPr id="5" name="Slide Number Placeholder 4"/>
          <p:cNvSpPr>
            <a:spLocks noGrp="1"/>
          </p:cNvSpPr>
          <p:nvPr>
            <p:ph type="sldNum" sz="quarter" idx="12"/>
          </p:nvPr>
        </p:nvSpPr>
        <p:spPr>
          <a:xfrm>
            <a:off x="5394445" y="6469877"/>
            <a:ext cx="1596292" cy="404614"/>
          </a:xfrm>
        </p:spPr>
        <p:txBody>
          <a:bodyPr/>
          <a:lstStyle/>
          <a:p>
            <a:fld id="{D57F1E4F-1CFF-5643-939E-217C01CDF565}" type="slidenum">
              <a:rPr lang="en-US" smtClean="0"/>
              <a:pPr/>
              <a:t>4</a:t>
            </a:fld>
            <a:endParaRPr lang="en-US" dirty="0"/>
          </a:p>
        </p:txBody>
      </p:sp>
      <p:pic>
        <p:nvPicPr>
          <p:cNvPr id="6" name="Google Shape;56;p13"/>
          <p:cNvPicPr preferRelativeResize="0"/>
          <p:nvPr/>
        </p:nvPicPr>
        <p:blipFill>
          <a:blip r:embed="rId7">
            <a:alphaModFix/>
          </a:blip>
          <a:stretch>
            <a:fillRect/>
          </a:stretch>
        </p:blipFill>
        <p:spPr>
          <a:xfrm>
            <a:off x="10097262" y="5841968"/>
            <a:ext cx="1797441" cy="1391277"/>
          </a:xfrm>
          <a:prstGeom prst="rect">
            <a:avLst/>
          </a:prstGeom>
          <a:noFill/>
          <a:ln>
            <a:noFill/>
          </a:ln>
        </p:spPr>
      </p:pic>
    </p:spTree>
    <p:extLst>
      <p:ext uri="{BB962C8B-B14F-4D97-AF65-F5344CB8AC3E}">
        <p14:creationId xmlns:p14="http://schemas.microsoft.com/office/powerpoint/2010/main" val="35428645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EFE5-CA5D-40D1-9680-E088B5015BD1}" type="datetime1">
              <a:rPr lang="en-US" smtClean="0"/>
              <a:t>10/9/2021</a:t>
            </a:fld>
            <a:endParaRPr lang="en-US" dirty="0"/>
          </a:p>
        </p:txBody>
      </p:sp>
      <p:sp>
        <p:nvSpPr>
          <p:cNvPr id="4" name="Footer Placeholder 3"/>
          <p:cNvSpPr>
            <a:spLocks noGrp="1"/>
          </p:cNvSpPr>
          <p:nvPr>
            <p:ph type="ftr" sz="quarter" idx="11"/>
          </p:nvPr>
        </p:nvSpPr>
        <p:spPr>
          <a:xfrm>
            <a:off x="2554310" y="6492875"/>
            <a:ext cx="7619999" cy="365125"/>
          </a:xfrm>
        </p:spPr>
        <p:txBody>
          <a:bodyPr/>
          <a:lstStyle/>
          <a:p>
            <a:r>
              <a:rPr lang="en-US" dirty="0" smtClean="0"/>
              <a:t>DIGITAL INDIA : E-HEALTH CARD</a:t>
            </a:r>
            <a:endParaRPr lang="en-US" dirty="0"/>
          </a:p>
        </p:txBody>
      </p:sp>
      <p:sp>
        <p:nvSpPr>
          <p:cNvPr id="3" name="Slide Number Placeholder 2"/>
          <p:cNvSpPr>
            <a:spLocks noGrp="1"/>
          </p:cNvSpPr>
          <p:nvPr>
            <p:ph type="sldNum" sz="quarter" idx="12"/>
          </p:nvPr>
        </p:nvSpPr>
        <p:spPr>
          <a:xfrm>
            <a:off x="5033083" y="6492875"/>
            <a:ext cx="1596292" cy="457200"/>
          </a:xfrm>
        </p:spPr>
        <p:txBody>
          <a:bodyPr/>
          <a:lstStyle/>
          <a:p>
            <a:fld id="{D57F1E4F-1CFF-5643-939E-217C01CDF565}" type="slidenum">
              <a:rPr lang="en-US" smtClean="0"/>
              <a:pPr/>
              <a:t>5</a:t>
            </a:fld>
            <a:endParaRPr lang="en-US" dirty="0"/>
          </a:p>
        </p:txBody>
      </p:sp>
      <p:sp>
        <p:nvSpPr>
          <p:cNvPr id="8" name="Rectangle 7"/>
          <p:cNvSpPr/>
          <p:nvPr/>
        </p:nvSpPr>
        <p:spPr>
          <a:xfrm>
            <a:off x="1000314" y="674661"/>
            <a:ext cx="3825026" cy="523220"/>
          </a:xfrm>
          <a:prstGeom prst="rect">
            <a:avLst/>
          </a:prstGeom>
        </p:spPr>
        <p:txBody>
          <a:bodyPr wrap="square">
            <a:spAutoFit/>
          </a:bodyPr>
          <a:lstStyle/>
          <a:p>
            <a:r>
              <a:rPr lang="en-US" sz="2800" b="1" dirty="0" smtClean="0">
                <a:solidFill>
                  <a:schemeClr val="tx2">
                    <a:lumMod val="50000"/>
                  </a:schemeClr>
                </a:solidFill>
              </a:rPr>
              <a:t>Sample health card</a:t>
            </a:r>
            <a:endParaRPr lang="en-US" sz="2800" b="1" dirty="0">
              <a:solidFill>
                <a:schemeClr val="tx2">
                  <a:lumMod val="50000"/>
                </a:schemeClr>
              </a:solidFill>
            </a:endParaRP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7135" t="17704" r="18493" b="9587"/>
          <a:stretch/>
        </p:blipFill>
        <p:spPr>
          <a:xfrm>
            <a:off x="1484785" y="1720516"/>
            <a:ext cx="5000235" cy="3176946"/>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9773" t="18788" r="21591" b="6303"/>
          <a:stretch/>
        </p:blipFill>
        <p:spPr>
          <a:xfrm>
            <a:off x="6761746" y="1720516"/>
            <a:ext cx="5000237" cy="3176947"/>
          </a:xfrm>
          <a:prstGeom prst="rect">
            <a:avLst/>
          </a:prstGeom>
        </p:spPr>
      </p:pic>
      <p:pic>
        <p:nvPicPr>
          <p:cNvPr id="12" name="Google Shape;56;p13"/>
          <p:cNvPicPr preferRelativeResize="0"/>
          <p:nvPr/>
        </p:nvPicPr>
        <p:blipFill>
          <a:blip r:embed="rId4">
            <a:alphaModFix/>
          </a:blip>
          <a:stretch>
            <a:fillRect/>
          </a:stretch>
        </p:blipFill>
        <p:spPr>
          <a:xfrm>
            <a:off x="10097262" y="5841968"/>
            <a:ext cx="1797441" cy="1391277"/>
          </a:xfrm>
          <a:prstGeom prst="rect">
            <a:avLst/>
          </a:prstGeom>
          <a:noFill/>
          <a:ln>
            <a:noFill/>
          </a:ln>
        </p:spPr>
      </p:pic>
    </p:spTree>
    <p:extLst>
      <p:ext uri="{BB962C8B-B14F-4D97-AF65-F5344CB8AC3E}">
        <p14:creationId xmlns:p14="http://schemas.microsoft.com/office/powerpoint/2010/main" val="36970323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a:t>
            </a:r>
            <a:endParaRPr lang="en-US" dirty="0"/>
          </a:p>
        </p:txBody>
      </p:sp>
      <p:sp>
        <p:nvSpPr>
          <p:cNvPr id="4" name="Date Placeholder 3"/>
          <p:cNvSpPr>
            <a:spLocks noGrp="1"/>
          </p:cNvSpPr>
          <p:nvPr>
            <p:ph type="dt" sz="half" idx="10"/>
          </p:nvPr>
        </p:nvSpPr>
        <p:spPr/>
        <p:txBody>
          <a:bodyPr/>
          <a:lstStyle/>
          <a:p>
            <a:fld id="{F952DA67-EDD1-41AF-9ADC-C1EB0B347A10}" type="datetime1">
              <a:rPr lang="en-US" smtClean="0"/>
              <a:t>10/9/2021</a:t>
            </a:fld>
            <a:endParaRPr lang="en-US" dirty="0"/>
          </a:p>
        </p:txBody>
      </p:sp>
      <p:sp>
        <p:nvSpPr>
          <p:cNvPr id="5" name="Footer Placeholder 4"/>
          <p:cNvSpPr>
            <a:spLocks noGrp="1"/>
          </p:cNvSpPr>
          <p:nvPr>
            <p:ph type="ftr" sz="quarter" idx="11"/>
          </p:nvPr>
        </p:nvSpPr>
        <p:spPr/>
        <p:txBody>
          <a:bodyPr/>
          <a:lstStyle/>
          <a:p>
            <a:r>
              <a:rPr lang="en-US" smtClean="0"/>
              <a:t>DIGITAL INDIA : E-HEALTH CARD</a:t>
            </a:r>
            <a:endParaRPr lang="en-US" dirty="0"/>
          </a:p>
        </p:txBody>
      </p:sp>
      <p:sp>
        <p:nvSpPr>
          <p:cNvPr id="6" name="Slide Number Placeholder 5"/>
          <p:cNvSpPr>
            <a:spLocks noGrp="1"/>
          </p:cNvSpPr>
          <p:nvPr>
            <p:ph type="sldNum" sz="quarter" idx="12"/>
          </p:nvPr>
        </p:nvSpPr>
        <p:spPr>
          <a:xfrm>
            <a:off x="5235833" y="6493940"/>
            <a:ext cx="1596292" cy="404614"/>
          </a:xfrm>
        </p:spPr>
        <p:txBody>
          <a:bodyPr/>
          <a:lstStyle/>
          <a:p>
            <a:fld id="{D57F1E4F-1CFF-5643-939E-217C01CDF565}" type="slidenum">
              <a:rPr lang="en-US" smtClean="0"/>
              <a:pPr/>
              <a:t>6</a:t>
            </a:fld>
            <a:endParaRPr lang="en-US" dirty="0"/>
          </a:p>
        </p:txBody>
      </p:sp>
      <p:sp>
        <p:nvSpPr>
          <p:cNvPr id="7" name="Content Placeholder 2"/>
          <p:cNvSpPr>
            <a:spLocks noGrp="1"/>
          </p:cNvSpPr>
          <p:nvPr>
            <p:ph idx="1"/>
          </p:nvPr>
        </p:nvSpPr>
        <p:spPr>
          <a:xfrm>
            <a:off x="1233379" y="1552074"/>
            <a:ext cx="6803716" cy="3701715"/>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romote </a:t>
            </a:r>
            <a:r>
              <a:rPr lang="en-US" dirty="0">
                <a:latin typeface="Times New Roman" panose="02020603050405020304" pitchFamily="18" charset="0"/>
                <a:cs typeface="Times New Roman" panose="02020603050405020304" pitchFamily="18" charset="0"/>
              </a:rPr>
              <a:t>and restore the physical and mental well-being of residents of </a:t>
            </a:r>
            <a:r>
              <a:rPr lang="en-US" dirty="0" smtClean="0">
                <a:latin typeface="Times New Roman" panose="02020603050405020304" pitchFamily="18" charset="0"/>
                <a:cs typeface="Times New Roman" panose="02020603050405020304" pitchFamily="18" charset="0"/>
              </a:rPr>
              <a:t>India</a:t>
            </a:r>
          </a:p>
          <a:p>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acilitate </a:t>
            </a:r>
            <a:r>
              <a:rPr lang="en-US" dirty="0">
                <a:latin typeface="Times New Roman" panose="02020603050405020304" pitchFamily="18" charset="0"/>
                <a:cs typeface="Times New Roman" panose="02020603050405020304" pitchFamily="18" charset="0"/>
              </a:rPr>
              <a:t>reasonable access to health services without financial or other </a:t>
            </a:r>
            <a:r>
              <a:rPr lang="en-US" dirty="0" smtClean="0">
                <a:latin typeface="Times New Roman" panose="02020603050405020304" pitchFamily="18" charset="0"/>
                <a:cs typeface="Times New Roman" panose="02020603050405020304" pitchFamily="18" charset="0"/>
              </a:rPr>
              <a:t>barriers</a:t>
            </a:r>
          </a:p>
          <a:p>
            <a:r>
              <a:rPr lang="en-US" dirty="0" smtClean="0">
                <a:latin typeface="Times New Roman" panose="02020603050405020304" pitchFamily="18" charset="0"/>
                <a:cs typeface="Times New Roman" panose="02020603050405020304" pitchFamily="18" charset="0"/>
              </a:rPr>
              <a:t>Viewing of past medical history in just “</a:t>
            </a:r>
            <a:r>
              <a:rPr lang="en-US" u="sng" dirty="0" smtClean="0">
                <a:latin typeface="Times New Roman" panose="02020603050405020304" pitchFamily="18" charset="0"/>
                <a:cs typeface="Times New Roman" panose="02020603050405020304" pitchFamily="18" charset="0"/>
              </a:rPr>
              <a:t>one click</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Quick Diagnosis of disease by doctor through past medical </a:t>
            </a:r>
            <a:r>
              <a:rPr lang="en-US" dirty="0" smtClean="0">
                <a:latin typeface="Times New Roman" panose="02020603050405020304" pitchFamily="18" charset="0"/>
                <a:cs typeface="Times New Roman" panose="02020603050405020304" pitchFamily="18" charset="0"/>
              </a:rPr>
              <a:t>reports </a:t>
            </a:r>
            <a:endParaRPr lang="en-US" dirty="0">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Recommendations </a:t>
            </a:r>
            <a:r>
              <a:rPr lang="en-US" dirty="0" smtClean="0">
                <a:solidFill>
                  <a:schemeClr val="tx1"/>
                </a:solidFill>
                <a:latin typeface="Times New Roman" panose="02020603050405020304" pitchFamily="18" charset="0"/>
                <a:cs typeface="Times New Roman" panose="02020603050405020304" pitchFamily="18" charset="0"/>
              </a:rPr>
              <a:t>for </a:t>
            </a:r>
            <a:r>
              <a:rPr lang="en-US" dirty="0" smtClean="0">
                <a:solidFill>
                  <a:schemeClr val="tx1"/>
                </a:solidFill>
                <a:latin typeface="Times New Roman" panose="02020603050405020304" pitchFamily="18" charset="0"/>
                <a:cs typeface="Times New Roman" panose="02020603050405020304" pitchFamily="18" charset="0"/>
              </a:rPr>
              <a:t>precaution</a:t>
            </a:r>
            <a:r>
              <a:rPr lang="en-US" dirty="0" smtClean="0">
                <a:solidFill>
                  <a:schemeClr val="tx1"/>
                </a:solidFill>
                <a:latin typeface="Times New Roman" panose="02020603050405020304" pitchFamily="18" charset="0"/>
                <a:cs typeface="Times New Roman" panose="02020603050405020304" pitchFamily="18" charset="0"/>
              </a:rPr>
              <a:t>s through </a:t>
            </a:r>
            <a:r>
              <a:rPr lang="en-US" dirty="0" smtClean="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irtual </a:t>
            </a:r>
            <a:r>
              <a:rPr lang="en-US" dirty="0">
                <a:latin typeface="Times New Roman" panose="02020603050405020304" pitchFamily="18" charset="0"/>
                <a:cs typeface="Times New Roman" panose="02020603050405020304" pitchFamily="18" charset="0"/>
              </a:rPr>
              <a:t>health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assistant</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Location </a:t>
            </a:r>
            <a:r>
              <a:rPr lang="en-US" dirty="0" smtClean="0">
                <a:solidFill>
                  <a:schemeClr val="tx1"/>
                </a:solidFill>
                <a:latin typeface="Times New Roman" panose="02020603050405020304" pitchFamily="18" charset="0"/>
                <a:cs typeface="Times New Roman" panose="02020603050405020304" pitchFamily="18" charset="0"/>
              </a:rPr>
              <a:t>based alert notification for viral disease </a:t>
            </a:r>
            <a:r>
              <a:rPr lang="en-US" dirty="0" smtClean="0">
                <a:solidFill>
                  <a:schemeClr val="tx1"/>
                </a:solidFill>
                <a:latin typeface="Times New Roman" panose="02020603050405020304" pitchFamily="18" charset="0"/>
                <a:cs typeface="Times New Roman" panose="02020603050405020304" pitchFamily="18" charset="0"/>
              </a:rPr>
              <a:t>cause</a:t>
            </a:r>
          </a:p>
          <a:p>
            <a:r>
              <a:rPr lang="en-US" dirty="0" smtClean="0">
                <a:latin typeface="Times New Roman" panose="02020603050405020304" pitchFamily="18" charset="0"/>
                <a:cs typeface="Times New Roman" panose="02020603050405020304" pitchFamily="18" charset="0"/>
              </a:rPr>
              <a:t>Clinics</a:t>
            </a:r>
            <a:r>
              <a:rPr lang="en-US" dirty="0">
                <a:latin typeface="Times New Roman" panose="02020603050405020304" pitchFamily="18" charset="0"/>
                <a:cs typeface="Times New Roman" panose="02020603050405020304" pitchFamily="18" charset="0"/>
              </a:rPr>
              <a:t>, hospitals, doctors will be linked to a central </a:t>
            </a:r>
            <a:r>
              <a:rPr lang="en-US" dirty="0" smtClean="0">
                <a:latin typeface="Times New Roman" panose="02020603050405020304" pitchFamily="18" charset="0"/>
                <a:cs typeface="Times New Roman" panose="02020603050405020304" pitchFamily="18" charset="0"/>
              </a:rPr>
              <a:t>server</a:t>
            </a:r>
          </a:p>
          <a:p>
            <a:pPr marL="0" indent="0">
              <a:buNone/>
            </a:pPr>
            <a:endParaRPr lang="en-US" sz="2400" dirty="0" smtClean="0">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9124" y="1403234"/>
            <a:ext cx="3942561" cy="4119710"/>
          </a:xfrm>
          <a:prstGeom prst="rect">
            <a:avLst/>
          </a:prstGeom>
        </p:spPr>
      </p:pic>
      <p:pic>
        <p:nvPicPr>
          <p:cNvPr id="9" name="Google Shape;56;p13"/>
          <p:cNvPicPr preferRelativeResize="0"/>
          <p:nvPr/>
        </p:nvPicPr>
        <p:blipFill>
          <a:blip r:embed="rId3">
            <a:alphaModFix/>
          </a:blip>
          <a:stretch>
            <a:fillRect/>
          </a:stretch>
        </p:blipFill>
        <p:spPr>
          <a:xfrm>
            <a:off x="10097262" y="5841968"/>
            <a:ext cx="1797441" cy="1391277"/>
          </a:xfrm>
          <a:prstGeom prst="rect">
            <a:avLst/>
          </a:prstGeom>
          <a:noFill/>
          <a:ln>
            <a:noFill/>
          </a:ln>
        </p:spPr>
      </p:pic>
    </p:spTree>
    <p:extLst>
      <p:ext uri="{BB962C8B-B14F-4D97-AF65-F5344CB8AC3E}">
        <p14:creationId xmlns:p14="http://schemas.microsoft.com/office/powerpoint/2010/main" val="328133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889" y="636989"/>
            <a:ext cx="4387424" cy="702414"/>
          </a:xfrm>
        </p:spPr>
        <p:txBody>
          <a:bodyPr>
            <a:normAutofit/>
          </a:bodyPr>
          <a:lstStyle/>
          <a:p>
            <a:r>
              <a:rPr lang="en-US" b="1" dirty="0" smtClean="0">
                <a:solidFill>
                  <a:schemeClr val="tx2">
                    <a:lumMod val="50000"/>
                  </a:schemeClr>
                </a:solidFill>
              </a:rPr>
              <a:t>Technology Stack</a:t>
            </a:r>
            <a:endParaRPr lang="en-US" b="1" dirty="0">
              <a:solidFill>
                <a:schemeClr val="tx2">
                  <a:lumMod val="50000"/>
                </a:schemeClr>
              </a:solidFill>
            </a:endParaRPr>
          </a:p>
        </p:txBody>
      </p:sp>
      <p:sp>
        <p:nvSpPr>
          <p:cNvPr id="3" name="Content Placeholder 2"/>
          <p:cNvSpPr>
            <a:spLocks noGrp="1"/>
          </p:cNvSpPr>
          <p:nvPr>
            <p:ph idx="1"/>
          </p:nvPr>
        </p:nvSpPr>
        <p:spPr>
          <a:xfrm>
            <a:off x="1751527" y="1571224"/>
            <a:ext cx="9865217" cy="4516756"/>
          </a:xfrm>
        </p:spPr>
        <p:txBody>
          <a:bodyPr>
            <a:normAutofit fontScale="92500" lnSpcReduction="10000"/>
          </a:bodyPr>
          <a:lstStyle/>
          <a:p>
            <a:r>
              <a:rPr lang="en-US" sz="2800" dirty="0" smtClean="0">
                <a:solidFill>
                  <a:schemeClr val="tx1"/>
                </a:solidFill>
              </a:rPr>
              <a:t>1. </a:t>
            </a:r>
            <a:r>
              <a:rPr lang="en-US" sz="2800" dirty="0">
                <a:solidFill>
                  <a:schemeClr val="tx1"/>
                </a:solidFill>
              </a:rPr>
              <a:t> </a:t>
            </a:r>
            <a:r>
              <a:rPr lang="en-US" sz="2800" dirty="0" smtClean="0">
                <a:solidFill>
                  <a:schemeClr val="tx1"/>
                </a:solidFill>
              </a:rPr>
              <a:t>Android application:</a:t>
            </a:r>
          </a:p>
          <a:p>
            <a:pPr lvl="5"/>
            <a:r>
              <a:rPr lang="en-US" sz="1800" dirty="0" smtClean="0">
                <a:solidFill>
                  <a:schemeClr val="tx1"/>
                </a:solidFill>
              </a:rPr>
              <a:t>Android </a:t>
            </a:r>
          </a:p>
          <a:p>
            <a:pPr lvl="5"/>
            <a:r>
              <a:rPr lang="en-US" sz="1800" dirty="0" smtClean="0">
                <a:solidFill>
                  <a:schemeClr val="tx1"/>
                </a:solidFill>
              </a:rPr>
              <a:t>Firebase</a:t>
            </a:r>
          </a:p>
          <a:p>
            <a:pPr lvl="5"/>
            <a:r>
              <a:rPr lang="en-US" sz="1800" dirty="0" smtClean="0">
                <a:solidFill>
                  <a:schemeClr val="tx1"/>
                </a:solidFill>
              </a:rPr>
              <a:t>Data </a:t>
            </a:r>
            <a:r>
              <a:rPr lang="en-US" sz="1800" dirty="0" smtClean="0">
                <a:solidFill>
                  <a:schemeClr val="tx1"/>
                </a:solidFill>
              </a:rPr>
              <a:t>Analytics</a:t>
            </a:r>
          </a:p>
          <a:p>
            <a:pPr lvl="5"/>
            <a:r>
              <a:rPr lang="en-US" sz="1800" dirty="0" smtClean="0">
                <a:solidFill>
                  <a:schemeClr val="tx1"/>
                </a:solidFill>
              </a:rPr>
              <a:t>Watson virtual assistant </a:t>
            </a:r>
            <a:endParaRPr lang="en-US" sz="1800" dirty="0" smtClean="0">
              <a:solidFill>
                <a:schemeClr val="tx1"/>
              </a:solidFill>
            </a:endParaRPr>
          </a:p>
          <a:p>
            <a:r>
              <a:rPr lang="en-US" sz="2800" dirty="0" smtClean="0">
                <a:solidFill>
                  <a:schemeClr val="tx1"/>
                </a:solidFill>
              </a:rPr>
              <a:t>2. Web portal:</a:t>
            </a:r>
          </a:p>
          <a:p>
            <a:pPr lvl="5"/>
            <a:r>
              <a:rPr lang="en-US" sz="1800" dirty="0" smtClean="0">
                <a:solidFill>
                  <a:schemeClr val="tx1"/>
                </a:solidFill>
              </a:rPr>
              <a:t>HTML5</a:t>
            </a:r>
          </a:p>
          <a:p>
            <a:pPr lvl="5"/>
            <a:r>
              <a:rPr lang="en-US" sz="1800" dirty="0" smtClean="0">
                <a:solidFill>
                  <a:schemeClr val="tx1"/>
                </a:solidFill>
              </a:rPr>
              <a:t>JSP</a:t>
            </a:r>
          </a:p>
          <a:p>
            <a:pPr lvl="5"/>
            <a:r>
              <a:rPr lang="en-US" sz="1800" dirty="0" smtClean="0">
                <a:solidFill>
                  <a:schemeClr val="tx1"/>
                </a:solidFill>
              </a:rPr>
              <a:t>CSS 3</a:t>
            </a:r>
          </a:p>
          <a:p>
            <a:pPr lvl="5"/>
            <a:r>
              <a:rPr lang="en-US" sz="1800" dirty="0" smtClean="0">
                <a:solidFill>
                  <a:schemeClr val="tx1"/>
                </a:solidFill>
              </a:rPr>
              <a:t>JS</a:t>
            </a:r>
          </a:p>
          <a:p>
            <a:pPr lvl="5"/>
            <a:r>
              <a:rPr lang="en-US" sz="1800" dirty="0" smtClean="0">
                <a:solidFill>
                  <a:schemeClr val="tx1"/>
                </a:solidFill>
              </a:rPr>
              <a:t>Bootstrap 4</a:t>
            </a:r>
          </a:p>
          <a:p>
            <a:pPr lvl="5"/>
            <a:r>
              <a:rPr lang="en-US" sz="1800" dirty="0" err="1" smtClean="0">
                <a:solidFill>
                  <a:schemeClr val="tx1"/>
                </a:solidFill>
              </a:rPr>
              <a:t>Tomact</a:t>
            </a:r>
            <a:r>
              <a:rPr lang="en-US" sz="1800" dirty="0" smtClean="0">
                <a:solidFill>
                  <a:schemeClr val="tx1"/>
                </a:solidFill>
              </a:rPr>
              <a:t> Server</a:t>
            </a:r>
          </a:p>
          <a:p>
            <a:pPr lvl="5"/>
            <a:r>
              <a:rPr lang="en-US" sz="1600" dirty="0" smtClean="0">
                <a:solidFill>
                  <a:schemeClr val="tx1"/>
                </a:solidFill>
              </a:rPr>
              <a:t>Oracle10g</a:t>
            </a:r>
            <a:r>
              <a:rPr lang="en-US" dirty="0" smtClean="0">
                <a:solidFill>
                  <a:schemeClr val="tx1"/>
                </a:solidFill>
              </a:rPr>
              <a:t/>
            </a:r>
            <a:br>
              <a:rPr lang="en-US" dirty="0" smtClean="0">
                <a:solidFill>
                  <a:schemeClr val="tx1"/>
                </a:solidFill>
              </a:rPr>
            </a:br>
            <a:endParaRPr lang="en-US" dirty="0">
              <a:solidFill>
                <a:schemeClr val="tx1"/>
              </a:solidFill>
            </a:endParaRPr>
          </a:p>
        </p:txBody>
      </p:sp>
      <p:sp>
        <p:nvSpPr>
          <p:cNvPr id="5" name="Date Placeholder 4"/>
          <p:cNvSpPr>
            <a:spLocks noGrp="1"/>
          </p:cNvSpPr>
          <p:nvPr>
            <p:ph type="dt" sz="half" idx="10"/>
          </p:nvPr>
        </p:nvSpPr>
        <p:spPr/>
        <p:txBody>
          <a:bodyPr/>
          <a:lstStyle/>
          <a:p>
            <a:fld id="{D3BD8E70-CBDE-4337-B242-8C56A56F292F}" type="datetime1">
              <a:rPr lang="en-US" smtClean="0"/>
              <a:t>10/9/2021</a:t>
            </a:fld>
            <a:endParaRPr lang="en-US" dirty="0"/>
          </a:p>
        </p:txBody>
      </p:sp>
      <p:sp>
        <p:nvSpPr>
          <p:cNvPr id="4" name="Footer Placeholder 3"/>
          <p:cNvSpPr>
            <a:spLocks noGrp="1"/>
          </p:cNvSpPr>
          <p:nvPr>
            <p:ph type="ftr" sz="quarter" idx="11"/>
          </p:nvPr>
        </p:nvSpPr>
        <p:spPr>
          <a:xfrm>
            <a:off x="2650883" y="6453386"/>
            <a:ext cx="7619999" cy="365125"/>
          </a:xfrm>
        </p:spPr>
        <p:txBody>
          <a:bodyPr/>
          <a:lstStyle/>
          <a:p>
            <a:r>
              <a:rPr lang="en-US" dirty="0" smtClean="0"/>
              <a:t>DIGITAL INDIA : E-HEALTH CARD</a:t>
            </a:r>
            <a:endParaRPr lang="en-US" dirty="0"/>
          </a:p>
        </p:txBody>
      </p:sp>
      <p:sp>
        <p:nvSpPr>
          <p:cNvPr id="6" name="Slide Number Placeholder 5"/>
          <p:cNvSpPr>
            <a:spLocks noGrp="1"/>
          </p:cNvSpPr>
          <p:nvPr>
            <p:ph type="sldNum" sz="quarter" idx="12"/>
          </p:nvPr>
        </p:nvSpPr>
        <p:spPr>
          <a:xfrm>
            <a:off x="5662736" y="6493940"/>
            <a:ext cx="1596292" cy="404614"/>
          </a:xfrm>
        </p:spPr>
        <p:txBody>
          <a:bodyPr/>
          <a:lstStyle/>
          <a:p>
            <a:fld id="{D57F1E4F-1CFF-5643-939E-217C01CDF565}" type="slidenum">
              <a:rPr lang="en-US" smtClean="0"/>
              <a:pPr/>
              <a:t>7</a:t>
            </a:fld>
            <a:endParaRPr lang="en-US" dirty="0"/>
          </a:p>
        </p:txBody>
      </p:sp>
      <p:pic>
        <p:nvPicPr>
          <p:cNvPr id="7" name="Google Shape;56;p13"/>
          <p:cNvPicPr preferRelativeResize="0"/>
          <p:nvPr/>
        </p:nvPicPr>
        <p:blipFill>
          <a:blip r:embed="rId2">
            <a:alphaModFix/>
          </a:blip>
          <a:stretch>
            <a:fillRect/>
          </a:stretch>
        </p:blipFill>
        <p:spPr>
          <a:xfrm>
            <a:off x="10097262" y="5841968"/>
            <a:ext cx="1797441" cy="1391277"/>
          </a:xfrm>
          <a:prstGeom prst="rect">
            <a:avLst/>
          </a:prstGeom>
          <a:noFill/>
          <a:ln>
            <a:noFill/>
          </a:ln>
        </p:spPr>
      </p:pic>
    </p:spTree>
    <p:extLst>
      <p:ext uri="{BB962C8B-B14F-4D97-AF65-F5344CB8AC3E}">
        <p14:creationId xmlns:p14="http://schemas.microsoft.com/office/powerpoint/2010/main" val="29335969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35728" y="1283987"/>
            <a:ext cx="2387201" cy="2153297"/>
          </a:xfrm>
          <a:prstGeom prst="rect">
            <a:avLst/>
          </a:prstGeom>
        </p:spPr>
      </p:pic>
      <p:sp>
        <p:nvSpPr>
          <p:cNvPr id="8" name="Title 1"/>
          <p:cNvSpPr txBox="1">
            <a:spLocks/>
          </p:cNvSpPr>
          <p:nvPr/>
        </p:nvSpPr>
        <p:spPr>
          <a:xfrm>
            <a:off x="1635728" y="505304"/>
            <a:ext cx="5113988" cy="617749"/>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2">
                    <a:lumMod val="50000"/>
                  </a:schemeClr>
                </a:solidFill>
              </a:rPr>
              <a:t>Innovations / Features</a:t>
            </a:r>
            <a:endParaRPr lang="en-US" b="1" dirty="0">
              <a:solidFill>
                <a:schemeClr val="tx2">
                  <a:lumMod val="50000"/>
                </a:schemeClr>
              </a:solidFill>
            </a:endParaRPr>
          </a:p>
        </p:txBody>
      </p:sp>
      <p:sp>
        <p:nvSpPr>
          <p:cNvPr id="2" name="Date Placeholder 1"/>
          <p:cNvSpPr>
            <a:spLocks noGrp="1"/>
          </p:cNvSpPr>
          <p:nvPr>
            <p:ph type="dt" sz="half" idx="10"/>
          </p:nvPr>
        </p:nvSpPr>
        <p:spPr/>
        <p:txBody>
          <a:bodyPr/>
          <a:lstStyle/>
          <a:p>
            <a:fld id="{DA20BCB2-791E-43E5-90A7-9D4B1A0C1CD3}" type="datetime1">
              <a:rPr lang="en-US" smtClean="0"/>
              <a:t>10/9/2021</a:t>
            </a:fld>
            <a:endParaRPr lang="en-US" dirty="0"/>
          </a:p>
        </p:txBody>
      </p:sp>
      <p:sp>
        <p:nvSpPr>
          <p:cNvPr id="9" name="Footer Placeholder 3"/>
          <p:cNvSpPr>
            <a:spLocks noGrp="1"/>
          </p:cNvSpPr>
          <p:nvPr>
            <p:ph type="ftr" sz="quarter" idx="11"/>
          </p:nvPr>
        </p:nvSpPr>
        <p:spPr>
          <a:xfrm>
            <a:off x="2405658" y="6453386"/>
            <a:ext cx="7619999" cy="365125"/>
          </a:xfrm>
        </p:spPr>
        <p:txBody>
          <a:bodyPr/>
          <a:lstStyle/>
          <a:p>
            <a:r>
              <a:rPr lang="en-US" dirty="0" smtClean="0"/>
              <a:t>DIGITAL INDIA : E-HEALTH CARD</a:t>
            </a:r>
            <a:endParaRPr lang="en-US" dirty="0"/>
          </a:p>
        </p:txBody>
      </p:sp>
      <p:sp>
        <p:nvSpPr>
          <p:cNvPr id="6" name="Slide Number Placeholder 5"/>
          <p:cNvSpPr>
            <a:spLocks noGrp="1"/>
          </p:cNvSpPr>
          <p:nvPr>
            <p:ph type="sldNum" sz="quarter" idx="12"/>
          </p:nvPr>
        </p:nvSpPr>
        <p:spPr>
          <a:xfrm>
            <a:off x="5867467" y="6505972"/>
            <a:ext cx="1596292" cy="404614"/>
          </a:xfrm>
        </p:spPr>
        <p:txBody>
          <a:bodyPr/>
          <a:lstStyle/>
          <a:p>
            <a:fld id="{D57F1E4F-1CFF-5643-939E-217C01CDF565}" type="slidenum">
              <a:rPr lang="en-US" smtClean="0"/>
              <a:pPr/>
              <a:t>8</a:t>
            </a:fld>
            <a:endParaRPr lang="en-US" dirty="0"/>
          </a:p>
        </p:txBody>
      </p:sp>
      <p:pic>
        <p:nvPicPr>
          <p:cNvPr id="11" name="Picture 10"/>
          <p:cNvPicPr>
            <a:picLocks noChangeAspect="1"/>
          </p:cNvPicPr>
          <p:nvPr/>
        </p:nvPicPr>
        <p:blipFill>
          <a:blip r:embed="rId3"/>
          <a:stretch>
            <a:fillRect/>
          </a:stretch>
        </p:blipFill>
        <p:spPr>
          <a:xfrm>
            <a:off x="5492705" y="1283987"/>
            <a:ext cx="2345817" cy="2185875"/>
          </a:xfrm>
          <a:prstGeom prst="rect">
            <a:avLst/>
          </a:prstGeom>
        </p:spPr>
      </p:pic>
      <p:pic>
        <p:nvPicPr>
          <p:cNvPr id="12" name="Picture 11"/>
          <p:cNvPicPr>
            <a:picLocks noChangeAspect="1"/>
          </p:cNvPicPr>
          <p:nvPr/>
        </p:nvPicPr>
        <p:blipFill>
          <a:blip r:embed="rId4"/>
          <a:stretch>
            <a:fillRect/>
          </a:stretch>
        </p:blipFill>
        <p:spPr>
          <a:xfrm>
            <a:off x="3509500" y="3598218"/>
            <a:ext cx="2422069" cy="2264792"/>
          </a:xfrm>
          <a:prstGeom prst="rect">
            <a:avLst/>
          </a:prstGeom>
        </p:spPr>
      </p:pic>
      <p:pic>
        <p:nvPicPr>
          <p:cNvPr id="13" name="Picture 12"/>
          <p:cNvPicPr>
            <a:picLocks noChangeAspect="1"/>
          </p:cNvPicPr>
          <p:nvPr/>
        </p:nvPicPr>
        <p:blipFill>
          <a:blip r:embed="rId5"/>
          <a:stretch>
            <a:fillRect/>
          </a:stretch>
        </p:blipFill>
        <p:spPr>
          <a:xfrm>
            <a:off x="8905800" y="1283987"/>
            <a:ext cx="2632484" cy="2248239"/>
          </a:xfrm>
          <a:prstGeom prst="rect">
            <a:avLst/>
          </a:prstGeom>
        </p:spPr>
      </p:pic>
      <p:pic>
        <p:nvPicPr>
          <p:cNvPr id="15" name="Picture 14"/>
          <p:cNvPicPr>
            <a:picLocks noChangeAspect="1"/>
          </p:cNvPicPr>
          <p:nvPr/>
        </p:nvPicPr>
        <p:blipFill>
          <a:blip r:embed="rId6"/>
          <a:stretch>
            <a:fillRect/>
          </a:stretch>
        </p:blipFill>
        <p:spPr>
          <a:xfrm>
            <a:off x="6549189" y="3598218"/>
            <a:ext cx="3112169" cy="2271884"/>
          </a:xfrm>
          <a:prstGeom prst="rect">
            <a:avLst/>
          </a:prstGeom>
        </p:spPr>
      </p:pic>
      <p:pic>
        <p:nvPicPr>
          <p:cNvPr id="16" name="Google Shape;56;p13"/>
          <p:cNvPicPr preferRelativeResize="0"/>
          <p:nvPr/>
        </p:nvPicPr>
        <p:blipFill>
          <a:blip r:embed="rId7">
            <a:alphaModFix/>
          </a:blip>
          <a:stretch>
            <a:fillRect/>
          </a:stretch>
        </p:blipFill>
        <p:spPr>
          <a:xfrm>
            <a:off x="10097262" y="5841968"/>
            <a:ext cx="1797441" cy="1391277"/>
          </a:xfrm>
          <a:prstGeom prst="rect">
            <a:avLst/>
          </a:prstGeom>
          <a:noFill/>
          <a:ln>
            <a:noFill/>
          </a:ln>
        </p:spPr>
      </p:pic>
    </p:spTree>
    <p:extLst>
      <p:ext uri="{BB962C8B-B14F-4D97-AF65-F5344CB8AC3E}">
        <p14:creationId xmlns:p14="http://schemas.microsoft.com/office/powerpoint/2010/main" val="33666920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337" y="630601"/>
            <a:ext cx="3269488" cy="523220"/>
          </a:xfrm>
          <a:prstGeom prst="rect">
            <a:avLst/>
          </a:prstGeom>
        </p:spPr>
        <p:txBody>
          <a:bodyPr wrap="square">
            <a:spAutoFit/>
          </a:bodyPr>
          <a:lstStyle/>
          <a:p>
            <a:r>
              <a:rPr lang="en-US" sz="2800" b="1" dirty="0" smtClean="0">
                <a:solidFill>
                  <a:schemeClr val="tx2">
                    <a:lumMod val="50000"/>
                  </a:schemeClr>
                </a:solidFill>
              </a:rPr>
              <a:t>Future </a:t>
            </a:r>
            <a:r>
              <a:rPr lang="en-US" sz="2800" b="1" dirty="0" smtClean="0">
                <a:solidFill>
                  <a:schemeClr val="tx2">
                    <a:lumMod val="50000"/>
                  </a:schemeClr>
                </a:solidFill>
              </a:rPr>
              <a:t>Prospects</a:t>
            </a:r>
            <a:endParaRPr lang="en-US" sz="2800" dirty="0"/>
          </a:p>
        </p:txBody>
      </p:sp>
      <p:sp>
        <p:nvSpPr>
          <p:cNvPr id="5" name="TextBox 4"/>
          <p:cNvSpPr txBox="1"/>
          <p:nvPr/>
        </p:nvSpPr>
        <p:spPr>
          <a:xfrm>
            <a:off x="1843424" y="1571223"/>
            <a:ext cx="9721804" cy="3416320"/>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dirty="0" smtClean="0"/>
              <a:t>E-pharmacy </a:t>
            </a:r>
            <a:r>
              <a:rPr lang="en-US" dirty="0" smtClean="0"/>
              <a:t>(transaction module)</a:t>
            </a:r>
          </a:p>
          <a:p>
            <a:pPr marL="342900" indent="-342900">
              <a:lnSpc>
                <a:spcPct val="200000"/>
              </a:lnSpc>
              <a:buFont typeface="Wingdings" panose="05000000000000000000" pitchFamily="2" charset="2"/>
              <a:buChar char="Ø"/>
            </a:pPr>
            <a:r>
              <a:rPr lang="en-US" dirty="0" smtClean="0"/>
              <a:t>Add </a:t>
            </a:r>
            <a:r>
              <a:rPr lang="en-US" dirty="0" smtClean="0"/>
              <a:t>nominee option</a:t>
            </a:r>
          </a:p>
          <a:p>
            <a:pPr marL="342900" indent="-342900">
              <a:lnSpc>
                <a:spcPct val="200000"/>
              </a:lnSpc>
              <a:buFont typeface="Wingdings" panose="05000000000000000000" pitchFamily="2" charset="2"/>
              <a:buChar char="Ø"/>
            </a:pPr>
            <a:r>
              <a:rPr lang="en-US" dirty="0" smtClean="0"/>
              <a:t>Covid-19 Test records</a:t>
            </a:r>
          </a:p>
          <a:p>
            <a:pPr marL="342900" indent="-342900">
              <a:lnSpc>
                <a:spcPct val="200000"/>
              </a:lnSpc>
              <a:buFont typeface="Wingdings" panose="05000000000000000000" pitchFamily="2" charset="2"/>
              <a:buChar char="Ø"/>
            </a:pPr>
            <a:r>
              <a:rPr lang="en-US" dirty="0" smtClean="0"/>
              <a:t>Virtual access to doctor</a:t>
            </a:r>
          </a:p>
          <a:p>
            <a:pPr marL="342900" indent="-342900">
              <a:lnSpc>
                <a:spcPct val="200000"/>
              </a:lnSpc>
              <a:buFont typeface="Wingdings" panose="05000000000000000000" pitchFamily="2" charset="2"/>
              <a:buChar char="Ø"/>
            </a:pPr>
            <a:endParaRPr lang="en-US" dirty="0" smtClean="0"/>
          </a:p>
          <a:p>
            <a:pPr marL="342900" indent="-342900">
              <a:buAutoNum type="arabicPeriod"/>
            </a:pPr>
            <a:endParaRPr lang="en-US" dirty="0" smtClean="0"/>
          </a:p>
          <a:p>
            <a:pPr marL="342900" indent="-342900">
              <a:buAutoNum type="arabicPeriod"/>
            </a:pPr>
            <a:endParaRPr lang="en-US" dirty="0"/>
          </a:p>
        </p:txBody>
      </p:sp>
      <p:sp>
        <p:nvSpPr>
          <p:cNvPr id="3" name="Date Placeholder 2"/>
          <p:cNvSpPr>
            <a:spLocks noGrp="1"/>
          </p:cNvSpPr>
          <p:nvPr>
            <p:ph type="dt" sz="half" idx="10"/>
          </p:nvPr>
        </p:nvSpPr>
        <p:spPr/>
        <p:txBody>
          <a:bodyPr/>
          <a:lstStyle/>
          <a:p>
            <a:fld id="{4BBF7396-1168-4296-B843-7A4C9045CE87}" type="datetime1">
              <a:rPr lang="en-US" smtClean="0"/>
              <a:t>10/9/2021</a:t>
            </a:fld>
            <a:endParaRPr lang="en-US" dirty="0"/>
          </a:p>
        </p:txBody>
      </p:sp>
      <p:sp>
        <p:nvSpPr>
          <p:cNvPr id="4" name="Footer Placeholder 3"/>
          <p:cNvSpPr>
            <a:spLocks noGrp="1"/>
          </p:cNvSpPr>
          <p:nvPr>
            <p:ph type="ftr" sz="quarter" idx="11"/>
          </p:nvPr>
        </p:nvSpPr>
        <p:spPr/>
        <p:txBody>
          <a:bodyPr/>
          <a:lstStyle/>
          <a:p>
            <a:r>
              <a:rPr lang="en-US" smtClean="0"/>
              <a:t>DIGITAL INDIA : E-HEALTH CARD</a:t>
            </a:r>
            <a:endParaRPr lang="en-US" dirty="0"/>
          </a:p>
        </p:txBody>
      </p:sp>
      <p:sp>
        <p:nvSpPr>
          <p:cNvPr id="6" name="Slide Number Placeholder 5"/>
          <p:cNvSpPr>
            <a:spLocks noGrp="1"/>
          </p:cNvSpPr>
          <p:nvPr>
            <p:ph type="sldNum" sz="quarter" idx="12"/>
          </p:nvPr>
        </p:nvSpPr>
        <p:spPr>
          <a:xfrm>
            <a:off x="6033979" y="6453386"/>
            <a:ext cx="1596292" cy="404614"/>
          </a:xfrm>
        </p:spPr>
        <p:txBody>
          <a:bodyPr/>
          <a:lstStyle/>
          <a:p>
            <a:fld id="{D57F1E4F-1CFF-5643-939E-217C01CDF565}" type="slidenum">
              <a:rPr lang="en-US" smtClean="0"/>
              <a:pPr/>
              <a:t>9</a:t>
            </a:fld>
            <a:endParaRPr lang="en-US" dirty="0"/>
          </a:p>
        </p:txBody>
      </p:sp>
      <p:pic>
        <p:nvPicPr>
          <p:cNvPr id="8" name="Google Shape;56;p13"/>
          <p:cNvPicPr preferRelativeResize="0"/>
          <p:nvPr/>
        </p:nvPicPr>
        <p:blipFill>
          <a:blip r:embed="rId2">
            <a:alphaModFix/>
          </a:blip>
          <a:stretch>
            <a:fillRect/>
          </a:stretch>
        </p:blipFill>
        <p:spPr>
          <a:xfrm>
            <a:off x="10097262" y="5841968"/>
            <a:ext cx="1797441" cy="1391277"/>
          </a:xfrm>
          <a:prstGeom prst="rect">
            <a:avLst/>
          </a:prstGeom>
          <a:noFill/>
          <a:ln>
            <a:noFill/>
          </a:ln>
        </p:spPr>
      </p:pic>
    </p:spTree>
    <p:extLst>
      <p:ext uri="{BB962C8B-B14F-4D97-AF65-F5344CB8AC3E}">
        <p14:creationId xmlns:p14="http://schemas.microsoft.com/office/powerpoint/2010/main" val="117007513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281</TotalTime>
  <Words>618</Words>
  <Application>Microsoft Office PowerPoint</Application>
  <PresentationFormat>Widescreen</PresentationFormat>
  <Paragraphs>99</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Times New Roman</vt:lpstr>
      <vt:lpstr>Wingdings</vt:lpstr>
      <vt:lpstr>Crop</vt:lpstr>
      <vt:lpstr>PowerPoint Presentation</vt:lpstr>
      <vt:lpstr>Problem Statement</vt:lpstr>
      <vt:lpstr>Solution</vt:lpstr>
      <vt:lpstr>PowerPoint Presentation</vt:lpstr>
      <vt:lpstr>PowerPoint Presentation</vt:lpstr>
      <vt:lpstr>Impact</vt:lpstr>
      <vt:lpstr>Technology Stack</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Polytechnic,Pune</dc:title>
  <dc:creator>Radhika Joshi</dc:creator>
  <cp:lastModifiedBy>Radhika Joshi</cp:lastModifiedBy>
  <cp:revision>70</cp:revision>
  <dcterms:created xsi:type="dcterms:W3CDTF">2021-05-20T08:13:24Z</dcterms:created>
  <dcterms:modified xsi:type="dcterms:W3CDTF">2021-10-09T14:50:32Z</dcterms:modified>
</cp:coreProperties>
</file>