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4040FB-2E80-4A45-B505-9B8BBD557740}" v="11" dt="2023-08-29T15:31:28.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HIKA TIWARI" userId="fc0dab19f5485c7c" providerId="LiveId" clId="{CE4040FB-2E80-4A45-B505-9B8BBD557740}"/>
    <pc:docChg chg="undo addSld delSld modSld">
      <pc:chgData name="RADHIKA TIWARI" userId="fc0dab19f5485c7c" providerId="LiveId" clId="{CE4040FB-2E80-4A45-B505-9B8BBD557740}" dt="2023-08-29T15:41:34.130" v="100" actId="20577"/>
      <pc:docMkLst>
        <pc:docMk/>
      </pc:docMkLst>
      <pc:sldChg chg="modSp mod">
        <pc:chgData name="RADHIKA TIWARI" userId="fc0dab19f5485c7c" providerId="LiveId" clId="{CE4040FB-2E80-4A45-B505-9B8BBD557740}" dt="2023-08-29T13:48:01.308" v="1" actId="1076"/>
        <pc:sldMkLst>
          <pc:docMk/>
          <pc:sldMk cId="2063615113" sldId="256"/>
        </pc:sldMkLst>
        <pc:spChg chg="mod">
          <ac:chgData name="RADHIKA TIWARI" userId="fc0dab19f5485c7c" providerId="LiveId" clId="{CE4040FB-2E80-4A45-B505-9B8BBD557740}" dt="2023-08-29T13:48:01.308" v="1" actId="1076"/>
          <ac:spMkLst>
            <pc:docMk/>
            <pc:sldMk cId="2063615113" sldId="256"/>
            <ac:spMk id="5" creationId="{ADF24289-21C9-CB2A-2039-C1D03273BBAF}"/>
          </ac:spMkLst>
        </pc:spChg>
        <pc:spChg chg="mod">
          <ac:chgData name="RADHIKA TIWARI" userId="fc0dab19f5485c7c" providerId="LiveId" clId="{CE4040FB-2E80-4A45-B505-9B8BBD557740}" dt="2023-08-29T13:47:54.296" v="0" actId="1076"/>
          <ac:spMkLst>
            <pc:docMk/>
            <pc:sldMk cId="2063615113" sldId="256"/>
            <ac:spMk id="6" creationId="{59173FD3-2B00-9B8F-12EC-3A3497068C27}"/>
          </ac:spMkLst>
        </pc:spChg>
      </pc:sldChg>
      <pc:sldChg chg="modSp mod">
        <pc:chgData name="RADHIKA TIWARI" userId="fc0dab19f5485c7c" providerId="LiveId" clId="{CE4040FB-2E80-4A45-B505-9B8BBD557740}" dt="2023-08-29T15:29:01.739" v="86" actId="113"/>
        <pc:sldMkLst>
          <pc:docMk/>
          <pc:sldMk cId="256279689" sldId="257"/>
        </pc:sldMkLst>
        <pc:spChg chg="mod">
          <ac:chgData name="RADHIKA TIWARI" userId="fc0dab19f5485c7c" providerId="LiveId" clId="{CE4040FB-2E80-4A45-B505-9B8BBD557740}" dt="2023-08-29T15:29:01.739" v="86" actId="113"/>
          <ac:spMkLst>
            <pc:docMk/>
            <pc:sldMk cId="256279689" sldId="257"/>
            <ac:spMk id="2" creationId="{5E044755-5AC7-C6BD-7C95-CBAC26767668}"/>
          </ac:spMkLst>
        </pc:spChg>
      </pc:sldChg>
      <pc:sldChg chg="modSp mod">
        <pc:chgData name="RADHIKA TIWARI" userId="fc0dab19f5485c7c" providerId="LiveId" clId="{CE4040FB-2E80-4A45-B505-9B8BBD557740}" dt="2023-08-29T15:41:34.130" v="100" actId="20577"/>
        <pc:sldMkLst>
          <pc:docMk/>
          <pc:sldMk cId="160745368" sldId="258"/>
        </pc:sldMkLst>
        <pc:spChg chg="mod">
          <ac:chgData name="RADHIKA TIWARI" userId="fc0dab19f5485c7c" providerId="LiveId" clId="{CE4040FB-2E80-4A45-B505-9B8BBD557740}" dt="2023-08-29T15:41:34.130" v="100" actId="20577"/>
          <ac:spMkLst>
            <pc:docMk/>
            <pc:sldMk cId="160745368" sldId="258"/>
            <ac:spMk id="2" creationId="{B871F39F-B73E-1DBD-67BB-D709055E70FA}"/>
          </ac:spMkLst>
        </pc:spChg>
      </pc:sldChg>
      <pc:sldChg chg="modSp mod">
        <pc:chgData name="RADHIKA TIWARI" userId="fc0dab19f5485c7c" providerId="LiveId" clId="{CE4040FB-2E80-4A45-B505-9B8BBD557740}" dt="2023-08-29T15:29:15.103" v="90" actId="20577"/>
        <pc:sldMkLst>
          <pc:docMk/>
          <pc:sldMk cId="3457780762" sldId="259"/>
        </pc:sldMkLst>
        <pc:spChg chg="mod">
          <ac:chgData name="RADHIKA TIWARI" userId="fc0dab19f5485c7c" providerId="LiveId" clId="{CE4040FB-2E80-4A45-B505-9B8BBD557740}" dt="2023-08-29T15:29:15.103" v="90" actId="20577"/>
          <ac:spMkLst>
            <pc:docMk/>
            <pc:sldMk cId="3457780762" sldId="259"/>
            <ac:spMk id="2" creationId="{56FF6CC2-1D14-15E0-8E96-D104471A3D7E}"/>
          </ac:spMkLst>
        </pc:spChg>
      </pc:sldChg>
      <pc:sldChg chg="modSp mod">
        <pc:chgData name="RADHIKA TIWARI" userId="fc0dab19f5485c7c" providerId="LiveId" clId="{CE4040FB-2E80-4A45-B505-9B8BBD557740}" dt="2023-08-29T13:50:44.272" v="6" actId="207"/>
        <pc:sldMkLst>
          <pc:docMk/>
          <pc:sldMk cId="1473264475" sldId="260"/>
        </pc:sldMkLst>
        <pc:spChg chg="mod">
          <ac:chgData name="RADHIKA TIWARI" userId="fc0dab19f5485c7c" providerId="LiveId" clId="{CE4040FB-2E80-4A45-B505-9B8BBD557740}" dt="2023-08-29T13:50:44.272" v="6" actId="207"/>
          <ac:spMkLst>
            <pc:docMk/>
            <pc:sldMk cId="1473264475" sldId="260"/>
            <ac:spMk id="5" creationId="{134DAA58-2925-B549-D6E7-87DDB62539E2}"/>
          </ac:spMkLst>
        </pc:spChg>
      </pc:sldChg>
      <pc:sldChg chg="addSp delSp modSp new mod">
        <pc:chgData name="RADHIKA TIWARI" userId="fc0dab19f5485c7c" providerId="LiveId" clId="{CE4040FB-2E80-4A45-B505-9B8BBD557740}" dt="2023-08-29T15:38:53.215" v="91" actId="20577"/>
        <pc:sldMkLst>
          <pc:docMk/>
          <pc:sldMk cId="1149191731" sldId="265"/>
        </pc:sldMkLst>
        <pc:spChg chg="add del mod">
          <ac:chgData name="RADHIKA TIWARI" userId="fc0dab19f5485c7c" providerId="LiveId" clId="{CE4040FB-2E80-4A45-B505-9B8BBD557740}" dt="2023-08-29T15:38:53.215" v="91" actId="20577"/>
          <ac:spMkLst>
            <pc:docMk/>
            <pc:sldMk cId="1149191731" sldId="265"/>
            <ac:spMk id="2" creationId="{4AD7C5A9-C025-23AB-6AC7-665189D92DA7}"/>
          </ac:spMkLst>
        </pc:spChg>
        <pc:spChg chg="add mod">
          <ac:chgData name="RADHIKA TIWARI" userId="fc0dab19f5485c7c" providerId="LiveId" clId="{CE4040FB-2E80-4A45-B505-9B8BBD557740}" dt="2023-08-29T15:28:28.893" v="85" actId="207"/>
          <ac:spMkLst>
            <pc:docMk/>
            <pc:sldMk cId="1149191731" sldId="265"/>
            <ac:spMk id="3" creationId="{2F2737D9-D0BC-49E3-6ECB-CA7167A3CABE}"/>
          </ac:spMkLst>
        </pc:spChg>
      </pc:sldChg>
      <pc:sldChg chg="addSp delSp modSp new del mod">
        <pc:chgData name="RADHIKA TIWARI" userId="fc0dab19f5485c7c" providerId="LiveId" clId="{CE4040FB-2E80-4A45-B505-9B8BBD557740}" dt="2023-08-29T15:25:02.564" v="17" actId="2696"/>
        <pc:sldMkLst>
          <pc:docMk/>
          <pc:sldMk cId="4185014841" sldId="265"/>
        </pc:sldMkLst>
        <pc:spChg chg="add del mod">
          <ac:chgData name="RADHIKA TIWARI" userId="fc0dab19f5485c7c" providerId="LiveId" clId="{CE4040FB-2E80-4A45-B505-9B8BBD557740}" dt="2023-08-29T15:24:36.790" v="12"/>
          <ac:spMkLst>
            <pc:docMk/>
            <pc:sldMk cId="4185014841" sldId="265"/>
            <ac:spMk id="2" creationId="{4B413BF9-A329-FA2B-A08C-59849CE979FD}"/>
          </ac:spMkLst>
        </pc:spChg>
        <pc:spChg chg="add del">
          <ac:chgData name="RADHIKA TIWARI" userId="fc0dab19f5485c7c" providerId="LiveId" clId="{CE4040FB-2E80-4A45-B505-9B8BBD557740}" dt="2023-08-29T15:24:36.446" v="10"/>
          <ac:spMkLst>
            <pc:docMk/>
            <pc:sldMk cId="4185014841" sldId="265"/>
            <ac:spMk id="3" creationId="{C4247584-D261-A503-17A8-31419815429C}"/>
          </ac:spMkLst>
        </pc:spChg>
        <pc:spChg chg="add del mod">
          <ac:chgData name="RADHIKA TIWARI" userId="fc0dab19f5485c7c" providerId="LiveId" clId="{CE4040FB-2E80-4A45-B505-9B8BBD557740}" dt="2023-08-29T15:24:58.013" v="16"/>
          <ac:spMkLst>
            <pc:docMk/>
            <pc:sldMk cId="4185014841" sldId="265"/>
            <ac:spMk id="4" creationId="{F77CD651-8A62-11DD-3AF5-CE5A36A0875B}"/>
          </ac:spMkLst>
        </pc:spChg>
        <pc:spChg chg="add">
          <ac:chgData name="RADHIKA TIWARI" userId="fc0dab19f5485c7c" providerId="LiveId" clId="{CE4040FB-2E80-4A45-B505-9B8BBD557740}" dt="2023-08-29T15:24:49.401" v="14"/>
          <ac:spMkLst>
            <pc:docMk/>
            <pc:sldMk cId="4185014841" sldId="265"/>
            <ac:spMk id="5" creationId="{5E194FFF-BA4B-4978-6411-05299A07ABF8}"/>
          </ac:spMkLst>
        </pc:spChg>
      </pc:sldChg>
      <pc:sldChg chg="add del">
        <pc:chgData name="RADHIKA TIWARI" userId="fc0dab19f5485c7c" providerId="LiveId" clId="{CE4040FB-2E80-4A45-B505-9B8BBD557740}" dt="2023-08-29T15:25:20.094" v="24"/>
        <pc:sldMkLst>
          <pc:docMk/>
          <pc:sldMk cId="4077444468"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3288E6-8495-466C-867C-6934177A662C}"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1513879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288E6-8495-466C-867C-6934177A662C}"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365066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288E6-8495-466C-867C-6934177A662C}"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8DB3B-B450-46BC-9E3F-FB7DBA6B2D2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11307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288E6-8495-466C-867C-6934177A662C}"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4082072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288E6-8495-466C-867C-6934177A662C}"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8DB3B-B450-46BC-9E3F-FB7DBA6B2D2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620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288E6-8495-466C-867C-6934177A662C}"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2230141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288E6-8495-466C-867C-6934177A662C}"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219048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288E6-8495-466C-867C-6934177A662C}"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357163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288E6-8495-466C-867C-6934177A662C}"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128299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288E6-8495-466C-867C-6934177A662C}"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108238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288E6-8495-466C-867C-6934177A662C}"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2650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3288E6-8495-466C-867C-6934177A662C}"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375059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288E6-8495-466C-867C-6934177A662C}"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459649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288E6-8495-466C-867C-6934177A662C}"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164283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3288E6-8495-466C-867C-6934177A662C}"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2351114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288E6-8495-466C-867C-6934177A662C}"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D8DB3B-B450-46BC-9E3F-FB7DBA6B2D2F}" type="slidenum">
              <a:rPr lang="en-IN" smtClean="0"/>
              <a:t>‹#›</a:t>
            </a:fld>
            <a:endParaRPr lang="en-IN"/>
          </a:p>
        </p:txBody>
      </p:sp>
    </p:spTree>
    <p:extLst>
      <p:ext uri="{BB962C8B-B14F-4D97-AF65-F5344CB8AC3E}">
        <p14:creationId xmlns:p14="http://schemas.microsoft.com/office/powerpoint/2010/main" val="237585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3288E6-8495-466C-867C-6934177A662C}" type="datetimeFigureOut">
              <a:rPr lang="en-IN" smtClean="0"/>
              <a:t>29-08-2023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D8DB3B-B450-46BC-9E3F-FB7DBA6B2D2F}" type="slidenum">
              <a:rPr lang="en-IN" smtClean="0"/>
              <a:t>‹#›</a:t>
            </a:fld>
            <a:endParaRPr lang="en-IN"/>
          </a:p>
        </p:txBody>
      </p:sp>
    </p:spTree>
    <p:extLst>
      <p:ext uri="{BB962C8B-B14F-4D97-AF65-F5344CB8AC3E}">
        <p14:creationId xmlns:p14="http://schemas.microsoft.com/office/powerpoint/2010/main" val="82660989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C748DC7-AA8B-692F-D461-0EB1E8AC8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343" y="218758"/>
            <a:ext cx="3116810" cy="19351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DF24289-21C9-CB2A-2039-C1D03273BBAF}"/>
              </a:ext>
            </a:extLst>
          </p:cNvPr>
          <p:cNvSpPr/>
          <p:nvPr/>
        </p:nvSpPr>
        <p:spPr>
          <a:xfrm>
            <a:off x="1463044" y="2934315"/>
            <a:ext cx="891942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Summer Internship Project</a:t>
            </a:r>
          </a:p>
        </p:txBody>
      </p:sp>
      <p:sp>
        <p:nvSpPr>
          <p:cNvPr id="6" name="Rectangle 5">
            <a:extLst>
              <a:ext uri="{FF2B5EF4-FFF2-40B4-BE49-F238E27FC236}">
                <a16:creationId xmlns:a16="http://schemas.microsoft.com/office/drawing/2014/main" id="{59173FD3-2B00-9B8F-12EC-3A3497068C27}"/>
              </a:ext>
            </a:extLst>
          </p:cNvPr>
          <p:cNvSpPr/>
          <p:nvPr/>
        </p:nvSpPr>
        <p:spPr>
          <a:xfrm>
            <a:off x="2644492" y="3923685"/>
            <a:ext cx="5777799" cy="1754326"/>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 </a:t>
            </a:r>
          </a:p>
          <a:p>
            <a:pPr algn="ctr"/>
            <a:r>
              <a:rPr lang="en-US" sz="5400" b="1" dirty="0">
                <a:ln w="9525">
                  <a:solidFill>
                    <a:schemeClr val="bg1"/>
                  </a:solidFill>
                  <a:prstDash val="solid"/>
                </a:ln>
                <a:effectLst>
                  <a:outerShdw blurRad="12700" dist="38100" dir="2700000" algn="tl" rotWithShape="0">
                    <a:schemeClr val="bg1">
                      <a:lumMod val="50000"/>
                    </a:schemeClr>
                  </a:outerShdw>
                </a:effectLst>
              </a:rPr>
              <a:t>CRUD Application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063615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D7C5A9-C025-23AB-6AC7-665189D92DA7}"/>
              </a:ext>
            </a:extLst>
          </p:cNvPr>
          <p:cNvSpPr txBox="1"/>
          <p:nvPr/>
        </p:nvSpPr>
        <p:spPr>
          <a:xfrm>
            <a:off x="833120" y="2274838"/>
            <a:ext cx="895096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"package.json" file is used to manage the dependencies required for a Node.js project. It lists the external libraries and modules (packages) that the project depends on to function correctly. These dependencies can be easily installed by running the npm install command, which reads the "package.json" file and installs the specified packages.</a:t>
            </a:r>
          </a:p>
          <a:p>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F2737D9-D0BC-49E3-6ECB-CA7167A3CABE}"/>
              </a:ext>
            </a:extLst>
          </p:cNvPr>
          <p:cNvSpPr txBox="1"/>
          <p:nvPr/>
        </p:nvSpPr>
        <p:spPr>
          <a:xfrm>
            <a:off x="833120" y="741680"/>
            <a:ext cx="5547360" cy="954107"/>
          </a:xfrm>
          <a:prstGeom prst="rect">
            <a:avLst/>
          </a:prstGeom>
          <a:noFill/>
        </p:spPr>
        <p:txBody>
          <a:bodyPr wrap="square" rtlCol="0">
            <a:spAutoFit/>
          </a:bodyPr>
          <a:lstStyle/>
          <a:p>
            <a:r>
              <a:rPr lang="en-IN" sz="2800" b="1" dirty="0">
                <a:solidFill>
                  <a:srgbClr val="002060"/>
                </a:solidFill>
                <a:latin typeface="Times New Roman" panose="02020603050405020304" pitchFamily="18" charset="0"/>
                <a:cs typeface="Times New Roman" panose="02020603050405020304" pitchFamily="18" charset="0"/>
              </a:rPr>
              <a:t>JSON(JavaScript Object Notation) package:</a:t>
            </a:r>
          </a:p>
        </p:txBody>
      </p:sp>
    </p:spTree>
    <p:extLst>
      <p:ext uri="{BB962C8B-B14F-4D97-AF65-F5344CB8AC3E}">
        <p14:creationId xmlns:p14="http://schemas.microsoft.com/office/powerpoint/2010/main" val="114919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044755-5AC7-C6BD-7C95-CBAC26767668}"/>
              </a:ext>
            </a:extLst>
          </p:cNvPr>
          <p:cNvSpPr txBox="1"/>
          <p:nvPr/>
        </p:nvSpPr>
        <p:spPr>
          <a:xfrm>
            <a:off x="697230" y="851882"/>
            <a:ext cx="8442960" cy="584775"/>
          </a:xfrm>
          <a:prstGeom prst="rect">
            <a:avLst/>
          </a:prstGeom>
          <a:noFill/>
        </p:spPr>
        <p:txBody>
          <a:bodyPr wrap="square" rtlCol="0">
            <a:spAutoFit/>
          </a:bodyPr>
          <a:lstStyle/>
          <a:p>
            <a:r>
              <a:rPr lang="en-IN" sz="3200" dirty="0"/>
              <a:t> </a:t>
            </a:r>
            <a:r>
              <a:rPr lang="en-IN" sz="3200" b="1" dirty="0">
                <a:solidFill>
                  <a:srgbClr val="7030A0"/>
                </a:solidFill>
              </a:rPr>
              <a:t>What do you mean by the term CRUD ?</a:t>
            </a:r>
          </a:p>
        </p:txBody>
      </p:sp>
      <p:sp>
        <p:nvSpPr>
          <p:cNvPr id="3" name="TextBox 2">
            <a:extLst>
              <a:ext uri="{FF2B5EF4-FFF2-40B4-BE49-F238E27FC236}">
                <a16:creationId xmlns:a16="http://schemas.microsoft.com/office/drawing/2014/main" id="{C2A8851A-2AC5-763F-C672-1A6B15EDC3B4}"/>
              </a:ext>
            </a:extLst>
          </p:cNvPr>
          <p:cNvSpPr txBox="1"/>
          <p:nvPr/>
        </p:nvSpPr>
        <p:spPr>
          <a:xfrm>
            <a:off x="833120" y="1950720"/>
            <a:ext cx="8442960" cy="4555093"/>
          </a:xfrm>
          <a:prstGeom prst="rect">
            <a:avLst/>
          </a:prstGeom>
          <a:noFill/>
        </p:spPr>
        <p:txBody>
          <a:bodyPr wrap="square" rtlCol="0">
            <a:spAutoFit/>
          </a:bodyPr>
          <a:lstStyle/>
          <a:p>
            <a:r>
              <a:rPr lang="en-US" sz="2800" i="0" spc="0" dirty="0">
                <a:solidFill>
                  <a:srgbClr val="0A0A23"/>
                </a:solidFill>
                <a:effectLst/>
                <a:latin typeface="Times New Roman" panose="02020603050405020304" pitchFamily="18" charset="0"/>
                <a:ea typeface=""/>
                <a:cs typeface="Times New Roman" panose="02020603050405020304" pitchFamily="18" charset="0"/>
              </a:rPr>
              <a:t>CRUD is a type of mechanism that allows you to create data, read data, edit it, and delete those data. </a:t>
            </a:r>
          </a:p>
          <a:p>
            <a:endParaRPr lang="en-US" sz="2800" dirty="0">
              <a:solidFill>
                <a:srgbClr val="0A0A23"/>
              </a:solidFill>
              <a:latin typeface="Times New Roman" panose="02020603050405020304" pitchFamily="18" charset="0"/>
              <a:ea typeface=""/>
              <a:cs typeface="Times New Roman" panose="02020603050405020304" pitchFamily="18" charset="0"/>
            </a:endParaRPr>
          </a:p>
          <a:p>
            <a:r>
              <a:rPr lang="en-US" sz="2800" b="0" i="0" dirty="0">
                <a:solidFill>
                  <a:srgbClr val="0A0A23"/>
                </a:solidFill>
                <a:effectLst/>
                <a:latin typeface="Times New Roman" panose="02020603050405020304" pitchFamily="18" charset="0"/>
                <a:cs typeface="Times New Roman" panose="02020603050405020304" pitchFamily="18" charset="0"/>
              </a:rPr>
              <a:t>When creating a database or building APIs, you will want users to be able to manipulate any data available either by fetching these data, updating the data, deleting them, or adding more data. These operations are made possible through CRUD operations.</a:t>
            </a:r>
            <a:endParaRPr lang="en-US" sz="2800" i="0" spc="0" dirty="0">
              <a:solidFill>
                <a:srgbClr val="0A0A23"/>
              </a:solidFill>
              <a:effectLst/>
              <a:latin typeface="Times New Roman" panose="02020603050405020304" pitchFamily="18" charset="0"/>
              <a:ea typeface=""/>
              <a:cs typeface="Times New Roman" panose="02020603050405020304" pitchFamily="18" charset="0"/>
            </a:endParaRPr>
          </a:p>
          <a:p>
            <a:endParaRPr lang="en-US" sz="2400" dirty="0">
              <a:solidFill>
                <a:srgbClr val="0A0A23"/>
              </a:solidFill>
              <a:latin typeface="Times New Roman" panose="02020603050405020304" pitchFamily="18" charset="0"/>
              <a:ea typeface=""/>
              <a:cs typeface="Times New Roman" panose="02020603050405020304" pitchFamily="18" charset="0"/>
            </a:endParaRPr>
          </a:p>
          <a:p>
            <a:endParaRPr lang="en-US" sz="24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627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71F39F-B73E-1DBD-67BB-D709055E70FA}"/>
              </a:ext>
            </a:extLst>
          </p:cNvPr>
          <p:cNvSpPr txBox="1"/>
          <p:nvPr/>
        </p:nvSpPr>
        <p:spPr>
          <a:xfrm>
            <a:off x="426720" y="314960"/>
            <a:ext cx="9072880" cy="6251583"/>
          </a:xfrm>
          <a:prstGeom prst="rect">
            <a:avLst/>
          </a:prstGeom>
          <a:noFill/>
        </p:spPr>
        <p:txBody>
          <a:bodyPr wrap="square" rtlCol="0">
            <a:spAutoFit/>
          </a:bodyPr>
          <a:lstStyle/>
          <a:p>
            <a:endParaRPr lang="en-US" sz="2400" dirty="0">
              <a:solidFill>
                <a:srgbClr val="0A0A23"/>
              </a:solidFill>
              <a:latin typeface="Times New Roman" panose="02020603050405020304" pitchFamily="18" charset="0"/>
              <a:ea typeface=""/>
              <a:cs typeface="Times New Roman" panose="02020603050405020304" pitchFamily="18" charset="0"/>
            </a:endParaRPr>
          </a:p>
          <a:p>
            <a:endParaRPr lang="en-US" sz="2400" i="0" spc="0" dirty="0">
              <a:solidFill>
                <a:srgbClr val="0A0A23"/>
              </a:solidFill>
              <a:effectLst/>
              <a:latin typeface="Times New Roman" panose="02020603050405020304" pitchFamily="18" charset="0"/>
              <a:ea typeface=""/>
              <a:cs typeface="Times New Roman" panose="02020603050405020304" pitchFamily="18" charset="0"/>
            </a:endParaRPr>
          </a:p>
          <a:p>
            <a:r>
              <a:rPr lang="en-US" sz="2400" i="0" spc="0" dirty="0">
                <a:solidFill>
                  <a:srgbClr val="0A0A23"/>
                </a:solidFill>
                <a:effectLst/>
                <a:latin typeface="Times New Roman" panose="02020603050405020304" pitchFamily="18" charset="0"/>
                <a:ea typeface=""/>
                <a:cs typeface="Times New Roman" panose="02020603050405020304" pitchFamily="18" charset="0"/>
              </a:rPr>
              <a:t>In my case, I am going to make a CRUD application, so we will have 4 options to create tasks, read tasks, update tasks, or delete tasks.</a:t>
            </a:r>
          </a:p>
          <a:p>
            <a:pPr marL="0" marR="0" indent="0" algn="l" fontAlgn="base">
              <a:lnSpc>
                <a:spcPct val="114000"/>
              </a:lnSpc>
              <a:spcBef>
                <a:spcPts val="0"/>
              </a:spcBef>
              <a:spcAft>
                <a:spcPts val="1575"/>
              </a:spcAft>
            </a:pPr>
            <a:endParaRPr lang="en-US" sz="2400" dirty="0">
              <a:solidFill>
                <a:srgbClr val="0A0A23"/>
              </a:solidFill>
              <a:latin typeface="Times New Roman" panose="02020603050405020304" pitchFamily="18" charset="0"/>
              <a:ea typeface=""/>
              <a:cs typeface="Times New Roman" panose="02020603050405020304" pitchFamily="18" charset="0"/>
            </a:endParaRPr>
          </a:p>
          <a:p>
            <a:pPr marL="0" marR="0" indent="0" algn="l" fontAlgn="base">
              <a:lnSpc>
                <a:spcPct val="114000"/>
              </a:lnSpc>
              <a:spcBef>
                <a:spcPts val="0"/>
              </a:spcBef>
              <a:spcAft>
                <a:spcPts val="1575"/>
              </a:spcAft>
            </a:pPr>
            <a:r>
              <a:rPr lang="en-US" sz="2400" i="0" kern="0" spc="0" dirty="0">
                <a:solidFill>
                  <a:srgbClr val="0A0A23"/>
                </a:solidFill>
                <a:effectLst/>
                <a:latin typeface="Times New Roman" panose="02020603050405020304" pitchFamily="18" charset="0"/>
                <a:ea typeface=""/>
                <a:cs typeface="Times New Roman" panose="02020603050405020304" pitchFamily="18" charset="0"/>
              </a:rPr>
              <a:t>For this project, we will be following these steps below:</a:t>
            </a:r>
            <a:endParaRPr lang="en-US" sz="1100" i="0" kern="0" spc="0" dirty="0">
              <a:solidFill>
                <a:srgbClr val="0A0A23"/>
              </a:solidFill>
              <a:effectLst/>
              <a:latin typeface="Times New Roman" panose="02020603050405020304" pitchFamily="18" charset="0"/>
              <a:ea typeface=""/>
              <a:cs typeface="Times New Roman" panose="02020603050405020304" pitchFamily="18" charset="0"/>
            </a:endParaRPr>
          </a:p>
          <a:p>
            <a:pPr marL="0" marR="0" indent="0" algn="l" fontAlgn="base">
              <a:lnSpc>
                <a:spcPct val="114000"/>
              </a:lnSpc>
              <a:spcBef>
                <a:spcPts val="0"/>
              </a:spcBef>
              <a:spcAft>
                <a:spcPts val="1575"/>
              </a:spcAft>
            </a:pPr>
            <a:endParaRPr lang="en-US" sz="2400" dirty="0">
              <a:effectLst/>
              <a:latin typeface="Times New Roman" panose="02020603050405020304" pitchFamily="18" charset="0"/>
              <a:cs typeface="Times New Roman" panose="02020603050405020304" pitchFamily="18" charset="0"/>
            </a:endParaRPr>
          </a:p>
          <a:p>
            <a:pPr marL="342900" marR="0" lvl="0" indent="-342900" fontAlgn="base">
              <a:lnSpc>
                <a:spcPts val="1680"/>
              </a:lnSpc>
              <a:spcBef>
                <a:spcPts val="0"/>
              </a:spcBef>
              <a:spcAft>
                <a:spcPts val="525"/>
              </a:spcAft>
              <a:buFont typeface="Symbol" panose="05050102010706020507" pitchFamily="18" charset="2"/>
              <a:buChar char=""/>
            </a:pPr>
            <a:r>
              <a:rPr lang="en-US" sz="2400" i="0" spc="0" dirty="0">
                <a:solidFill>
                  <a:srgbClr val="0A0A23"/>
                </a:solidFill>
                <a:effectLst/>
                <a:latin typeface="Times New Roman" panose="02020603050405020304" pitchFamily="18" charset="0"/>
                <a:ea typeface=""/>
                <a:cs typeface="Times New Roman" panose="02020603050405020304" pitchFamily="18" charset="0"/>
              </a:rPr>
              <a:t>Create 3 files named index.html, style.css, and main.js</a:t>
            </a:r>
          </a:p>
          <a:p>
            <a:pPr marL="342900" marR="0" lvl="0" indent="-342900" fontAlgn="base">
              <a:lnSpc>
                <a:spcPts val="1680"/>
              </a:lnSpc>
              <a:spcBef>
                <a:spcPts val="0"/>
              </a:spcBef>
              <a:spcAft>
                <a:spcPts val="525"/>
              </a:spcAft>
              <a:buFont typeface="Symbol" panose="05050102010706020507" pitchFamily="18" charset="2"/>
              <a:buChar char=""/>
            </a:pPr>
            <a:endParaRPr lang="en-US" sz="2400" dirty="0">
              <a:effectLst/>
              <a:latin typeface="Times New Roman" panose="02020603050405020304" pitchFamily="18" charset="0"/>
              <a:cs typeface="Times New Roman" panose="02020603050405020304" pitchFamily="18" charset="0"/>
            </a:endParaRPr>
          </a:p>
          <a:p>
            <a:pPr marL="342900" marR="0" lvl="0" indent="-342900" fontAlgn="base">
              <a:lnSpc>
                <a:spcPts val="1680"/>
              </a:lnSpc>
              <a:spcBef>
                <a:spcPts val="525"/>
              </a:spcBef>
              <a:spcAft>
                <a:spcPts val="525"/>
              </a:spcAft>
              <a:buFont typeface="Symbol" panose="05050102010706020507" pitchFamily="18" charset="2"/>
              <a:buChar char=""/>
            </a:pPr>
            <a:r>
              <a:rPr lang="en-US" sz="2400" i="0" spc="0" dirty="0">
                <a:solidFill>
                  <a:srgbClr val="0A0A23"/>
                </a:solidFill>
                <a:effectLst/>
                <a:latin typeface="Times New Roman" panose="02020603050405020304" pitchFamily="18" charset="0"/>
                <a:ea typeface=""/>
                <a:cs typeface="Times New Roman" panose="02020603050405020304" pitchFamily="18" charset="0"/>
              </a:rPr>
              <a:t>Link the JavaScript and CSS file to index.html</a:t>
            </a:r>
          </a:p>
          <a:p>
            <a:pPr marL="342900" marR="0" lvl="0" indent="-342900" fontAlgn="base">
              <a:lnSpc>
                <a:spcPts val="1680"/>
              </a:lnSpc>
              <a:spcBef>
                <a:spcPts val="525"/>
              </a:spcBef>
              <a:spcAft>
                <a:spcPts val="525"/>
              </a:spcAft>
              <a:buFont typeface="Symbol" panose="05050102010706020507" pitchFamily="18" charset="2"/>
              <a:buChar char=""/>
            </a:pPr>
            <a:endParaRPr lang="en-US" sz="2400" dirty="0">
              <a:effectLst/>
              <a:latin typeface="Times New Roman" panose="02020603050405020304" pitchFamily="18" charset="0"/>
              <a:cs typeface="Times New Roman" panose="02020603050405020304" pitchFamily="18" charset="0"/>
            </a:endParaRPr>
          </a:p>
          <a:p>
            <a:pPr marL="342900" marR="0" lvl="0" indent="-342900" fontAlgn="base">
              <a:lnSpc>
                <a:spcPts val="1680"/>
              </a:lnSpc>
              <a:spcBef>
                <a:spcPts val="525"/>
              </a:spcBef>
              <a:spcAft>
                <a:spcPts val="525"/>
              </a:spcAft>
              <a:buFont typeface="Symbol" panose="05050102010706020507" pitchFamily="18" charset="2"/>
              <a:buChar char=""/>
            </a:pPr>
            <a:r>
              <a:rPr lang="en-US" sz="2400" i="0" spc="0" dirty="0">
                <a:solidFill>
                  <a:srgbClr val="0A0A23"/>
                </a:solidFill>
                <a:effectLst/>
                <a:latin typeface="Times New Roman" panose="02020603050405020304" pitchFamily="18" charset="0"/>
                <a:ea typeface=""/>
                <a:cs typeface="Times New Roman" panose="02020603050405020304" pitchFamily="18" charset="0"/>
              </a:rPr>
              <a:t>Start your live server</a:t>
            </a:r>
            <a:endParaRPr lang="en-US" sz="2400" dirty="0">
              <a:effectLst/>
              <a:latin typeface="Times New Roman" panose="02020603050405020304" pitchFamily="18" charset="0"/>
              <a:cs typeface="Times New Roman" panose="02020603050405020304" pitchFamily="18" charset="0"/>
            </a:endParaRPr>
          </a:p>
          <a:p>
            <a:endParaRPr lang="en-IN" sz="900" dirty="0"/>
          </a:p>
          <a:p>
            <a:endParaRPr lang="en-IN" sz="900" dirty="0"/>
          </a:p>
          <a:p>
            <a:endParaRPr lang="en-IN" sz="900" dirty="0"/>
          </a:p>
          <a:p>
            <a:endParaRPr lang="en-IN" sz="900" dirty="0"/>
          </a:p>
          <a:p>
            <a:endParaRPr lang="en-IN" sz="900" dirty="0"/>
          </a:p>
          <a:p>
            <a:endParaRPr lang="en-IN" sz="900" dirty="0"/>
          </a:p>
          <a:p>
            <a:r>
              <a:rPr lang="en-IN" sz="2400" dirty="0"/>
              <a:t> </a:t>
            </a:r>
            <a:endParaRPr lang="en-IN" dirty="0"/>
          </a:p>
        </p:txBody>
      </p:sp>
    </p:spTree>
    <p:extLst>
      <p:ext uri="{BB962C8B-B14F-4D97-AF65-F5344CB8AC3E}">
        <p14:creationId xmlns:p14="http://schemas.microsoft.com/office/powerpoint/2010/main" val="16074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FF6CC2-1D14-15E0-8E96-D104471A3D7E}"/>
              </a:ext>
            </a:extLst>
          </p:cNvPr>
          <p:cNvSpPr txBox="1"/>
          <p:nvPr/>
        </p:nvSpPr>
        <p:spPr>
          <a:xfrm>
            <a:off x="640080" y="762000"/>
            <a:ext cx="8575040" cy="4960397"/>
          </a:xfrm>
          <a:prstGeom prst="rect">
            <a:avLst/>
          </a:prstGeom>
          <a:noFill/>
        </p:spPr>
        <p:txBody>
          <a:bodyPr wrap="square" rtlCol="0">
            <a:spAutoFit/>
          </a:bodyPr>
          <a:lstStyle/>
          <a:p>
            <a:endParaRPr lang="en-IN" sz="2400" dirty="0"/>
          </a:p>
          <a:p>
            <a:r>
              <a:rPr lang="en-IN" sz="2400" b="1" dirty="0">
                <a:solidFill>
                  <a:srgbClr val="7030A0"/>
                </a:solidFill>
              </a:rPr>
              <a:t> Modules that are used :</a:t>
            </a:r>
          </a:p>
          <a:p>
            <a:endParaRPr lang="en-IN" sz="2400" dirty="0"/>
          </a:p>
          <a:p>
            <a:pPr marL="139700" algn="l">
              <a:lnSpc>
                <a:spcPct val="114000"/>
              </a:lnSpc>
              <a:spcAft>
                <a:spcPts val="1000"/>
              </a:spcAft>
            </a:pPr>
            <a:r>
              <a:rPr lang="en-US" sz="2400" b="0" i="0" u="sng" spc="0" dirty="0">
                <a:solidFill>
                  <a:srgbClr val="0A0A23"/>
                </a:solidFill>
                <a:effectLst/>
                <a:latin typeface="Times New Roman" panose="02020603050405020304" pitchFamily="18" charset="0"/>
                <a:ea typeface=""/>
                <a:cs typeface="Times New Roman" panose="02020603050405020304" pitchFamily="18" charset="0"/>
              </a:rPr>
              <a:t>Create Module</a:t>
            </a:r>
            <a:r>
              <a:rPr lang="en-US" sz="2400" b="0" i="0" spc="0" dirty="0">
                <a:solidFill>
                  <a:srgbClr val="0A0A23"/>
                </a:solidFill>
                <a:effectLst/>
                <a:latin typeface="Times New Roman" panose="02020603050405020304" pitchFamily="18" charset="0"/>
                <a:ea typeface=""/>
                <a:cs typeface="Times New Roman" panose="02020603050405020304" pitchFamily="18" charset="0"/>
              </a:rPr>
              <a:t>: Allows users to add new items to the list.</a:t>
            </a:r>
            <a:endParaRPr lang="en-US" sz="2400" dirty="0">
              <a:effectLst/>
              <a:latin typeface="Calibri" panose="020F0502020204030204" pitchFamily="34" charset="0"/>
              <a:cs typeface="Times New Roman" panose="02020603050405020304" pitchFamily="18" charset="0"/>
            </a:endParaRPr>
          </a:p>
          <a:p>
            <a:pPr marL="139700" algn="l">
              <a:lnSpc>
                <a:spcPct val="114000"/>
              </a:lnSpc>
              <a:spcAft>
                <a:spcPts val="1000"/>
              </a:spcAft>
            </a:pPr>
            <a:r>
              <a:rPr lang="en-US" sz="2400" b="0" i="0" u="sng" spc="0" dirty="0">
                <a:solidFill>
                  <a:srgbClr val="0A0A23"/>
                </a:solidFill>
                <a:effectLst/>
                <a:latin typeface="Times New Roman" panose="02020603050405020304" pitchFamily="18" charset="0"/>
                <a:ea typeface=""/>
                <a:cs typeface="Times New Roman" panose="02020603050405020304" pitchFamily="18" charset="0"/>
              </a:rPr>
              <a:t>Read Module</a:t>
            </a:r>
            <a:r>
              <a:rPr lang="en-US" sz="2400" b="0" i="0" spc="0" dirty="0">
                <a:solidFill>
                  <a:srgbClr val="0A0A23"/>
                </a:solidFill>
                <a:effectLst/>
                <a:latin typeface="Times New Roman" panose="02020603050405020304" pitchFamily="18" charset="0"/>
                <a:ea typeface=""/>
                <a:cs typeface="Times New Roman" panose="02020603050405020304" pitchFamily="18" charset="0"/>
              </a:rPr>
              <a:t>: Displays the list of items to users.</a:t>
            </a:r>
            <a:endParaRPr lang="en-US" sz="2400" dirty="0">
              <a:effectLst/>
              <a:latin typeface="Calibri" panose="020F0502020204030204" pitchFamily="34" charset="0"/>
              <a:cs typeface="Times New Roman" panose="02020603050405020304" pitchFamily="18" charset="0"/>
            </a:endParaRPr>
          </a:p>
          <a:p>
            <a:pPr marL="139700" algn="l">
              <a:lnSpc>
                <a:spcPct val="114000"/>
              </a:lnSpc>
              <a:spcAft>
                <a:spcPts val="1000"/>
              </a:spcAft>
            </a:pPr>
            <a:r>
              <a:rPr lang="en-US" sz="2400" b="0" i="0" u="sng" spc="0" dirty="0">
                <a:solidFill>
                  <a:srgbClr val="0A0A23"/>
                </a:solidFill>
                <a:effectLst/>
                <a:latin typeface="Times New Roman" panose="02020603050405020304" pitchFamily="18" charset="0"/>
                <a:ea typeface=""/>
                <a:cs typeface="Times New Roman" panose="02020603050405020304" pitchFamily="18" charset="0"/>
              </a:rPr>
              <a:t>Update Module</a:t>
            </a:r>
            <a:r>
              <a:rPr lang="en-US" sz="2400" b="0" i="0" spc="0" dirty="0">
                <a:solidFill>
                  <a:srgbClr val="0A0A23"/>
                </a:solidFill>
                <a:effectLst/>
                <a:latin typeface="Times New Roman" panose="02020603050405020304" pitchFamily="18" charset="0"/>
                <a:ea typeface=""/>
                <a:cs typeface="Times New Roman" panose="02020603050405020304" pitchFamily="18" charset="0"/>
              </a:rPr>
              <a:t>: Enables users to edit and update existing items.</a:t>
            </a:r>
            <a:endParaRPr lang="en-US" sz="2400" dirty="0">
              <a:effectLst/>
              <a:latin typeface="Calibri" panose="020F0502020204030204" pitchFamily="34" charset="0"/>
              <a:cs typeface="Times New Roman" panose="02020603050405020304" pitchFamily="18" charset="0"/>
            </a:endParaRPr>
          </a:p>
          <a:p>
            <a:pPr marL="139700" algn="l">
              <a:lnSpc>
                <a:spcPct val="114000"/>
              </a:lnSpc>
              <a:spcAft>
                <a:spcPts val="1000"/>
              </a:spcAft>
            </a:pPr>
            <a:r>
              <a:rPr lang="en-US" sz="2400" b="0" i="0" u="sng" spc="0" dirty="0">
                <a:solidFill>
                  <a:srgbClr val="0A0A23"/>
                </a:solidFill>
                <a:effectLst/>
                <a:latin typeface="Times New Roman" panose="02020603050405020304" pitchFamily="18" charset="0"/>
                <a:ea typeface=""/>
                <a:cs typeface="Times New Roman" panose="02020603050405020304" pitchFamily="18" charset="0"/>
              </a:rPr>
              <a:t>Delete Module</a:t>
            </a:r>
            <a:r>
              <a:rPr lang="en-US" sz="2400" b="0" i="0" spc="0" dirty="0">
                <a:solidFill>
                  <a:srgbClr val="0A0A23"/>
                </a:solidFill>
                <a:effectLst/>
                <a:latin typeface="Times New Roman" panose="02020603050405020304" pitchFamily="18" charset="0"/>
                <a:ea typeface=""/>
                <a:cs typeface="Times New Roman" panose="02020603050405020304" pitchFamily="18" charset="0"/>
              </a:rPr>
              <a:t>: Allows users to remove items from the list.</a:t>
            </a:r>
            <a:endParaRPr lang="en-US" sz="2400" dirty="0">
              <a:effectLst/>
              <a:latin typeface="Calibri" panose="020F0502020204030204" pitchFamily="34" charset="0"/>
              <a:cs typeface="Times New Roman" panose="02020603050405020304" pitchFamily="18" charset="0"/>
            </a:endParaRPr>
          </a:p>
          <a:p>
            <a:pPr marL="139700" algn="l">
              <a:lnSpc>
                <a:spcPct val="114000"/>
              </a:lnSpc>
              <a:spcAft>
                <a:spcPts val="1000"/>
              </a:spcAft>
            </a:pPr>
            <a:r>
              <a:rPr lang="en-US" sz="2400" b="0" i="0" u="sng" spc="0" dirty="0">
                <a:solidFill>
                  <a:srgbClr val="0A0A23"/>
                </a:solidFill>
                <a:effectLst/>
                <a:latin typeface="Times New Roman" panose="02020603050405020304" pitchFamily="18" charset="0"/>
                <a:ea typeface=""/>
                <a:cs typeface="Times New Roman" panose="02020603050405020304" pitchFamily="18" charset="0"/>
              </a:rPr>
              <a:t>Local Storage</a:t>
            </a:r>
            <a:r>
              <a:rPr lang="en-US" sz="2400" b="0" i="0" spc="0" dirty="0">
                <a:solidFill>
                  <a:srgbClr val="0A0A23"/>
                </a:solidFill>
                <a:effectLst/>
                <a:latin typeface="Times New Roman" panose="02020603050405020304" pitchFamily="18" charset="0"/>
                <a:ea typeface=""/>
                <a:cs typeface="Times New Roman" panose="02020603050405020304" pitchFamily="18" charset="0"/>
              </a:rPr>
              <a:t>: Ensures data persistence by storing data locally on the user's device.</a:t>
            </a:r>
            <a:br>
              <a:rPr lang="en-US" sz="1800" b="0" i="0" spc="0" dirty="0">
                <a:solidFill>
                  <a:srgbClr val="0A0A23"/>
                </a:solidFill>
                <a:effectLst/>
                <a:latin typeface="Times New Roman" panose="02020603050405020304" pitchFamily="18" charset="0"/>
                <a:ea typeface=""/>
                <a:cs typeface="Times New Roman" panose="02020603050405020304" pitchFamily="18" charset="0"/>
              </a:rPr>
            </a:br>
            <a:endParaRPr lang="en-US" sz="1800"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5778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4DAA58-2925-B549-D6E7-87DDB62539E2}"/>
              </a:ext>
            </a:extLst>
          </p:cNvPr>
          <p:cNvSpPr txBox="1"/>
          <p:nvPr/>
        </p:nvSpPr>
        <p:spPr>
          <a:xfrm>
            <a:off x="579120" y="904240"/>
            <a:ext cx="8839200" cy="2339102"/>
          </a:xfrm>
          <a:prstGeom prst="rect">
            <a:avLst/>
          </a:prstGeom>
          <a:noFill/>
        </p:spPr>
        <p:txBody>
          <a:bodyPr wrap="square" rtlCol="0">
            <a:spAutoFit/>
          </a:bodyPr>
          <a:lstStyle/>
          <a:p>
            <a:r>
              <a:rPr lang="en-IN" sz="2800" b="1" i="0" dirty="0">
                <a:solidFill>
                  <a:srgbClr val="C00000"/>
                </a:solidFill>
                <a:effectLst/>
                <a:latin typeface="Times New Roman" panose="02020603050405020304" pitchFamily="18" charset="0"/>
                <a:cs typeface="Times New Roman" panose="02020603050405020304" pitchFamily="18" charset="0"/>
              </a:rPr>
              <a:t>CRUD operations</a:t>
            </a:r>
          </a:p>
          <a:p>
            <a:endParaRPr lang="en-IN" sz="2800" b="1" dirty="0">
              <a:solidFill>
                <a:srgbClr val="090B0B"/>
              </a:solidFill>
              <a:latin typeface="Times New Roman" panose="02020603050405020304" pitchFamily="18" charset="0"/>
              <a:cs typeface="Times New Roman" panose="02020603050405020304" pitchFamily="18" charset="0"/>
            </a:endParaRPr>
          </a:p>
          <a:p>
            <a:r>
              <a:rPr lang="en-US" sz="2400" dirty="0">
                <a:solidFill>
                  <a:srgbClr val="090B0B"/>
                </a:solidFill>
                <a:latin typeface="Inter"/>
              </a:rPr>
              <a:t>T</a:t>
            </a:r>
            <a:r>
              <a:rPr lang="en-US" sz="2400" b="0" i="0" dirty="0">
                <a:solidFill>
                  <a:srgbClr val="090B0B"/>
                </a:solidFill>
                <a:effectLst/>
                <a:latin typeface="Inter"/>
              </a:rPr>
              <a:t>here are four basic CRUD functions; create, read, update and delete. These four operations map to functions</a:t>
            </a:r>
          </a:p>
          <a:p>
            <a:endParaRPr lang="en-IN" sz="2400" b="1" i="0" dirty="0">
              <a:solidFill>
                <a:srgbClr val="090B0B"/>
              </a:solidFill>
              <a:effectLst/>
              <a:latin typeface="Times New Roman" panose="02020603050405020304" pitchFamily="18" charset="0"/>
              <a:cs typeface="Times New Roman" panose="02020603050405020304" pitchFamily="18" charset="0"/>
            </a:endParaRPr>
          </a:p>
          <a:p>
            <a:endParaRPr lang="en-IN" dirty="0"/>
          </a:p>
        </p:txBody>
      </p:sp>
      <p:graphicFrame>
        <p:nvGraphicFramePr>
          <p:cNvPr id="6" name="Table 5">
            <a:extLst>
              <a:ext uri="{FF2B5EF4-FFF2-40B4-BE49-F238E27FC236}">
                <a16:creationId xmlns:a16="http://schemas.microsoft.com/office/drawing/2014/main" id="{21A40E93-34C8-E4E9-954D-9B29B66DDCC7}"/>
              </a:ext>
            </a:extLst>
          </p:cNvPr>
          <p:cNvGraphicFramePr>
            <a:graphicFrameLocks noGrp="1"/>
          </p:cNvGraphicFramePr>
          <p:nvPr>
            <p:extLst>
              <p:ext uri="{D42A27DB-BD31-4B8C-83A1-F6EECF244321}">
                <p14:modId xmlns:p14="http://schemas.microsoft.com/office/powerpoint/2010/main" val="353257645"/>
              </p:ext>
            </p:extLst>
          </p:nvPr>
        </p:nvGraphicFramePr>
        <p:xfrm>
          <a:off x="690879" y="2844800"/>
          <a:ext cx="8583296" cy="2438400"/>
        </p:xfrm>
        <a:graphic>
          <a:graphicData uri="http://schemas.openxmlformats.org/drawingml/2006/table">
            <a:tbl>
              <a:tblPr/>
              <a:tblGrid>
                <a:gridCol w="4291648">
                  <a:extLst>
                    <a:ext uri="{9D8B030D-6E8A-4147-A177-3AD203B41FA5}">
                      <a16:colId xmlns:a16="http://schemas.microsoft.com/office/drawing/2014/main" val="2080496300"/>
                    </a:ext>
                  </a:extLst>
                </a:gridCol>
                <a:gridCol w="4291648">
                  <a:extLst>
                    <a:ext uri="{9D8B030D-6E8A-4147-A177-3AD203B41FA5}">
                      <a16:colId xmlns:a16="http://schemas.microsoft.com/office/drawing/2014/main" val="1793641674"/>
                    </a:ext>
                  </a:extLst>
                </a:gridCol>
              </a:tblGrid>
              <a:tr h="449421">
                <a:tc>
                  <a:txBody>
                    <a:bodyPr/>
                    <a:lstStyle/>
                    <a:p>
                      <a:r>
                        <a:rPr lang="en-IN" sz="2400">
                          <a:effectLst/>
                          <a:latin typeface="Times New Roman" panose="02020603050405020304" pitchFamily="18" charset="0"/>
                          <a:cs typeface="Times New Roman" panose="02020603050405020304" pitchFamily="18" charset="0"/>
                        </a:rPr>
                        <a:t>OPERATIONS</a:t>
                      </a:r>
                    </a:p>
                  </a:txBody>
                  <a:tcPr marB="76200" anchor="ctr">
                    <a:lnL>
                      <a:noFill/>
                    </a:lnL>
                    <a:lnR>
                      <a:noFill/>
                    </a:lnR>
                    <a:lnT>
                      <a:noFill/>
                    </a:lnT>
                    <a:lnB>
                      <a:noFill/>
                    </a:lnB>
                  </a:tcPr>
                </a:tc>
                <a:tc>
                  <a:txBody>
                    <a:bodyPr/>
                    <a:lstStyle/>
                    <a:p>
                      <a:r>
                        <a:rPr lang="en-IN" sz="2400">
                          <a:effectLst/>
                          <a:latin typeface="Times New Roman" panose="02020603050405020304" pitchFamily="18" charset="0"/>
                          <a:cs typeface="Times New Roman" panose="02020603050405020304" pitchFamily="18" charset="0"/>
                        </a:rPr>
                        <a:t>FUNCTIONS</a:t>
                      </a:r>
                    </a:p>
                  </a:txBody>
                  <a:tcPr marB="76200" anchor="ctr">
                    <a:lnL>
                      <a:noFill/>
                    </a:lnL>
                    <a:lnR>
                      <a:noFill/>
                    </a:lnR>
                    <a:lnT>
                      <a:noFill/>
                    </a:lnT>
                    <a:lnB>
                      <a:noFill/>
                    </a:lnB>
                  </a:tcPr>
                </a:tc>
                <a:extLst>
                  <a:ext uri="{0D108BD9-81ED-4DB2-BD59-A6C34878D82A}">
                    <a16:rowId xmlns:a16="http://schemas.microsoft.com/office/drawing/2014/main" val="1602912907"/>
                  </a:ext>
                </a:extLst>
              </a:tr>
              <a:tr h="449421">
                <a:tc>
                  <a:txBody>
                    <a:bodyPr/>
                    <a:lstStyle/>
                    <a:p>
                      <a:r>
                        <a:rPr lang="en-IN" sz="2400">
                          <a:effectLst/>
                          <a:latin typeface="Times New Roman" panose="02020603050405020304" pitchFamily="18" charset="0"/>
                          <a:cs typeface="Times New Roman" panose="02020603050405020304" pitchFamily="18" charset="0"/>
                        </a:rPr>
                        <a:t>Create</a:t>
                      </a:r>
                    </a:p>
                  </a:txBody>
                  <a:tcPr marB="76200" anchor="ctr">
                    <a:lnL>
                      <a:noFill/>
                    </a:lnL>
                    <a:lnR>
                      <a:noFill/>
                    </a:lnR>
                    <a:lnT>
                      <a:noFill/>
                    </a:lnT>
                    <a:lnB>
                      <a:noFill/>
                    </a:lnB>
                  </a:tcPr>
                </a:tc>
                <a:tc>
                  <a:txBody>
                    <a:bodyPr/>
                    <a:lstStyle/>
                    <a:p>
                      <a:r>
                        <a:rPr lang="en-IN" sz="2400">
                          <a:effectLst/>
                          <a:latin typeface="Times New Roman" panose="02020603050405020304" pitchFamily="18" charset="0"/>
                          <a:cs typeface="Times New Roman" panose="02020603050405020304" pitchFamily="18" charset="0"/>
                        </a:rPr>
                        <a:t>Insert</a:t>
                      </a:r>
                    </a:p>
                  </a:txBody>
                  <a:tcPr marB="76200" anchor="ctr">
                    <a:lnL>
                      <a:noFill/>
                    </a:lnL>
                    <a:lnR>
                      <a:noFill/>
                    </a:lnR>
                    <a:lnT>
                      <a:noFill/>
                    </a:lnT>
                    <a:lnB>
                      <a:noFill/>
                    </a:lnB>
                  </a:tcPr>
                </a:tc>
                <a:extLst>
                  <a:ext uri="{0D108BD9-81ED-4DB2-BD59-A6C34878D82A}">
                    <a16:rowId xmlns:a16="http://schemas.microsoft.com/office/drawing/2014/main" val="1874488415"/>
                  </a:ext>
                </a:extLst>
              </a:tr>
              <a:tr h="449421">
                <a:tc>
                  <a:txBody>
                    <a:bodyPr/>
                    <a:lstStyle/>
                    <a:p>
                      <a:r>
                        <a:rPr lang="en-IN" sz="2400">
                          <a:effectLst/>
                          <a:latin typeface="Times New Roman" panose="02020603050405020304" pitchFamily="18" charset="0"/>
                          <a:cs typeface="Times New Roman" panose="02020603050405020304" pitchFamily="18" charset="0"/>
                        </a:rPr>
                        <a:t>Read</a:t>
                      </a:r>
                    </a:p>
                  </a:txBody>
                  <a:tcPr marB="76200" anchor="ctr">
                    <a:lnL>
                      <a:noFill/>
                    </a:lnL>
                    <a:lnR>
                      <a:noFill/>
                    </a:lnR>
                    <a:lnT>
                      <a:noFill/>
                    </a:lnT>
                    <a:lnB>
                      <a:noFill/>
                    </a:lnB>
                  </a:tcPr>
                </a:tc>
                <a:tc>
                  <a:txBody>
                    <a:bodyPr/>
                    <a:lstStyle/>
                    <a:p>
                      <a:r>
                        <a:rPr lang="en-IN" sz="2400">
                          <a:effectLst/>
                          <a:latin typeface="Times New Roman" panose="02020603050405020304" pitchFamily="18" charset="0"/>
                          <a:cs typeface="Times New Roman" panose="02020603050405020304" pitchFamily="18" charset="0"/>
                        </a:rPr>
                        <a:t>Select</a:t>
                      </a:r>
                    </a:p>
                  </a:txBody>
                  <a:tcPr marB="76200" anchor="ctr">
                    <a:lnL>
                      <a:noFill/>
                    </a:lnL>
                    <a:lnR>
                      <a:noFill/>
                    </a:lnR>
                    <a:lnT>
                      <a:noFill/>
                    </a:lnT>
                    <a:lnB>
                      <a:noFill/>
                    </a:lnB>
                  </a:tcPr>
                </a:tc>
                <a:extLst>
                  <a:ext uri="{0D108BD9-81ED-4DB2-BD59-A6C34878D82A}">
                    <a16:rowId xmlns:a16="http://schemas.microsoft.com/office/drawing/2014/main" val="3949988122"/>
                  </a:ext>
                </a:extLst>
              </a:tr>
              <a:tr h="449421">
                <a:tc>
                  <a:txBody>
                    <a:bodyPr/>
                    <a:lstStyle/>
                    <a:p>
                      <a:r>
                        <a:rPr lang="en-IN" sz="2400">
                          <a:effectLst/>
                          <a:latin typeface="Times New Roman" panose="02020603050405020304" pitchFamily="18" charset="0"/>
                          <a:cs typeface="Times New Roman" panose="02020603050405020304" pitchFamily="18" charset="0"/>
                        </a:rPr>
                        <a:t>Update</a:t>
                      </a:r>
                    </a:p>
                  </a:txBody>
                  <a:tcPr marB="76200" anchor="ctr">
                    <a:lnL>
                      <a:noFill/>
                    </a:lnL>
                    <a:lnR>
                      <a:noFill/>
                    </a:lnR>
                    <a:lnT>
                      <a:noFill/>
                    </a:lnT>
                    <a:lnB>
                      <a:noFill/>
                    </a:lnB>
                  </a:tcPr>
                </a:tc>
                <a:tc>
                  <a:txBody>
                    <a:bodyPr/>
                    <a:lstStyle/>
                    <a:p>
                      <a:r>
                        <a:rPr lang="en-IN" sz="2400">
                          <a:effectLst/>
                          <a:latin typeface="Times New Roman" panose="02020603050405020304" pitchFamily="18" charset="0"/>
                          <a:cs typeface="Times New Roman" panose="02020603050405020304" pitchFamily="18" charset="0"/>
                        </a:rPr>
                        <a:t>Update</a:t>
                      </a:r>
                    </a:p>
                  </a:txBody>
                  <a:tcPr marB="76200" anchor="ctr">
                    <a:lnL>
                      <a:noFill/>
                    </a:lnL>
                    <a:lnR>
                      <a:noFill/>
                    </a:lnR>
                    <a:lnT>
                      <a:noFill/>
                    </a:lnT>
                    <a:lnB>
                      <a:noFill/>
                    </a:lnB>
                  </a:tcPr>
                </a:tc>
                <a:extLst>
                  <a:ext uri="{0D108BD9-81ED-4DB2-BD59-A6C34878D82A}">
                    <a16:rowId xmlns:a16="http://schemas.microsoft.com/office/drawing/2014/main" val="3040305202"/>
                  </a:ext>
                </a:extLst>
              </a:tr>
              <a:tr h="449421">
                <a:tc>
                  <a:txBody>
                    <a:bodyPr/>
                    <a:lstStyle/>
                    <a:p>
                      <a:r>
                        <a:rPr lang="en-IN" sz="2400">
                          <a:effectLst/>
                          <a:latin typeface="Times New Roman" panose="02020603050405020304" pitchFamily="18" charset="0"/>
                          <a:cs typeface="Times New Roman" panose="02020603050405020304" pitchFamily="18" charset="0"/>
                        </a:rPr>
                        <a:t>Delete</a:t>
                      </a:r>
                    </a:p>
                  </a:txBody>
                  <a:tcPr marB="76200" anchor="ctr">
                    <a:lnL>
                      <a:noFill/>
                    </a:lnL>
                    <a:lnR>
                      <a:noFill/>
                    </a:lnR>
                    <a:lnT>
                      <a:noFill/>
                    </a:lnT>
                    <a:lnB>
                      <a:noFill/>
                    </a:lnB>
                  </a:tcPr>
                </a:tc>
                <a:tc>
                  <a:txBody>
                    <a:bodyPr/>
                    <a:lstStyle/>
                    <a:p>
                      <a:r>
                        <a:rPr lang="en-IN" sz="2400" dirty="0">
                          <a:effectLst/>
                          <a:latin typeface="Times New Roman" panose="02020603050405020304" pitchFamily="18" charset="0"/>
                          <a:cs typeface="Times New Roman" panose="02020603050405020304" pitchFamily="18" charset="0"/>
                        </a:rPr>
                        <a:t>Delete</a:t>
                      </a:r>
                    </a:p>
                  </a:txBody>
                  <a:tcPr marB="76200" anchor="ctr">
                    <a:lnL>
                      <a:noFill/>
                    </a:lnL>
                    <a:lnR>
                      <a:noFill/>
                    </a:lnR>
                    <a:lnT>
                      <a:noFill/>
                    </a:lnT>
                    <a:lnB>
                      <a:noFill/>
                    </a:lnB>
                  </a:tcPr>
                </a:tc>
                <a:extLst>
                  <a:ext uri="{0D108BD9-81ED-4DB2-BD59-A6C34878D82A}">
                    <a16:rowId xmlns:a16="http://schemas.microsoft.com/office/drawing/2014/main" val="2940107197"/>
                  </a:ext>
                </a:extLst>
              </a:tr>
            </a:tbl>
          </a:graphicData>
        </a:graphic>
      </p:graphicFrame>
    </p:spTree>
    <p:extLst>
      <p:ext uri="{BB962C8B-B14F-4D97-AF65-F5344CB8AC3E}">
        <p14:creationId xmlns:p14="http://schemas.microsoft.com/office/powerpoint/2010/main" val="147326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FED5F0-AB01-CA99-1299-44F2AB0B8D10}"/>
              </a:ext>
            </a:extLst>
          </p:cNvPr>
          <p:cNvSpPr txBox="1"/>
          <p:nvPr/>
        </p:nvSpPr>
        <p:spPr>
          <a:xfrm>
            <a:off x="782320" y="589280"/>
            <a:ext cx="7975600" cy="2000548"/>
          </a:xfrm>
          <a:prstGeom prst="rect">
            <a:avLst/>
          </a:prstGeom>
          <a:noFill/>
        </p:spPr>
        <p:txBody>
          <a:bodyPr wrap="square" rtlCol="0">
            <a:spAutoFit/>
          </a:bodyPr>
          <a:lstStyle/>
          <a:p>
            <a:pPr algn="l"/>
            <a:r>
              <a:rPr lang="en-US" sz="2800" b="1" i="0" dirty="0">
                <a:solidFill>
                  <a:srgbClr val="090B0B"/>
                </a:solidFill>
                <a:effectLst/>
                <a:latin typeface="Inter"/>
              </a:rPr>
              <a:t>Create</a:t>
            </a:r>
          </a:p>
          <a:p>
            <a:pPr algn="l"/>
            <a:endParaRPr lang="en-US" b="1" i="0" dirty="0">
              <a:solidFill>
                <a:srgbClr val="090B0B"/>
              </a:solidFill>
              <a:effectLst/>
              <a:latin typeface="Inter"/>
            </a:endParaRPr>
          </a:p>
          <a:p>
            <a:pPr algn="l"/>
            <a:r>
              <a:rPr lang="en-US" sz="2000" b="0" i="0" dirty="0">
                <a:solidFill>
                  <a:srgbClr val="090B0B"/>
                </a:solidFill>
                <a:effectLst/>
                <a:latin typeface="Inter"/>
              </a:rPr>
              <a:t>Create allows you to add new rows/records to a database/table or other persistent storage. If the record does not exist, the create operation adds it to the database.</a:t>
            </a:r>
          </a:p>
          <a:p>
            <a:endParaRPr lang="en-IN" dirty="0"/>
          </a:p>
        </p:txBody>
      </p:sp>
      <p:pic>
        <p:nvPicPr>
          <p:cNvPr id="4" name="Picture 3">
            <a:extLst>
              <a:ext uri="{FF2B5EF4-FFF2-40B4-BE49-F238E27FC236}">
                <a16:creationId xmlns:a16="http://schemas.microsoft.com/office/drawing/2014/main" id="{651301A6-CB66-E54C-59B2-E41426F53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560" y="2479041"/>
            <a:ext cx="6431280" cy="4267200"/>
          </a:xfrm>
          <a:prstGeom prst="rect">
            <a:avLst/>
          </a:prstGeom>
        </p:spPr>
      </p:pic>
      <p:cxnSp>
        <p:nvCxnSpPr>
          <p:cNvPr id="6" name="Straight Connector 5">
            <a:extLst>
              <a:ext uri="{FF2B5EF4-FFF2-40B4-BE49-F238E27FC236}">
                <a16:creationId xmlns:a16="http://schemas.microsoft.com/office/drawing/2014/main" id="{24B73DDA-CA7E-DCF4-DF74-15DD395631CE}"/>
              </a:ext>
            </a:extLst>
          </p:cNvPr>
          <p:cNvCxnSpPr/>
          <p:nvPr/>
        </p:nvCxnSpPr>
        <p:spPr>
          <a:xfrm>
            <a:off x="4643120" y="3434080"/>
            <a:ext cx="3820160" cy="0"/>
          </a:xfrm>
          <a:prstGeom prst="line">
            <a:avLst/>
          </a:prstGeom>
          <a:ln w="3810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F15A65A-56C9-864E-B7DB-47FB70055232}"/>
              </a:ext>
            </a:extLst>
          </p:cNvPr>
          <p:cNvSpPr txBox="1"/>
          <p:nvPr/>
        </p:nvSpPr>
        <p:spPr>
          <a:xfrm>
            <a:off x="8463280" y="3244334"/>
            <a:ext cx="1617980" cy="369332"/>
          </a:xfrm>
          <a:prstGeom prst="rect">
            <a:avLst/>
          </a:prstGeom>
          <a:noFill/>
        </p:spPr>
        <p:txBody>
          <a:bodyPr wrap="square" rtlCol="0">
            <a:spAutoFit/>
          </a:bodyPr>
          <a:lstStyle/>
          <a:p>
            <a:r>
              <a:rPr lang="en-IN" dirty="0"/>
              <a:t>for create</a:t>
            </a:r>
          </a:p>
        </p:txBody>
      </p:sp>
    </p:spTree>
    <p:extLst>
      <p:ext uri="{BB962C8B-B14F-4D97-AF65-F5344CB8AC3E}">
        <p14:creationId xmlns:p14="http://schemas.microsoft.com/office/powerpoint/2010/main" val="403526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20502-8542-ABA3-B24A-36F440450232}"/>
              </a:ext>
            </a:extLst>
          </p:cNvPr>
          <p:cNvSpPr txBox="1"/>
          <p:nvPr/>
        </p:nvSpPr>
        <p:spPr>
          <a:xfrm>
            <a:off x="502920" y="628650"/>
            <a:ext cx="8115300" cy="1661993"/>
          </a:xfrm>
          <a:prstGeom prst="rect">
            <a:avLst/>
          </a:prstGeom>
          <a:noFill/>
        </p:spPr>
        <p:txBody>
          <a:bodyPr wrap="square" rtlCol="0">
            <a:spAutoFit/>
          </a:bodyPr>
          <a:lstStyle/>
          <a:p>
            <a:pPr algn="l"/>
            <a:r>
              <a:rPr lang="en-US" sz="2800" b="1" i="0" dirty="0">
                <a:solidFill>
                  <a:srgbClr val="090B0B"/>
                </a:solidFill>
                <a:effectLst/>
                <a:latin typeface="Inter"/>
              </a:rPr>
              <a:t>Read</a:t>
            </a:r>
          </a:p>
          <a:p>
            <a:pPr algn="l"/>
            <a:endParaRPr lang="en-US" sz="1600" b="1" i="0" dirty="0">
              <a:solidFill>
                <a:srgbClr val="090B0B"/>
              </a:solidFill>
              <a:effectLst/>
              <a:latin typeface="Inter"/>
            </a:endParaRPr>
          </a:p>
          <a:p>
            <a:pPr algn="l"/>
            <a:r>
              <a:rPr lang="en-US" sz="2000" b="0" i="0" dirty="0">
                <a:solidFill>
                  <a:srgbClr val="090B0B"/>
                </a:solidFill>
                <a:effectLst/>
                <a:latin typeface="Inter"/>
              </a:rPr>
              <a:t>Read is the operation that allows us to see the recipe we just created. It does not alter data. It simply displays it.</a:t>
            </a:r>
          </a:p>
          <a:p>
            <a:endParaRPr lang="en-IN" dirty="0"/>
          </a:p>
        </p:txBody>
      </p:sp>
      <p:pic>
        <p:nvPicPr>
          <p:cNvPr id="4" name="Picture 3">
            <a:extLst>
              <a:ext uri="{FF2B5EF4-FFF2-40B4-BE49-F238E27FC236}">
                <a16:creationId xmlns:a16="http://schemas.microsoft.com/office/drawing/2014/main" id="{C0DC3300-070E-7A1D-DEAB-CBBC76F74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 y="2290643"/>
            <a:ext cx="7555230" cy="4286249"/>
          </a:xfrm>
          <a:prstGeom prst="rect">
            <a:avLst/>
          </a:prstGeom>
        </p:spPr>
      </p:pic>
    </p:spTree>
    <p:extLst>
      <p:ext uri="{BB962C8B-B14F-4D97-AF65-F5344CB8AC3E}">
        <p14:creationId xmlns:p14="http://schemas.microsoft.com/office/powerpoint/2010/main" val="34335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D9F140-5C5F-6FF3-925C-56984E8ED8DA}"/>
              </a:ext>
            </a:extLst>
          </p:cNvPr>
          <p:cNvSpPr txBox="1"/>
          <p:nvPr/>
        </p:nvSpPr>
        <p:spPr>
          <a:xfrm>
            <a:off x="754380" y="582930"/>
            <a:ext cx="7795260" cy="1723549"/>
          </a:xfrm>
          <a:prstGeom prst="rect">
            <a:avLst/>
          </a:prstGeom>
          <a:noFill/>
        </p:spPr>
        <p:txBody>
          <a:bodyPr wrap="square" rtlCol="0">
            <a:spAutoFit/>
          </a:bodyPr>
          <a:lstStyle/>
          <a:p>
            <a:pPr algn="l"/>
            <a:r>
              <a:rPr lang="en-US" sz="2800" b="1" i="0" dirty="0">
                <a:solidFill>
                  <a:srgbClr val="090B0B"/>
                </a:solidFill>
                <a:effectLst/>
                <a:latin typeface="Inter"/>
              </a:rPr>
              <a:t>Update</a:t>
            </a:r>
          </a:p>
          <a:p>
            <a:pPr algn="l"/>
            <a:endParaRPr lang="en-US" sz="2000" b="1" i="0" dirty="0">
              <a:solidFill>
                <a:srgbClr val="090B0B"/>
              </a:solidFill>
              <a:effectLst/>
              <a:latin typeface="Inter"/>
            </a:endParaRPr>
          </a:p>
          <a:p>
            <a:pPr algn="l"/>
            <a:r>
              <a:rPr lang="en-US" sz="2000" b="0" i="0" dirty="0">
                <a:solidFill>
                  <a:srgbClr val="090B0B"/>
                </a:solidFill>
                <a:effectLst/>
                <a:latin typeface="Inter"/>
              </a:rPr>
              <a:t>Update is the operation that allows us to modify existing data and records within a table.</a:t>
            </a:r>
          </a:p>
          <a:p>
            <a:endParaRPr lang="en-IN" dirty="0"/>
          </a:p>
        </p:txBody>
      </p:sp>
      <p:pic>
        <p:nvPicPr>
          <p:cNvPr id="4" name="Picture 3">
            <a:extLst>
              <a:ext uri="{FF2B5EF4-FFF2-40B4-BE49-F238E27FC236}">
                <a16:creationId xmlns:a16="http://schemas.microsoft.com/office/drawing/2014/main" id="{9B44339B-AF8B-1A9F-9AFD-6E072D94B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970" y="2275762"/>
            <a:ext cx="6537960" cy="4551520"/>
          </a:xfrm>
          <a:prstGeom prst="rect">
            <a:avLst/>
          </a:prstGeom>
        </p:spPr>
      </p:pic>
      <p:cxnSp>
        <p:nvCxnSpPr>
          <p:cNvPr id="6" name="Straight Connector 5">
            <a:extLst>
              <a:ext uri="{FF2B5EF4-FFF2-40B4-BE49-F238E27FC236}">
                <a16:creationId xmlns:a16="http://schemas.microsoft.com/office/drawing/2014/main" id="{19F29E35-80CC-BAD9-55CC-C8CC6F762633}"/>
              </a:ext>
            </a:extLst>
          </p:cNvPr>
          <p:cNvCxnSpPr/>
          <p:nvPr/>
        </p:nvCxnSpPr>
        <p:spPr>
          <a:xfrm>
            <a:off x="6743700" y="3874770"/>
            <a:ext cx="1554480" cy="0"/>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56DC61B-422F-A101-D12E-9A1E1740C4E0}"/>
              </a:ext>
            </a:extLst>
          </p:cNvPr>
          <p:cNvSpPr txBox="1"/>
          <p:nvPr/>
        </p:nvSpPr>
        <p:spPr>
          <a:xfrm>
            <a:off x="8298180" y="3652420"/>
            <a:ext cx="1463040" cy="646331"/>
          </a:xfrm>
          <a:prstGeom prst="rect">
            <a:avLst/>
          </a:prstGeom>
          <a:noFill/>
        </p:spPr>
        <p:txBody>
          <a:bodyPr wrap="square" rtlCol="0">
            <a:spAutoFit/>
          </a:bodyPr>
          <a:lstStyle/>
          <a:p>
            <a:r>
              <a:rPr lang="en-IN" dirty="0"/>
              <a:t>to edit any data</a:t>
            </a:r>
          </a:p>
        </p:txBody>
      </p:sp>
    </p:spTree>
    <p:extLst>
      <p:ext uri="{BB962C8B-B14F-4D97-AF65-F5344CB8AC3E}">
        <p14:creationId xmlns:p14="http://schemas.microsoft.com/office/powerpoint/2010/main" val="168463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3689DE-3116-8804-1BFA-68221EA2C9A4}"/>
              </a:ext>
            </a:extLst>
          </p:cNvPr>
          <p:cNvSpPr txBox="1"/>
          <p:nvPr/>
        </p:nvSpPr>
        <p:spPr>
          <a:xfrm>
            <a:off x="731520" y="548640"/>
            <a:ext cx="8103870" cy="1846659"/>
          </a:xfrm>
          <a:prstGeom prst="rect">
            <a:avLst/>
          </a:prstGeom>
          <a:noFill/>
        </p:spPr>
        <p:txBody>
          <a:bodyPr wrap="square" rtlCol="0">
            <a:spAutoFit/>
          </a:bodyPr>
          <a:lstStyle/>
          <a:p>
            <a:pPr algn="l"/>
            <a:r>
              <a:rPr lang="en-US" sz="2800" b="1" i="0" dirty="0">
                <a:solidFill>
                  <a:srgbClr val="090B0B"/>
                </a:solidFill>
                <a:effectLst/>
                <a:latin typeface="Inter"/>
              </a:rPr>
              <a:t>Delete</a:t>
            </a:r>
            <a:endParaRPr lang="en-US" b="1" i="0" dirty="0">
              <a:solidFill>
                <a:srgbClr val="090B0B"/>
              </a:solidFill>
              <a:effectLst/>
              <a:latin typeface="Inter"/>
            </a:endParaRPr>
          </a:p>
          <a:p>
            <a:pPr algn="l"/>
            <a:endParaRPr lang="en-US" sz="2800" b="1" i="0" dirty="0">
              <a:solidFill>
                <a:srgbClr val="090B0B"/>
              </a:solidFill>
              <a:effectLst/>
              <a:latin typeface="Inter"/>
            </a:endParaRPr>
          </a:p>
          <a:p>
            <a:pPr algn="l"/>
            <a:r>
              <a:rPr lang="en-US" sz="2000" b="0" i="0" dirty="0">
                <a:solidFill>
                  <a:srgbClr val="090B0B"/>
                </a:solidFill>
                <a:effectLst/>
                <a:latin typeface="Inter"/>
              </a:rPr>
              <a:t>Delete is the operation that allows us to remove records from a table using a CRUD web application.</a:t>
            </a:r>
          </a:p>
          <a:p>
            <a:endParaRPr lang="en-IN" dirty="0"/>
          </a:p>
        </p:txBody>
      </p:sp>
      <p:pic>
        <p:nvPicPr>
          <p:cNvPr id="4" name="Picture 3">
            <a:extLst>
              <a:ext uri="{FF2B5EF4-FFF2-40B4-BE49-F238E27FC236}">
                <a16:creationId xmlns:a16="http://schemas.microsoft.com/office/drawing/2014/main" id="{9CE5027E-CC54-78A2-6B43-D733F43B7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2498169"/>
            <a:ext cx="5863590" cy="4137659"/>
          </a:xfrm>
          <a:prstGeom prst="rect">
            <a:avLst/>
          </a:prstGeom>
        </p:spPr>
      </p:pic>
      <p:cxnSp>
        <p:nvCxnSpPr>
          <p:cNvPr id="6" name="Straight Connector 5">
            <a:extLst>
              <a:ext uri="{FF2B5EF4-FFF2-40B4-BE49-F238E27FC236}">
                <a16:creationId xmlns:a16="http://schemas.microsoft.com/office/drawing/2014/main" id="{1B2C0234-58E0-9137-A29B-B6E19F34B47D}"/>
              </a:ext>
            </a:extLst>
          </p:cNvPr>
          <p:cNvCxnSpPr/>
          <p:nvPr/>
        </p:nvCxnSpPr>
        <p:spPr>
          <a:xfrm>
            <a:off x="6187440" y="3989070"/>
            <a:ext cx="1905000" cy="0"/>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1384C8C-6E07-6192-F221-73E9F12B4537}"/>
              </a:ext>
            </a:extLst>
          </p:cNvPr>
          <p:cNvSpPr txBox="1"/>
          <p:nvPr/>
        </p:nvSpPr>
        <p:spPr>
          <a:xfrm>
            <a:off x="8086725" y="3665904"/>
            <a:ext cx="1497330" cy="646331"/>
          </a:xfrm>
          <a:prstGeom prst="rect">
            <a:avLst/>
          </a:prstGeom>
          <a:noFill/>
        </p:spPr>
        <p:txBody>
          <a:bodyPr wrap="square" rtlCol="0">
            <a:spAutoFit/>
          </a:bodyPr>
          <a:lstStyle/>
          <a:p>
            <a:r>
              <a:rPr lang="en-IN" dirty="0"/>
              <a:t>to delete any data</a:t>
            </a:r>
          </a:p>
        </p:txBody>
      </p:sp>
    </p:spTree>
    <p:extLst>
      <p:ext uri="{BB962C8B-B14F-4D97-AF65-F5344CB8AC3E}">
        <p14:creationId xmlns:p14="http://schemas.microsoft.com/office/powerpoint/2010/main" val="2724326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75</TotalTime>
  <Words>453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Inter</vt:lpstr>
      <vt:lpstr>Symbol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RADHIKA TIWARI</dc:creator>
  <cp:lastModifiedBy>RADHIKA TIWARI</cp:lastModifiedBy>
  <cp:revision>1</cp:revision>
  <dcterms:created xsi:type="dcterms:W3CDTF">2023-08-29T13:02:15Z</dcterms:created>
  <dcterms:modified xsi:type="dcterms:W3CDTF">2023-08-29T15:41:40Z</dcterms:modified>
</cp:coreProperties>
</file>