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5" r:id="rId8"/>
    <p:sldId id="266" r:id="rId9"/>
    <p:sldId id="267" r:id="rId10"/>
    <p:sldId id="263"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05/10/2021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05/10/2021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hyperlink" Target="https://db-engines.com/en/rank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ostgresql.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Column-oriented_DB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US" sz="7200" dirty="0" smtClean="0">
                <a:solidFill>
                  <a:schemeClr val="bg2">
                    <a:lumMod val="25000"/>
                  </a:schemeClr>
                </a:solidFill>
                <a:effectLst>
                  <a:outerShdw blurRad="38100" dist="38100" dir="2700000" algn="tl">
                    <a:srgbClr val="000000">
                      <a:alpha val="43137"/>
                    </a:srgbClr>
                  </a:outerShdw>
                </a:effectLst>
              </a:rPr>
              <a:t>RDBMS</a:t>
            </a:r>
            <a:endParaRPr lang="en-US" sz="7200" dirty="0">
              <a:solidFill>
                <a:schemeClr val="bg2">
                  <a:lumMod val="25000"/>
                </a:schemeClr>
              </a:solidFill>
              <a:effectLst>
                <a:outerShdw blurRad="38100" dist="38100" dir="2700000" algn="tl">
                  <a:srgbClr val="000000">
                    <a:alpha val="43137"/>
                  </a:srgbClr>
                </a:outerShdw>
              </a:effectLst>
            </a:endParaRPr>
          </a:p>
        </p:txBody>
      </p:sp>
      <p:sp>
        <p:nvSpPr>
          <p:cNvPr id="3" name="Sous-titre 2"/>
          <p:cNvSpPr>
            <a:spLocks noGrp="1"/>
          </p:cNvSpPr>
          <p:nvPr>
            <p:ph type="subTitle" idx="1"/>
          </p:nvPr>
        </p:nvSpPr>
        <p:spPr/>
        <p:txBody>
          <a:bodyPr/>
          <a:lstStyle/>
          <a:p>
            <a:r>
              <a:rPr lang="en-US" dirty="0">
                <a:solidFill>
                  <a:srgbClr val="C00000"/>
                </a:solidFill>
              </a:rPr>
              <a:t>REALIZED BY </a:t>
            </a:r>
            <a:r>
              <a:rPr lang="fr-FR" dirty="0" smtClean="0">
                <a:solidFill>
                  <a:srgbClr val="C00000"/>
                </a:solidFill>
              </a:rPr>
              <a:t>:</a:t>
            </a:r>
          </a:p>
          <a:p>
            <a:r>
              <a:rPr lang="fr-FR" dirty="0" smtClean="0">
                <a:solidFill>
                  <a:schemeClr val="bg1"/>
                </a:solidFill>
              </a:rPr>
              <a:t> SAADAOUI  ABDERRAOUF</a:t>
            </a:r>
            <a:endParaRPr lang="en-US" dirty="0">
              <a:solidFill>
                <a:schemeClr val="bg1"/>
              </a:solidFill>
            </a:endParaRPr>
          </a:p>
        </p:txBody>
      </p:sp>
      <p:sp>
        <p:nvSpPr>
          <p:cNvPr id="4" name="Rectangle 3"/>
          <p:cNvSpPr/>
          <p:nvPr/>
        </p:nvSpPr>
        <p:spPr>
          <a:xfrm>
            <a:off x="2500298" y="571480"/>
            <a:ext cx="4059316"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effectLst>
                  <a:outerShdw blurRad="76200" dist="50800" dir="5400000" algn="tl" rotWithShape="0">
                    <a:srgbClr val="000000">
                      <a:alpha val="65000"/>
                    </a:srgbClr>
                  </a:outerShdw>
                </a:effectLst>
              </a:rPr>
              <a:t>GOMYC</a:t>
            </a: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{&gt;}</a:t>
            </a:r>
            <a:r>
              <a:rPr lang="en-US" sz="5400" b="1" cap="none" spc="50" dirty="0" smtClean="0">
                <a:ln w="11430"/>
                <a:effectLst>
                  <a:outerShdw blurRad="76200" dist="50800" dir="5400000" algn="tl" rotWithShape="0">
                    <a:srgbClr val="000000">
                      <a:alpha val="65000"/>
                    </a:srgbClr>
                  </a:outerShdw>
                </a:effectLst>
              </a:rPr>
              <a:t>DE</a:t>
            </a:r>
            <a:endParaRPr lang="en-US" sz="5400" b="1" cap="none" spc="50" dirty="0">
              <a:ln w="11430"/>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par>
                                <p:cTn id="12" presetID="6" presetClass="entr" presetSubtype="16"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50"/>
                                        <p:tgtEl>
                                          <p:spTgt spid="3">
                                            <p:txEl>
                                              <p:pRg st="0" end="0"/>
                                            </p:txEl>
                                          </p:spTgt>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lgn="ctr">
              <a:buNone/>
            </a:pPr>
            <a:r>
              <a:rPr lang="en-US" sz="7200" dirty="0" smtClean="0">
                <a:solidFill>
                  <a:srgbClr val="C00000"/>
                </a:solidFill>
              </a:rPr>
              <a:t>THANK YOU FOR YOUR ATTENTION</a:t>
            </a:r>
            <a:endParaRPr lang="en-US" sz="7200" dirty="0">
              <a:solidFill>
                <a:srgbClr val="C00000"/>
              </a:solidFil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236257"/>
            <a:ext cx="2415058" cy="2073141"/>
          </a:xfrm>
          <a:prstGeom prst="rect">
            <a:avLst/>
          </a:prstGeom>
        </p:spPr>
      </p:pic>
    </p:spTree>
    <p:extLst>
      <p:ext uri="{BB962C8B-B14F-4D97-AF65-F5344CB8AC3E}">
        <p14:creationId xmlns:p14="http://schemas.microsoft.com/office/powerpoint/2010/main" val="260141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14290"/>
            <a:ext cx="8229600" cy="1143000"/>
          </a:xfrm>
        </p:spPr>
        <p:txBody>
          <a:bodyPr/>
          <a:lstStyle/>
          <a:p>
            <a:r>
              <a:rPr lang="en-US" dirty="0" smtClean="0">
                <a:solidFill>
                  <a:srgbClr val="C00000"/>
                </a:solidFill>
              </a:rPr>
              <a:t>what is RDBMS ?</a:t>
            </a:r>
            <a:endParaRPr lang="en-US" dirty="0">
              <a:solidFill>
                <a:srgbClr val="C00000"/>
              </a:solidFill>
            </a:endParaRPr>
          </a:p>
        </p:txBody>
      </p:sp>
      <p:sp>
        <p:nvSpPr>
          <p:cNvPr id="3" name="Espace réservé du contenu 2"/>
          <p:cNvSpPr>
            <a:spLocks noGrp="1"/>
          </p:cNvSpPr>
          <p:nvPr>
            <p:ph idx="1"/>
          </p:nvPr>
        </p:nvSpPr>
        <p:spPr/>
        <p:txBody>
          <a:bodyPr>
            <a:normAutofit fontScale="92500"/>
          </a:bodyPr>
          <a:lstStyle/>
          <a:p>
            <a:r>
              <a:rPr lang="en-US" dirty="0" smtClean="0">
                <a:solidFill>
                  <a:schemeClr val="bg1"/>
                </a:solidFill>
              </a:rPr>
              <a:t>The software used to store, manage, query, and retrieve data stored in a relational database is called a relational database management system (RDBMS). The RDBMS provides an interface between users and applications and the database, as well as administrative functions for managing data storage, access, and performance.</a:t>
            </a:r>
          </a:p>
          <a:p>
            <a:r>
              <a:rPr lang="en-US" dirty="0" smtClean="0">
                <a:solidFill>
                  <a:schemeClr val="bg1"/>
                </a:solidFill>
              </a:rPr>
              <a:t>the 3 well known relational RDBMS  which are </a:t>
            </a:r>
            <a:r>
              <a:rPr lang="en-US" dirty="0" err="1" smtClean="0">
                <a:solidFill>
                  <a:schemeClr val="bg1"/>
                </a:solidFill>
              </a:rPr>
              <a:t>MySQL</a:t>
            </a:r>
            <a:r>
              <a:rPr lang="en-US" dirty="0" smtClean="0">
                <a:solidFill>
                  <a:schemeClr val="bg1"/>
                </a:solidFill>
              </a:rPr>
              <a:t>, </a:t>
            </a:r>
            <a:r>
              <a:rPr lang="en-US" dirty="0" err="1" smtClean="0">
                <a:solidFill>
                  <a:schemeClr val="bg1"/>
                </a:solidFill>
              </a:rPr>
              <a:t>PostgreSQL</a:t>
            </a:r>
            <a:r>
              <a:rPr lang="en-US" dirty="0" smtClean="0">
                <a:solidFill>
                  <a:schemeClr val="bg1"/>
                </a:solidFill>
              </a:rPr>
              <a:t> and SQL SERVER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MYSQL</a:t>
            </a:r>
            <a:endParaRPr lang="en-US" dirty="0">
              <a:solidFill>
                <a:srgbClr val="C00000"/>
              </a:solidFill>
            </a:endParaRPr>
          </a:p>
        </p:txBody>
      </p:sp>
      <p:sp>
        <p:nvSpPr>
          <p:cNvPr id="3" name="Espace réservé du contenu 2"/>
          <p:cNvSpPr>
            <a:spLocks noGrp="1"/>
          </p:cNvSpPr>
          <p:nvPr>
            <p:ph idx="1"/>
          </p:nvPr>
        </p:nvSpPr>
        <p:spPr/>
        <p:txBody>
          <a:bodyPr>
            <a:normAutofit fontScale="77500" lnSpcReduction="20000"/>
          </a:bodyPr>
          <a:lstStyle/>
          <a:p>
            <a:r>
              <a:rPr lang="en-US" b="1" dirty="0">
                <a:solidFill>
                  <a:schemeClr val="bg1"/>
                </a:solidFill>
              </a:rPr>
              <a:t>MySQL</a:t>
            </a:r>
          </a:p>
          <a:p>
            <a:r>
              <a:rPr lang="en-US" dirty="0">
                <a:solidFill>
                  <a:schemeClr val="bg1"/>
                </a:solidFill>
              </a:rPr>
              <a:t>MySQL happens to be one of the most popular databases, according to </a:t>
            </a:r>
            <a:r>
              <a:rPr lang="en-US" dirty="0">
                <a:solidFill>
                  <a:schemeClr val="bg1"/>
                </a:solidFill>
                <a:hlinkClick r:id="rId2"/>
              </a:rPr>
              <a:t>DB Engines Ranking</a:t>
            </a:r>
            <a:r>
              <a:rPr lang="en-US" dirty="0">
                <a:solidFill>
                  <a:schemeClr val="bg1"/>
                </a:solidFill>
              </a:rPr>
              <a:t>. It’s a definite leader among SQL solutions, used by Google, LinkedIn, Amazon, Netflix, Twitter, and others. </a:t>
            </a:r>
            <a:r>
              <a:rPr lang="en-US" dirty="0">
                <a:solidFill>
                  <a:schemeClr val="bg1"/>
                </a:solidFill>
                <a:hlinkClick r:id="rId3"/>
              </a:rPr>
              <a:t>MySQL</a:t>
            </a:r>
            <a:r>
              <a:rPr lang="en-US" dirty="0">
                <a:solidFill>
                  <a:schemeClr val="bg1"/>
                </a:solidFill>
              </a:rPr>
              <a:t> popularity has been growing a lot because teams increasingly prefer open-source solutions instead of commercial ones.</a:t>
            </a:r>
          </a:p>
          <a:p>
            <a:r>
              <a:rPr lang="en-US" b="1" dirty="0">
                <a:solidFill>
                  <a:schemeClr val="bg1"/>
                </a:solidFill>
              </a:rPr>
              <a:t>Price</a:t>
            </a:r>
            <a:r>
              <a:rPr lang="en-US" dirty="0">
                <a:solidFill>
                  <a:schemeClr val="bg1"/>
                </a:solidFill>
              </a:rPr>
              <a:t>: the database solution is developed by Oracle and has additional paid tools; the core functionality can be accessed for free.</a:t>
            </a:r>
          </a:p>
          <a:p>
            <a:r>
              <a:rPr lang="en-US" b="1" dirty="0">
                <a:solidFill>
                  <a:schemeClr val="bg1"/>
                </a:solidFill>
              </a:rPr>
              <a:t>Language</a:t>
            </a:r>
            <a:r>
              <a:rPr lang="en-US" dirty="0">
                <a:solidFill>
                  <a:schemeClr val="bg1"/>
                </a:solidFill>
              </a:rPr>
              <a:t>: MySQL is written in C++; database management is done with Structured Query Language.</a:t>
            </a:r>
          </a:p>
          <a:p>
            <a:pPr marL="0" indent="0">
              <a:buNone/>
            </a:pP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MYSQL</a:t>
            </a:r>
            <a:endParaRPr lang="en-US" dirty="0"/>
          </a:p>
        </p:txBody>
      </p:sp>
      <p:sp>
        <p:nvSpPr>
          <p:cNvPr id="3" name="Espace réservé du contenu 2"/>
          <p:cNvSpPr>
            <a:spLocks noGrp="1"/>
          </p:cNvSpPr>
          <p:nvPr>
            <p:ph idx="1"/>
          </p:nvPr>
        </p:nvSpPr>
        <p:spPr/>
        <p:txBody>
          <a:bodyPr>
            <a:normAutofit/>
          </a:bodyPr>
          <a:lstStyle/>
          <a:p>
            <a:pPr>
              <a:buFont typeface="Wingdings"/>
              <a:buChar char="Ø"/>
            </a:pPr>
            <a:r>
              <a:rPr lang="fr-FR" dirty="0" smtClean="0">
                <a:solidFill>
                  <a:schemeClr val="bg1"/>
                </a:solidFill>
              </a:rPr>
              <a:t>MySQL </a:t>
            </a:r>
            <a:r>
              <a:rPr lang="fr-FR" dirty="0" err="1" smtClean="0">
                <a:solidFill>
                  <a:schemeClr val="bg1"/>
                </a:solidFill>
              </a:rPr>
              <a:t>is</a:t>
            </a:r>
            <a:r>
              <a:rPr lang="fr-FR" dirty="0" smtClean="0">
                <a:solidFill>
                  <a:schemeClr val="bg1"/>
                </a:solidFill>
              </a:rPr>
              <a:t> one of the Most </a:t>
            </a:r>
            <a:r>
              <a:rPr lang="fr-FR" dirty="0" err="1" smtClean="0">
                <a:solidFill>
                  <a:schemeClr val="bg1"/>
                </a:solidFill>
              </a:rPr>
              <a:t>Popular</a:t>
            </a:r>
            <a:r>
              <a:rPr lang="fr-FR" dirty="0" smtClean="0">
                <a:solidFill>
                  <a:schemeClr val="bg1"/>
                </a:solidFill>
              </a:rPr>
              <a:t> </a:t>
            </a:r>
            <a:r>
              <a:rPr lang="fr-FR" dirty="0" err="1" smtClean="0">
                <a:solidFill>
                  <a:schemeClr val="bg1"/>
                </a:solidFill>
              </a:rPr>
              <a:t>Database</a:t>
            </a:r>
            <a:r>
              <a:rPr lang="fr-FR" dirty="0" smtClean="0">
                <a:solidFill>
                  <a:schemeClr val="bg1"/>
                </a:solidFill>
              </a:rPr>
              <a:t> Management System.</a:t>
            </a:r>
          </a:p>
          <a:p>
            <a:pPr>
              <a:buFont typeface="Wingdings"/>
              <a:buChar char="Ø"/>
            </a:pPr>
            <a:r>
              <a:rPr lang="fr-FR" dirty="0" smtClean="0">
                <a:solidFill>
                  <a:schemeClr val="bg1"/>
                </a:solidFill>
              </a:rPr>
              <a:t>MySQL store Data in Tables. Tables </a:t>
            </a:r>
            <a:r>
              <a:rPr lang="fr-FR" dirty="0" err="1" smtClean="0">
                <a:solidFill>
                  <a:schemeClr val="bg1"/>
                </a:solidFill>
              </a:rPr>
              <a:t>further</a:t>
            </a:r>
            <a:r>
              <a:rPr lang="fr-FR" dirty="0" smtClean="0">
                <a:solidFill>
                  <a:schemeClr val="bg1"/>
                </a:solidFill>
              </a:rPr>
              <a:t> store Data in </a:t>
            </a:r>
            <a:r>
              <a:rPr lang="fr-FR" dirty="0" err="1" smtClean="0">
                <a:solidFill>
                  <a:schemeClr val="bg1"/>
                </a:solidFill>
              </a:rPr>
              <a:t>Rows</a:t>
            </a:r>
            <a:r>
              <a:rPr lang="fr-FR" dirty="0" smtClean="0">
                <a:solidFill>
                  <a:schemeClr val="bg1"/>
                </a:solidFill>
              </a:rPr>
              <a:t> and </a:t>
            </a:r>
            <a:r>
              <a:rPr lang="fr-FR" dirty="0" err="1" smtClean="0">
                <a:solidFill>
                  <a:schemeClr val="bg1"/>
                </a:solidFill>
              </a:rPr>
              <a:t>Columns</a:t>
            </a:r>
            <a:r>
              <a:rPr lang="fr-FR" dirty="0" smtClean="0">
                <a:solidFill>
                  <a:schemeClr val="bg1"/>
                </a:solidFill>
              </a:rPr>
              <a:t>.</a:t>
            </a:r>
          </a:p>
          <a:p>
            <a:pPr>
              <a:buFont typeface="Wingdings"/>
              <a:buChar char="Ø"/>
            </a:pPr>
            <a:r>
              <a:rPr lang="fr-FR" dirty="0" smtClean="0">
                <a:solidFill>
                  <a:schemeClr val="bg1"/>
                </a:solidFill>
              </a:rPr>
              <a:t>MySQL </a:t>
            </a:r>
            <a:r>
              <a:rPr lang="fr-FR" dirty="0" err="1" smtClean="0">
                <a:solidFill>
                  <a:schemeClr val="bg1"/>
                </a:solidFill>
              </a:rPr>
              <a:t>is</a:t>
            </a:r>
            <a:r>
              <a:rPr lang="fr-FR" dirty="0" smtClean="0">
                <a:solidFill>
                  <a:schemeClr val="bg1"/>
                </a:solidFill>
              </a:rPr>
              <a:t> </a:t>
            </a:r>
            <a:r>
              <a:rPr lang="fr-FR" dirty="0" err="1" smtClean="0">
                <a:solidFill>
                  <a:schemeClr val="bg1"/>
                </a:solidFill>
              </a:rPr>
              <a:t>freely</a:t>
            </a:r>
            <a:r>
              <a:rPr lang="fr-FR" dirty="0" smtClean="0">
                <a:solidFill>
                  <a:schemeClr val="bg1"/>
                </a:solidFill>
              </a:rPr>
              <a:t> </a:t>
            </a:r>
            <a:r>
              <a:rPr lang="fr-FR" dirty="0" err="1" smtClean="0">
                <a:solidFill>
                  <a:schemeClr val="bg1"/>
                </a:solidFill>
              </a:rPr>
              <a:t>available</a:t>
            </a:r>
            <a:r>
              <a:rPr lang="fr-FR" dirty="0" smtClean="0">
                <a:solidFill>
                  <a:schemeClr val="bg1"/>
                </a:solidFill>
              </a:rPr>
              <a:t> Data System.</a:t>
            </a:r>
          </a:p>
          <a:p>
            <a:pPr>
              <a:buFont typeface="Wingdings"/>
              <a:buChar char="Ø"/>
            </a:pPr>
            <a:r>
              <a:rPr lang="fr-FR" dirty="0" smtClean="0">
                <a:solidFill>
                  <a:schemeClr val="bg1"/>
                </a:solidFill>
              </a:rPr>
              <a:t>MySQL </a:t>
            </a:r>
            <a:r>
              <a:rPr lang="fr-FR" dirty="0" err="1" smtClean="0">
                <a:solidFill>
                  <a:schemeClr val="bg1"/>
                </a:solidFill>
              </a:rPr>
              <a:t>can</a:t>
            </a:r>
            <a:r>
              <a:rPr lang="fr-FR" dirty="0" smtClean="0">
                <a:solidFill>
                  <a:schemeClr val="bg1"/>
                </a:solidFill>
              </a:rPr>
              <a:t> </a:t>
            </a:r>
            <a:r>
              <a:rPr lang="fr-FR" dirty="0" err="1" smtClean="0">
                <a:solidFill>
                  <a:schemeClr val="bg1"/>
                </a:solidFill>
              </a:rPr>
              <a:t>run</a:t>
            </a:r>
            <a:r>
              <a:rPr lang="fr-FR" dirty="0" smtClean="0">
                <a:solidFill>
                  <a:schemeClr val="bg1"/>
                </a:solidFill>
              </a:rPr>
              <a:t> on Multiple </a:t>
            </a:r>
            <a:r>
              <a:rPr lang="fr-FR" dirty="0" err="1" smtClean="0">
                <a:solidFill>
                  <a:schemeClr val="bg1"/>
                </a:solidFill>
              </a:rPr>
              <a:t>Platforms</a:t>
            </a:r>
            <a:r>
              <a:rPr lang="fr-FR" dirty="0" smtClean="0">
                <a:solidFill>
                  <a:schemeClr val="bg1"/>
                </a:solidFill>
              </a:rPr>
              <a:t> </a:t>
            </a:r>
            <a:r>
              <a:rPr lang="fr-FR" dirty="0" err="1" smtClean="0">
                <a:solidFill>
                  <a:schemeClr val="bg1"/>
                </a:solidFill>
              </a:rPr>
              <a:t>such</a:t>
            </a:r>
            <a:r>
              <a:rPr lang="fr-FR" dirty="0" smtClean="0">
                <a:solidFill>
                  <a:schemeClr val="bg1"/>
                </a:solidFill>
              </a:rPr>
              <a:t> as Linux, Windows and Unix.</a:t>
            </a:r>
          </a:p>
          <a:p>
            <a:pPr>
              <a:buFont typeface="Wingdings"/>
              <a:buChar char="Ø"/>
            </a:pPr>
            <a:r>
              <a:rPr lang="fr-FR" dirty="0" err="1" smtClean="0">
                <a:solidFill>
                  <a:schemeClr val="bg1"/>
                </a:solidFill>
              </a:rPr>
              <a:t>My</a:t>
            </a:r>
            <a:r>
              <a:rPr lang="fr-FR" dirty="0" smtClean="0">
                <a:solidFill>
                  <a:schemeClr val="bg1"/>
                </a:solidFill>
              </a:rPr>
              <a:t> SQL </a:t>
            </a:r>
            <a:r>
              <a:rPr lang="fr-FR" dirty="0" err="1" smtClean="0">
                <a:solidFill>
                  <a:schemeClr val="bg1"/>
                </a:solidFill>
              </a:rPr>
              <a:t>is</a:t>
            </a:r>
            <a:r>
              <a:rPr lang="fr-FR" dirty="0" smtClean="0">
                <a:solidFill>
                  <a:schemeClr val="bg1"/>
                </a:solidFill>
              </a:rPr>
              <a:t> </a:t>
            </a:r>
            <a:r>
              <a:rPr lang="fr-FR" dirty="0" err="1" smtClean="0">
                <a:solidFill>
                  <a:schemeClr val="bg1"/>
                </a:solidFill>
              </a:rPr>
              <a:t>highly</a:t>
            </a:r>
            <a:r>
              <a:rPr lang="fr-FR" dirty="0" smtClean="0">
                <a:solidFill>
                  <a:schemeClr val="bg1"/>
                </a:solidFill>
              </a:rPr>
              <a:t> </a:t>
            </a:r>
            <a:r>
              <a:rPr lang="fr-FR" dirty="0" err="1" smtClean="0">
                <a:solidFill>
                  <a:schemeClr val="bg1"/>
                </a:solidFill>
              </a:rPr>
              <a:t>Scalable</a:t>
            </a:r>
            <a:r>
              <a:rPr lang="fr-FR" dirty="0" smtClean="0">
                <a:solidFill>
                  <a:schemeClr val="bg1"/>
                </a:solidFill>
              </a:rPr>
              <a:t> </a:t>
            </a:r>
            <a:r>
              <a:rPr lang="fr-FR" dirty="0" err="1" smtClean="0">
                <a:solidFill>
                  <a:schemeClr val="bg1"/>
                </a:solidFill>
              </a:rPr>
              <a:t>Database</a:t>
            </a:r>
            <a:r>
              <a:rPr lang="fr-FR" dirty="0" smtClean="0">
                <a:solidFill>
                  <a:schemeClr val="bg1"/>
                </a:solidFill>
              </a:rPr>
              <a:t> System.</a:t>
            </a:r>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solidFill>
                  <a:srgbClr val="C00000"/>
                </a:solidFill>
              </a:rPr>
              <a:t>PostgreSQL</a:t>
            </a:r>
            <a:endParaRPr lang="en-US" dirty="0"/>
          </a:p>
        </p:txBody>
      </p:sp>
      <p:sp>
        <p:nvSpPr>
          <p:cNvPr id="3" name="Espace réservé du contenu 2"/>
          <p:cNvSpPr>
            <a:spLocks noGrp="1"/>
          </p:cNvSpPr>
          <p:nvPr>
            <p:ph idx="1"/>
          </p:nvPr>
        </p:nvSpPr>
        <p:spPr/>
        <p:txBody>
          <a:bodyPr>
            <a:normAutofit fontScale="70000" lnSpcReduction="20000"/>
          </a:bodyPr>
          <a:lstStyle/>
          <a:p>
            <a:r>
              <a:rPr lang="en-US" sz="4000" b="1" dirty="0" err="1" smtClean="0">
                <a:solidFill>
                  <a:schemeClr val="bg1"/>
                </a:solidFill>
              </a:rPr>
              <a:t>PostgreSQL</a:t>
            </a:r>
            <a:endParaRPr lang="en-US" sz="4000" b="1" dirty="0">
              <a:solidFill>
                <a:schemeClr val="bg1"/>
              </a:solidFill>
            </a:endParaRPr>
          </a:p>
          <a:p>
            <a:pPr marL="0" indent="0">
              <a:buNone/>
            </a:pPr>
            <a:endParaRPr lang="en-US" sz="4000" b="1" dirty="0">
              <a:solidFill>
                <a:schemeClr val="bg1"/>
              </a:solidFill>
            </a:endParaRPr>
          </a:p>
          <a:p>
            <a:r>
              <a:rPr lang="en-US" sz="4000" dirty="0">
                <a:solidFill>
                  <a:schemeClr val="bg1"/>
                </a:solidFill>
              </a:rPr>
              <a:t>A tried-and-proven </a:t>
            </a:r>
            <a:r>
              <a:rPr lang="en-US" sz="4000" dirty="0">
                <a:solidFill>
                  <a:schemeClr val="bg1"/>
                </a:solidFill>
                <a:hlinkClick r:id="rId2"/>
              </a:rPr>
              <a:t>relational database</a:t>
            </a:r>
            <a:r>
              <a:rPr lang="en-US" sz="4000" dirty="0">
                <a:solidFill>
                  <a:schemeClr val="bg1"/>
                </a:solidFill>
              </a:rPr>
              <a:t> that is known for supporting a lot of data types, intuitive storage of </a:t>
            </a:r>
            <a:r>
              <a:rPr lang="en-US" sz="4000" dirty="0" err="1">
                <a:solidFill>
                  <a:schemeClr val="bg1"/>
                </a:solidFill>
              </a:rPr>
              <a:t>schemaless</a:t>
            </a:r>
            <a:r>
              <a:rPr lang="en-US" sz="4000" dirty="0">
                <a:solidFill>
                  <a:schemeClr val="bg1"/>
                </a:solidFill>
              </a:rPr>
              <a:t> data, and rich functionality. Some developers go even as far as to claim that it’s the most advanced open-source database on the market. We wouldn’t go that far, but it’s definitely a highly universal solution.</a:t>
            </a:r>
          </a:p>
          <a:p>
            <a:r>
              <a:rPr lang="en-US" sz="4000" b="1" dirty="0">
                <a:solidFill>
                  <a:schemeClr val="bg1"/>
                </a:solidFill>
              </a:rPr>
              <a:t>Price</a:t>
            </a:r>
            <a:r>
              <a:rPr lang="en-US" sz="4000" dirty="0">
                <a:solidFill>
                  <a:schemeClr val="bg1"/>
                </a:solidFill>
              </a:rPr>
              <a:t>: open-source</a:t>
            </a:r>
          </a:p>
          <a:p>
            <a:r>
              <a:rPr lang="en-US" sz="4000" b="1" dirty="0">
                <a:solidFill>
                  <a:schemeClr val="bg1"/>
                </a:solidFill>
              </a:rPr>
              <a:t>Language</a:t>
            </a:r>
            <a:r>
              <a:rPr lang="en-US" sz="4000" dirty="0">
                <a:solidFill>
                  <a:schemeClr val="bg1"/>
                </a:solidFill>
              </a:rPr>
              <a:t>: C</a:t>
            </a:r>
          </a:p>
          <a:p>
            <a:pPr marL="0" indent="0">
              <a:buNone/>
            </a:pPr>
            <a:endParaRPr lang="en-US" sz="4000" dirty="0">
              <a:solidFill>
                <a:schemeClr val="bg1"/>
              </a:solidFill>
            </a:endParaRPr>
          </a:p>
        </p:txBody>
      </p:sp>
    </p:spTree>
    <p:extLst>
      <p:ext uri="{BB962C8B-B14F-4D97-AF65-F5344CB8AC3E}">
        <p14:creationId xmlns:p14="http://schemas.microsoft.com/office/powerpoint/2010/main" val="1673351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solidFill>
                  <a:srgbClr val="C00000"/>
                </a:solidFill>
              </a:rPr>
              <a:t>SQL Server</a:t>
            </a:r>
            <a:endParaRPr lang="en-US" dirty="0"/>
          </a:p>
        </p:txBody>
      </p:sp>
      <p:sp>
        <p:nvSpPr>
          <p:cNvPr id="3" name="Espace réservé du contenu 2"/>
          <p:cNvSpPr>
            <a:spLocks noGrp="1"/>
          </p:cNvSpPr>
          <p:nvPr>
            <p:ph idx="1"/>
          </p:nvPr>
        </p:nvSpPr>
        <p:spPr/>
        <p:txBody>
          <a:bodyPr>
            <a:normAutofit fontScale="47500" lnSpcReduction="20000"/>
          </a:bodyPr>
          <a:lstStyle/>
          <a:p>
            <a:pPr marL="0" indent="0">
              <a:buNone/>
            </a:pPr>
            <a:r>
              <a:rPr lang="en-US" sz="6700" b="1" dirty="0">
                <a:solidFill>
                  <a:schemeClr val="bg1"/>
                </a:solidFill>
              </a:rPr>
              <a:t>SQL Server</a:t>
            </a:r>
          </a:p>
          <a:p>
            <a:endParaRPr lang="en-US" sz="4400" dirty="0" smtClean="0">
              <a:solidFill>
                <a:schemeClr val="bg1"/>
              </a:solidFill>
            </a:endParaRPr>
          </a:p>
          <a:p>
            <a:r>
              <a:rPr lang="en-US" sz="4400" dirty="0" smtClean="0">
                <a:solidFill>
                  <a:schemeClr val="bg1"/>
                </a:solidFill>
              </a:rPr>
              <a:t>Unlike </a:t>
            </a:r>
            <a:r>
              <a:rPr lang="en-US" sz="4400" dirty="0" err="1">
                <a:solidFill>
                  <a:schemeClr val="bg1"/>
                </a:solidFill>
              </a:rPr>
              <a:t>Postgresql</a:t>
            </a:r>
            <a:r>
              <a:rPr lang="en-US" sz="4400" dirty="0">
                <a:solidFill>
                  <a:schemeClr val="bg1"/>
                </a:solidFill>
              </a:rPr>
              <a:t> </a:t>
            </a:r>
            <a:r>
              <a:rPr lang="en-US" sz="4400" dirty="0" err="1">
                <a:solidFill>
                  <a:schemeClr val="bg1"/>
                </a:solidFill>
              </a:rPr>
              <a:t>vs</a:t>
            </a:r>
            <a:r>
              <a:rPr lang="en-US" sz="4400" dirty="0">
                <a:solidFill>
                  <a:schemeClr val="bg1"/>
                </a:solidFill>
              </a:rPr>
              <a:t> MySQL, SQL Server is a commercial solution. It’s preferred by companies who are dealing with large traffic workloads on a regular basis. It’s also considered to be one of the most compatible systems with Windows services.</a:t>
            </a:r>
          </a:p>
          <a:p>
            <a:r>
              <a:rPr lang="en-US" sz="4400" dirty="0">
                <a:solidFill>
                  <a:schemeClr val="bg1"/>
                </a:solidFill>
              </a:rPr>
              <a:t>The SQL Server infrastructure includes a lot of additional tools, like reporting services, integration systems, and analytics. For companies that manage multiple teams, these tools make a big difference in day-to-day work.</a:t>
            </a:r>
          </a:p>
          <a:p>
            <a:r>
              <a:rPr lang="en-US" sz="4400" b="1" dirty="0">
                <a:solidFill>
                  <a:schemeClr val="bg1"/>
                </a:solidFill>
              </a:rPr>
              <a:t>Price</a:t>
            </a:r>
            <a:r>
              <a:rPr lang="en-US" sz="4400" dirty="0">
                <a:solidFill>
                  <a:schemeClr val="bg1"/>
                </a:solidFill>
              </a:rPr>
              <a:t>: the database has a </a:t>
            </a:r>
            <a:r>
              <a:rPr lang="en-US" sz="4400" dirty="0">
                <a:solidFill>
                  <a:schemeClr val="bg1"/>
                </a:solidFill>
                <a:hlinkClick r:id="rId2"/>
              </a:rPr>
              <a:t>free edition</a:t>
            </a:r>
            <a:r>
              <a:rPr lang="en-US" sz="4400" dirty="0">
                <a:solidFill>
                  <a:schemeClr val="bg1"/>
                </a:solidFill>
              </a:rPr>
              <a:t> for developers and small businesses but only supports 1 processor, 1GB of maximum memory used by the database engine and 10GB maximum database size.</a:t>
            </a:r>
          </a:p>
          <a:p>
            <a:pPr marL="0" indent="0">
              <a:buNone/>
            </a:pPr>
            <a:endParaRPr lang="en-US" sz="4400" dirty="0">
              <a:solidFill>
                <a:schemeClr val="bg1"/>
              </a:solidFill>
            </a:endParaRPr>
          </a:p>
        </p:txBody>
      </p:sp>
    </p:spTree>
    <p:extLst>
      <p:ext uri="{BB962C8B-B14F-4D97-AF65-F5344CB8AC3E}">
        <p14:creationId xmlns:p14="http://schemas.microsoft.com/office/powerpoint/2010/main" val="1880681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solidFill>
                  <a:srgbClr val="C00000"/>
                </a:solidFill>
              </a:rPr>
              <a:t>A comparison between the three </a:t>
            </a:r>
            <a:r>
              <a:rPr lang="en-US" dirty="0" smtClean="0">
                <a:solidFill>
                  <a:srgbClr val="C00000"/>
                </a:solidFill>
              </a:rPr>
              <a:t>RDBMS</a:t>
            </a:r>
            <a:endParaRPr lang="en-US" dirty="0">
              <a:solidFill>
                <a:srgbClr val="C00000"/>
              </a:solidFill>
            </a:endParaRPr>
          </a:p>
        </p:txBody>
      </p:sp>
      <p:sp>
        <p:nvSpPr>
          <p:cNvPr id="3" name="Espace réservé du contenu 2"/>
          <p:cNvSpPr>
            <a:spLocks noGrp="1"/>
          </p:cNvSpPr>
          <p:nvPr>
            <p:ph idx="1"/>
          </p:nvPr>
        </p:nvSpPr>
        <p:spPr/>
        <p:txBody>
          <a:bodyPr>
            <a:normAutofit fontScale="70000" lnSpcReduction="20000"/>
          </a:bodyPr>
          <a:lstStyle/>
          <a:p>
            <a:pPr marL="0" indent="0">
              <a:buNone/>
            </a:pPr>
            <a:endParaRPr lang="en-US" dirty="0" smtClean="0">
              <a:solidFill>
                <a:srgbClr val="C00000"/>
              </a:solidFill>
            </a:endParaRPr>
          </a:p>
          <a:p>
            <a:r>
              <a:rPr lang="en-US" dirty="0" smtClean="0">
                <a:solidFill>
                  <a:srgbClr val="C00000"/>
                </a:solidFill>
              </a:rPr>
              <a:t>MySQL</a:t>
            </a:r>
            <a:r>
              <a:rPr lang="en-US" dirty="0" smtClean="0">
                <a:solidFill>
                  <a:schemeClr val="bg1"/>
                </a:solidFill>
              </a:rPr>
              <a:t> </a:t>
            </a:r>
            <a:r>
              <a:rPr lang="en-US" dirty="0">
                <a:solidFill>
                  <a:schemeClr val="bg1"/>
                </a:solidFill>
              </a:rPr>
              <a:t>supports the memory-stored table, but it can’t participate in transactions, and its security is highly vulnerable. Such tables are used only for reading purposes and can simplify exclusively primitive operations. For now, MySQL doesn’t come close to making the most out of memory-optimized tables.</a:t>
            </a:r>
          </a:p>
          <a:p>
            <a:pPr marL="0" indent="0">
              <a:buNone/>
            </a:pPr>
            <a:endParaRPr lang="en-US" dirty="0">
              <a:solidFill>
                <a:schemeClr val="bg1"/>
              </a:solidFill>
            </a:endParaRPr>
          </a:p>
          <a:p>
            <a:r>
              <a:rPr lang="en-US" dirty="0">
                <a:solidFill>
                  <a:srgbClr val="C00000"/>
                </a:solidFill>
              </a:rPr>
              <a:t> </a:t>
            </a:r>
            <a:r>
              <a:rPr lang="en-US" dirty="0" err="1">
                <a:solidFill>
                  <a:srgbClr val="C00000"/>
                </a:solidFill>
              </a:rPr>
              <a:t>PostgreSQL</a:t>
            </a:r>
            <a:r>
              <a:rPr lang="en-US" dirty="0">
                <a:solidFill>
                  <a:srgbClr val="C00000"/>
                </a:solidFill>
              </a:rPr>
              <a:t> </a:t>
            </a:r>
            <a:r>
              <a:rPr lang="en-US" dirty="0">
                <a:solidFill>
                  <a:schemeClr val="bg1"/>
                </a:solidFill>
              </a:rPr>
              <a:t>doesn’t support in-memory database creation. </a:t>
            </a:r>
          </a:p>
          <a:p>
            <a:pPr marL="0" indent="0">
              <a:buNone/>
            </a:pPr>
            <a:endParaRPr lang="en-US" dirty="0">
              <a:solidFill>
                <a:schemeClr val="bg1"/>
              </a:solidFill>
            </a:endParaRPr>
          </a:p>
          <a:p>
            <a:r>
              <a:rPr lang="en-US" dirty="0">
                <a:solidFill>
                  <a:srgbClr val="C00000"/>
                </a:solidFill>
              </a:rPr>
              <a:t>SQL Server </a:t>
            </a:r>
            <a:r>
              <a:rPr lang="en-US" dirty="0">
                <a:solidFill>
                  <a:schemeClr val="bg1"/>
                </a:solidFill>
              </a:rPr>
              <a:t>uses an optimistic strategy to handle memory-optimized tables, which means they can participate in transactions along with ordinary tables. Memory-based transactions are faster than regular ones, and this allows a drastic increase in application speed</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598185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solidFill>
                  <a:srgbClr val="C00000"/>
                </a:solidFill>
              </a:rPr>
              <a:t>A comparison between the three RDBMS</a:t>
            </a:r>
            <a:endParaRPr lang="en-US" dirty="0"/>
          </a:p>
        </p:txBody>
      </p:sp>
      <p:sp>
        <p:nvSpPr>
          <p:cNvPr id="3" name="Espace réservé du contenu 2"/>
          <p:cNvSpPr>
            <a:spLocks noGrp="1"/>
          </p:cNvSpPr>
          <p:nvPr>
            <p:ph idx="1"/>
          </p:nvPr>
        </p:nvSpPr>
        <p:spPr>
          <a:xfrm>
            <a:off x="395536" y="1916832"/>
            <a:ext cx="8229600" cy="4525963"/>
          </a:xfrm>
        </p:spPr>
        <p:txBody>
          <a:bodyPr/>
          <a:lstStyle/>
          <a:p>
            <a:r>
              <a:rPr lang="en-US" dirty="0">
                <a:solidFill>
                  <a:schemeClr val="bg1"/>
                </a:solidFill>
              </a:rPr>
              <a:t>This criterion refers to the algorithms that a database uses to update its contents, speed, and efficiency.</a:t>
            </a:r>
          </a:p>
          <a:p>
            <a:r>
              <a:rPr lang="en-US" dirty="0">
                <a:solidFill>
                  <a:schemeClr val="bg1"/>
                </a:solidFill>
              </a:rPr>
              <a:t>In the MySQL case</a:t>
            </a:r>
            <a:r>
              <a:rPr lang="en-US" b="1" dirty="0">
                <a:solidFill>
                  <a:schemeClr val="bg1"/>
                </a:solidFill>
              </a:rPr>
              <a:t>, a solution</a:t>
            </a:r>
            <a:r>
              <a:rPr lang="en-US" dirty="0">
                <a:solidFill>
                  <a:schemeClr val="bg1"/>
                </a:solidFill>
              </a:rPr>
              <a:t> updates data automatically to the rollback storage. If something goes wrong, developers can always go back to the previous version</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512334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solidFill>
                  <a:srgbClr val="C00000"/>
                </a:solidFill>
              </a:rPr>
              <a:t>A comparison between the three RDBMS</a:t>
            </a:r>
            <a:endParaRPr lang="en-US" dirty="0"/>
          </a:p>
        </p:txBody>
      </p:sp>
      <p:sp>
        <p:nvSpPr>
          <p:cNvPr id="3" name="Espace réservé du contenu 2"/>
          <p:cNvSpPr>
            <a:spLocks noGrp="1"/>
          </p:cNvSpPr>
          <p:nvPr>
            <p:ph idx="1"/>
          </p:nvPr>
        </p:nvSpPr>
        <p:spPr>
          <a:xfrm>
            <a:off x="457200" y="1600200"/>
            <a:ext cx="8229600" cy="4781128"/>
          </a:xfrm>
        </p:spPr>
        <p:txBody>
          <a:bodyPr>
            <a:normAutofit fontScale="85000" lnSpcReduction="10000"/>
          </a:bodyPr>
          <a:lstStyle/>
          <a:p>
            <a:r>
              <a:rPr lang="en-US" b="1" dirty="0" err="1">
                <a:solidFill>
                  <a:schemeClr val="bg1"/>
                </a:solidFill>
              </a:rPr>
              <a:t>PostgreSQL</a:t>
            </a:r>
            <a:r>
              <a:rPr lang="en-US" dirty="0">
                <a:solidFill>
                  <a:schemeClr val="bg1"/>
                </a:solidFill>
              </a:rPr>
              <a:t>: developers insert a new column and row in order to update the database. All updated rows have unique IDs. This multiplies the number of columns and rows and increases the size of the database, but in turn, developers benefit from higher readability.</a:t>
            </a:r>
          </a:p>
          <a:p>
            <a:r>
              <a:rPr lang="en-US" b="1" dirty="0">
                <a:solidFill>
                  <a:schemeClr val="bg1"/>
                </a:solidFill>
              </a:rPr>
              <a:t>SQL Server:</a:t>
            </a:r>
            <a:r>
              <a:rPr lang="en-US" dirty="0">
                <a:solidFill>
                  <a:schemeClr val="bg1"/>
                </a:solidFill>
              </a:rPr>
              <a:t> the database has three engines that are responsible for row updates. The ROW Store handles the information on all previous row updates, IDs, and modified content. The in-memory engine allows analyzing the quality of an updated database with a garbage collector. The </a:t>
            </a:r>
            <a:r>
              <a:rPr lang="en-US" dirty="0">
                <a:solidFill>
                  <a:schemeClr val="bg1"/>
                </a:solidFill>
                <a:hlinkClick r:id="rId2"/>
              </a:rPr>
              <a:t>column-store database</a:t>
            </a:r>
            <a:r>
              <a:rPr lang="en-US" dirty="0">
                <a:solidFill>
                  <a:schemeClr val="bg1"/>
                </a:solidFill>
              </a:rPr>
              <a:t> lets store updates in columns, like in column-driven databases.</a:t>
            </a:r>
          </a:p>
          <a:p>
            <a:endParaRPr lang="en-US" dirty="0"/>
          </a:p>
        </p:txBody>
      </p:sp>
    </p:spTree>
    <p:extLst>
      <p:ext uri="{BB962C8B-B14F-4D97-AF65-F5344CB8AC3E}">
        <p14:creationId xmlns:p14="http://schemas.microsoft.com/office/powerpoint/2010/main" val="40859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453</Words>
  <Application>Microsoft Office PowerPoint</Application>
  <PresentationFormat>Affichage à l'écran (4:3)</PresentationFormat>
  <Paragraphs>44</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RDBMS</vt:lpstr>
      <vt:lpstr>what is RDBMS ?</vt:lpstr>
      <vt:lpstr>MYSQL</vt:lpstr>
      <vt:lpstr>MYSQL</vt:lpstr>
      <vt:lpstr>PostgreSQL</vt:lpstr>
      <vt:lpstr>SQL Server</vt:lpstr>
      <vt:lpstr>A comparison between the three RDBMS</vt:lpstr>
      <vt:lpstr>A comparison between the three RDBMS</vt:lpstr>
      <vt:lpstr>A comparison between the three RDBMS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SJ</dc:creator>
  <cp:lastModifiedBy>SJ</cp:lastModifiedBy>
  <cp:revision>19</cp:revision>
  <dcterms:created xsi:type="dcterms:W3CDTF">2021-10-04T13:21:28Z</dcterms:created>
  <dcterms:modified xsi:type="dcterms:W3CDTF">2021-10-05T11:34:04Z</dcterms:modified>
</cp:coreProperties>
</file>