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4148E-8117-4FCA-BE81-02020C5B06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56E41C6-BA01-4A15-B942-E2269FE3E102}">
      <dgm:prSet/>
      <dgm:spPr/>
      <dgm:t>
        <a:bodyPr/>
        <a:lstStyle/>
        <a:p>
          <a:r>
            <a:rPr lang="es-MX" dirty="0"/>
            <a:t>El problema tiene </a:t>
          </a:r>
          <a:r>
            <a:rPr lang="es-MX" b="1" dirty="0"/>
            <a:t>92 soluciones válidas</a:t>
          </a:r>
          <a:r>
            <a:rPr lang="es-MX" dirty="0"/>
            <a:t>, de las cuales </a:t>
          </a:r>
          <a:r>
            <a:rPr lang="es-MX" b="1" dirty="0"/>
            <a:t>12 son soluciones fundamentales</a:t>
          </a:r>
          <a:r>
            <a:rPr lang="es-MX" dirty="0"/>
            <a:t> (las demás se pueden obtener por rotaciones y reflexiones).</a:t>
          </a:r>
          <a:endParaRPr lang="en-US" dirty="0"/>
        </a:p>
      </dgm:t>
    </dgm:pt>
    <dgm:pt modelId="{DF777FC5-08F4-491D-8D7E-657A8670C7FC}" type="parTrans" cxnId="{75FB2053-E9E1-4763-869F-E46C1C6F2961}">
      <dgm:prSet/>
      <dgm:spPr/>
      <dgm:t>
        <a:bodyPr/>
        <a:lstStyle/>
        <a:p>
          <a:endParaRPr lang="en-US"/>
        </a:p>
      </dgm:t>
    </dgm:pt>
    <dgm:pt modelId="{BA800A63-DB09-4C74-8FF9-1968A614F3EB}" type="sibTrans" cxnId="{75FB2053-E9E1-4763-869F-E46C1C6F2961}">
      <dgm:prSet/>
      <dgm:spPr/>
      <dgm:t>
        <a:bodyPr/>
        <a:lstStyle/>
        <a:p>
          <a:endParaRPr lang="en-US"/>
        </a:p>
      </dgm:t>
    </dgm:pt>
    <dgm:pt modelId="{B68C20C2-12E2-46B0-ADC3-85BC7D39FDC3}">
      <dgm:prSet/>
      <dgm:spPr/>
      <dgm:t>
        <a:bodyPr/>
        <a:lstStyle/>
        <a:p>
          <a:r>
            <a:rPr lang="es-MX"/>
            <a:t>A medida que el número de reinas aumenta en un tablero N×NN \times NN×N, el número de soluciones crece exponencialmente, convirtiéndolo en un problema computacionalmente desafiante.</a:t>
          </a:r>
          <a:endParaRPr lang="en-US"/>
        </a:p>
      </dgm:t>
    </dgm:pt>
    <dgm:pt modelId="{037BE867-B875-4C20-A0C4-E8BFEC065A5D}" type="parTrans" cxnId="{8B7943AC-6D56-4B00-99F7-829C55C392C9}">
      <dgm:prSet/>
      <dgm:spPr/>
      <dgm:t>
        <a:bodyPr/>
        <a:lstStyle/>
        <a:p>
          <a:endParaRPr lang="en-US"/>
        </a:p>
      </dgm:t>
    </dgm:pt>
    <dgm:pt modelId="{524A21E4-BB37-4E15-9186-B93A6EDFB667}" type="sibTrans" cxnId="{8B7943AC-6D56-4B00-99F7-829C55C392C9}">
      <dgm:prSet/>
      <dgm:spPr/>
      <dgm:t>
        <a:bodyPr/>
        <a:lstStyle/>
        <a:p>
          <a:endParaRPr lang="en-US"/>
        </a:p>
      </dgm:t>
    </dgm:pt>
    <dgm:pt modelId="{4F3A37EB-DB71-4143-BBF9-B7A9E9CEC5D0}" type="pres">
      <dgm:prSet presAssocID="{BB74148E-8117-4FCA-BE81-02020C5B068E}" presName="root" presStyleCnt="0">
        <dgm:presLayoutVars>
          <dgm:dir/>
          <dgm:resizeHandles val="exact"/>
        </dgm:presLayoutVars>
      </dgm:prSet>
      <dgm:spPr/>
    </dgm:pt>
    <dgm:pt modelId="{3EA2497D-B591-42AC-B750-1A1E2FD1B723}" type="pres">
      <dgm:prSet presAssocID="{856E41C6-BA01-4A15-B942-E2269FE3E102}" presName="compNode" presStyleCnt="0"/>
      <dgm:spPr/>
    </dgm:pt>
    <dgm:pt modelId="{9D33EC40-0CD4-4F30-ABC0-7F81C8255DF3}" type="pres">
      <dgm:prSet presAssocID="{856E41C6-BA01-4A15-B942-E2269FE3E102}" presName="bgRect" presStyleLbl="bgShp" presStyleIdx="0" presStyleCnt="2"/>
      <dgm:spPr/>
    </dgm:pt>
    <dgm:pt modelId="{5478E3C7-FF73-48A2-8846-F041FB133BF2}" type="pres">
      <dgm:prSet presAssocID="{856E41C6-BA01-4A15-B942-E2269FE3E1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F860754-2429-4A98-9480-25E571628620}" type="pres">
      <dgm:prSet presAssocID="{856E41C6-BA01-4A15-B942-E2269FE3E102}" presName="spaceRect" presStyleCnt="0"/>
      <dgm:spPr/>
    </dgm:pt>
    <dgm:pt modelId="{E3200835-896F-4DCE-B674-3261E1735735}" type="pres">
      <dgm:prSet presAssocID="{856E41C6-BA01-4A15-B942-E2269FE3E102}" presName="parTx" presStyleLbl="revTx" presStyleIdx="0" presStyleCnt="2">
        <dgm:presLayoutVars>
          <dgm:chMax val="0"/>
          <dgm:chPref val="0"/>
        </dgm:presLayoutVars>
      </dgm:prSet>
      <dgm:spPr/>
    </dgm:pt>
    <dgm:pt modelId="{DA8256D5-5835-489F-99FD-663AFA9908EC}" type="pres">
      <dgm:prSet presAssocID="{BA800A63-DB09-4C74-8FF9-1968A614F3EB}" presName="sibTrans" presStyleCnt="0"/>
      <dgm:spPr/>
    </dgm:pt>
    <dgm:pt modelId="{49D013A8-0E5B-4952-B145-7450B9B4C1A5}" type="pres">
      <dgm:prSet presAssocID="{B68C20C2-12E2-46B0-ADC3-85BC7D39FDC3}" presName="compNode" presStyleCnt="0"/>
      <dgm:spPr/>
    </dgm:pt>
    <dgm:pt modelId="{F22613D1-FE97-4E81-A7CD-7C0831488F84}" type="pres">
      <dgm:prSet presAssocID="{B68C20C2-12E2-46B0-ADC3-85BC7D39FDC3}" presName="bgRect" presStyleLbl="bgShp" presStyleIdx="1" presStyleCnt="2"/>
      <dgm:spPr/>
    </dgm:pt>
    <dgm:pt modelId="{989BF357-D188-47DC-ADDA-25F23A87BFE5}" type="pres">
      <dgm:prSet presAssocID="{B68C20C2-12E2-46B0-ADC3-85BC7D39FD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la"/>
        </a:ext>
      </dgm:extLst>
    </dgm:pt>
    <dgm:pt modelId="{49CE7217-08B7-46AC-95F8-314FCBA11213}" type="pres">
      <dgm:prSet presAssocID="{B68C20C2-12E2-46B0-ADC3-85BC7D39FDC3}" presName="spaceRect" presStyleCnt="0"/>
      <dgm:spPr/>
    </dgm:pt>
    <dgm:pt modelId="{BAEBDDB0-9CB6-4C59-B6E1-E86EDBB688B4}" type="pres">
      <dgm:prSet presAssocID="{B68C20C2-12E2-46B0-ADC3-85BC7D39FD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7109150-A61B-4DD6-8624-2E8D3FA8AAF0}" type="presOf" srcId="{B68C20C2-12E2-46B0-ADC3-85BC7D39FDC3}" destId="{BAEBDDB0-9CB6-4C59-B6E1-E86EDBB688B4}" srcOrd="0" destOrd="0" presId="urn:microsoft.com/office/officeart/2018/2/layout/IconVerticalSolidList"/>
    <dgm:cxn modelId="{75FB2053-E9E1-4763-869F-E46C1C6F2961}" srcId="{BB74148E-8117-4FCA-BE81-02020C5B068E}" destId="{856E41C6-BA01-4A15-B942-E2269FE3E102}" srcOrd="0" destOrd="0" parTransId="{DF777FC5-08F4-491D-8D7E-657A8670C7FC}" sibTransId="{BA800A63-DB09-4C74-8FF9-1968A614F3EB}"/>
    <dgm:cxn modelId="{2E4E5094-2DB4-4AED-851A-401688B870A9}" type="presOf" srcId="{856E41C6-BA01-4A15-B942-E2269FE3E102}" destId="{E3200835-896F-4DCE-B674-3261E1735735}" srcOrd="0" destOrd="0" presId="urn:microsoft.com/office/officeart/2018/2/layout/IconVerticalSolidList"/>
    <dgm:cxn modelId="{C089F9A5-95A0-4C2E-8622-9F9F75B231FA}" type="presOf" srcId="{BB74148E-8117-4FCA-BE81-02020C5B068E}" destId="{4F3A37EB-DB71-4143-BBF9-B7A9E9CEC5D0}" srcOrd="0" destOrd="0" presId="urn:microsoft.com/office/officeart/2018/2/layout/IconVerticalSolidList"/>
    <dgm:cxn modelId="{8B7943AC-6D56-4B00-99F7-829C55C392C9}" srcId="{BB74148E-8117-4FCA-BE81-02020C5B068E}" destId="{B68C20C2-12E2-46B0-ADC3-85BC7D39FDC3}" srcOrd="1" destOrd="0" parTransId="{037BE867-B875-4C20-A0C4-E8BFEC065A5D}" sibTransId="{524A21E4-BB37-4E15-9186-B93A6EDFB667}"/>
    <dgm:cxn modelId="{D3DA5D02-3158-48EF-BE88-DF1D5B851059}" type="presParOf" srcId="{4F3A37EB-DB71-4143-BBF9-B7A9E9CEC5D0}" destId="{3EA2497D-B591-42AC-B750-1A1E2FD1B723}" srcOrd="0" destOrd="0" presId="urn:microsoft.com/office/officeart/2018/2/layout/IconVerticalSolidList"/>
    <dgm:cxn modelId="{7A98F95C-8BDA-4E3E-9C8F-7CFD16E24C7A}" type="presParOf" srcId="{3EA2497D-B591-42AC-B750-1A1E2FD1B723}" destId="{9D33EC40-0CD4-4F30-ABC0-7F81C8255DF3}" srcOrd="0" destOrd="0" presId="urn:microsoft.com/office/officeart/2018/2/layout/IconVerticalSolidList"/>
    <dgm:cxn modelId="{41F77F60-71EA-4731-8F49-B2A856968562}" type="presParOf" srcId="{3EA2497D-B591-42AC-B750-1A1E2FD1B723}" destId="{5478E3C7-FF73-48A2-8846-F041FB133BF2}" srcOrd="1" destOrd="0" presId="urn:microsoft.com/office/officeart/2018/2/layout/IconVerticalSolidList"/>
    <dgm:cxn modelId="{AA762E3A-E779-409C-9C90-4701634B13B7}" type="presParOf" srcId="{3EA2497D-B591-42AC-B750-1A1E2FD1B723}" destId="{2F860754-2429-4A98-9480-25E571628620}" srcOrd="2" destOrd="0" presId="urn:microsoft.com/office/officeart/2018/2/layout/IconVerticalSolidList"/>
    <dgm:cxn modelId="{BE3B75E5-7EB8-46FD-B44F-7C93E3507B60}" type="presParOf" srcId="{3EA2497D-B591-42AC-B750-1A1E2FD1B723}" destId="{E3200835-896F-4DCE-B674-3261E1735735}" srcOrd="3" destOrd="0" presId="urn:microsoft.com/office/officeart/2018/2/layout/IconVerticalSolidList"/>
    <dgm:cxn modelId="{0CF9FC13-58AB-41E8-8AAB-2BBF5066AAE9}" type="presParOf" srcId="{4F3A37EB-DB71-4143-BBF9-B7A9E9CEC5D0}" destId="{DA8256D5-5835-489F-99FD-663AFA9908EC}" srcOrd="1" destOrd="0" presId="urn:microsoft.com/office/officeart/2018/2/layout/IconVerticalSolidList"/>
    <dgm:cxn modelId="{16F8441C-B9B1-4B23-A810-95E9B596409A}" type="presParOf" srcId="{4F3A37EB-DB71-4143-BBF9-B7A9E9CEC5D0}" destId="{49D013A8-0E5B-4952-B145-7450B9B4C1A5}" srcOrd="2" destOrd="0" presId="urn:microsoft.com/office/officeart/2018/2/layout/IconVerticalSolidList"/>
    <dgm:cxn modelId="{D1234D94-40DA-4918-B673-1D7EE9AA519D}" type="presParOf" srcId="{49D013A8-0E5B-4952-B145-7450B9B4C1A5}" destId="{F22613D1-FE97-4E81-A7CD-7C0831488F84}" srcOrd="0" destOrd="0" presId="urn:microsoft.com/office/officeart/2018/2/layout/IconVerticalSolidList"/>
    <dgm:cxn modelId="{F84C0A6C-8AAC-4C55-82E9-6329153D1391}" type="presParOf" srcId="{49D013A8-0E5B-4952-B145-7450B9B4C1A5}" destId="{989BF357-D188-47DC-ADDA-25F23A87BFE5}" srcOrd="1" destOrd="0" presId="urn:microsoft.com/office/officeart/2018/2/layout/IconVerticalSolidList"/>
    <dgm:cxn modelId="{CFC59E28-A79F-436E-A5EA-E818EDA72F34}" type="presParOf" srcId="{49D013A8-0E5B-4952-B145-7450B9B4C1A5}" destId="{49CE7217-08B7-46AC-95F8-314FCBA11213}" srcOrd="2" destOrd="0" presId="urn:microsoft.com/office/officeart/2018/2/layout/IconVerticalSolidList"/>
    <dgm:cxn modelId="{9EDD959E-719B-42D2-9183-5114E395EE2F}" type="presParOf" srcId="{49D013A8-0E5B-4952-B145-7450B9B4C1A5}" destId="{BAEBDDB0-9CB6-4C59-B6E1-E86EDBB688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3EC40-0CD4-4F30-ABC0-7F81C8255DF3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8E3C7-FF73-48A2-8846-F041FB133BF2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0835-896F-4DCE-B674-3261E1735735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El problema tiene </a:t>
          </a:r>
          <a:r>
            <a:rPr lang="es-MX" sz="2400" b="1" kern="1200" dirty="0"/>
            <a:t>92 soluciones válidas</a:t>
          </a:r>
          <a:r>
            <a:rPr lang="es-MX" sz="2400" kern="1200" dirty="0"/>
            <a:t>, de las cuales </a:t>
          </a:r>
          <a:r>
            <a:rPr lang="es-MX" sz="2400" b="1" kern="1200" dirty="0"/>
            <a:t>12 son soluciones fundamentales</a:t>
          </a:r>
          <a:r>
            <a:rPr lang="es-MX" sz="2400" kern="1200" dirty="0"/>
            <a:t> (las demás se pueden obtener por rotaciones y reflexiones).</a:t>
          </a:r>
          <a:endParaRPr lang="en-US" sz="2400" kern="1200" dirty="0"/>
        </a:p>
      </dsp:txBody>
      <dsp:txXfrm>
        <a:off x="1509882" y="708097"/>
        <a:ext cx="9005717" cy="1307257"/>
      </dsp:txXfrm>
    </dsp:sp>
    <dsp:sp modelId="{F22613D1-FE97-4E81-A7CD-7C0831488F8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BF357-D188-47DC-ADDA-25F23A87BFE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BDDB0-9CB6-4C59-B6E1-E86EDBB688B4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A medida que el número de reinas aumenta en un tablero N×NN \times NN×N, el número de soluciones crece exponencialmente, convirtiéndolo en un problema computacionalmente desafiante.</a:t>
          </a:r>
          <a:endParaRPr lang="en-US" sz="24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A2A43-76D1-AEA9-A4E2-D73B5D14D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859F14-C7E2-5739-3C87-917EA80E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8CA397-C141-0110-6F50-39848FF0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3EBA16-A94E-3284-33D9-5E59F511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6C3C7-D547-0D19-76C2-D662180F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99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41298-20B8-9E55-FABA-4A883674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0F8A20-6EBA-3775-A382-91171E738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A6E58-B1AE-0EEF-400D-A2FAE633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E4EFE-6DCE-06C8-1D03-362A4179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26A52-BC1A-A091-600B-B8B320BA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7350CD-F2C3-9D09-F2E3-9AA755848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F559C6-2AB0-113C-0667-51C31746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C093B9-D304-2C31-E019-94F5F68F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4FDF5-1A79-E953-6974-7BE997A2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0BD43F-1BA3-CB31-D61D-9E14B40B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10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D85C4-57E8-C8D6-69D9-6FB1B7B1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FCB8F-9BB0-E3A1-BF96-E65B3284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7EFAB-3966-09FA-A579-517BBEDF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C8FA5-E0D7-C794-F506-0C372A64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F7CA2-5806-3B34-81A1-9BC23BD0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927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54DC5-1C0F-0071-C947-2212713A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5E1AA-C182-220E-FFDE-F73BEEB3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2D58F-F80A-C2B4-D2DF-C635752E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C56D9-E24E-C7B9-CDE2-4F72517A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1865-9328-FFF2-CF42-760ADC8F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5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21C8A-43D7-FE6A-C0BA-EE3430BE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FA625-AB62-59F6-4577-B80AA7F1C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30FD4D-F204-2733-2540-CA32F9A8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D82AF-F795-7322-A7CA-CC28E3B4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2B54E2-E857-D9CE-9388-C50A8603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CD403-9C37-4EC2-4373-BF8C9F17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42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8448E-5C5A-2EDB-D6D4-8EC5885F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A0411-6A12-EAC5-5F22-3BF9778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E6D3E7-3406-279C-4B6B-C31CD2D1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1AA3D6-52C9-686D-82E8-7370DC26D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D007AA-9D55-02F8-0B31-F421A1930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D32FB5-BBA7-7747-A8C7-C4FC18CF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72BCB6-8961-99BF-246F-8C1B707D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024EED-5226-F784-945E-218AC6DF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5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6AA6C-8FAB-0BA9-7CDD-CEEF1929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E7EE18-583C-0FB8-1934-08F2D3F6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446808-11AE-13DA-ECB2-9795E1F3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43FF78-AA22-1631-3D60-F51EAB3E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6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90C90C-3BE0-2046-D243-B9700932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B1FB7-2BA6-D9CD-5F15-8C8A6995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DCCCB-3ECD-8B04-19ED-F5C5444A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50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D9244-3624-AF30-E446-891C6259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14CAF-9CE9-7792-BF11-FB925740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D58098-5CD9-51A7-3B3E-B0B656CB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42FF93-C278-739B-5CCD-E98D3E0A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6AB3F0-6EA1-91BC-F896-257DFB45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5C58F3-B24F-1B61-8096-61ADFDD5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77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55CF1-450E-8AD3-4E2B-5F41C066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6C3FD6-116E-3993-D4AF-55BD1A98D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0CF31B-DE23-124B-F380-221FA9369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CBE791-5F23-039D-B501-CBF06796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2A199A-32A4-BD49-6B49-8B4EB76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B72AAF-644B-B965-9730-5C3D726E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3E0468-3642-7166-AE83-6703C3DB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925AA-7B7D-ACB2-36E3-6C7AA705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77746-EB29-D870-EE99-A7DF26CCA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D6AD6-1066-E271-7EF9-C01DF041F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CFBEC-DAAC-97E5-5675-1FBC54CCF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0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CD1B1D-F44B-88C7-2C5B-AB05042EF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PROBLEMA DE LAS 8 REINAS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1EA17-3B10-A8E4-8C9C-C1750C195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RAFAEL PLATA</a:t>
            </a:r>
          </a:p>
        </p:txBody>
      </p:sp>
    </p:spTree>
    <p:extLst>
      <p:ext uri="{BB962C8B-B14F-4D97-AF65-F5344CB8AC3E}">
        <p14:creationId xmlns:p14="http://schemas.microsoft.com/office/powerpoint/2010/main" val="302074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CF6B5F-1594-6678-A52A-D39541F5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dirty="0">
                <a:solidFill>
                  <a:srgbClr val="FFFFFF"/>
                </a:solidFill>
              </a:rPr>
              <a:t>Reglas y 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4D5C8-DF3B-2D65-7F26-F44A21C6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MX" sz="2000" dirty="0"/>
              <a:t>Cada reina en el tablero tiene la capacidad de moverse en </a:t>
            </a:r>
            <a:r>
              <a:rPr lang="es-MX" sz="2000" b="1" dirty="0"/>
              <a:t>líneas rectas y diagonales</a:t>
            </a:r>
            <a:r>
              <a:rPr lang="es-MX" sz="2000" dirty="0"/>
              <a:t> sin restricciones de distancia. Por lo tanto, una solución válida debe cumplir con las siguientes condiciones:</a:t>
            </a:r>
          </a:p>
          <a:p>
            <a:pPr>
              <a:buFont typeface="+mj-lt"/>
              <a:buAutoNum type="arabicPeriod"/>
            </a:pPr>
            <a:r>
              <a:rPr lang="es-MX" sz="2000" dirty="0"/>
              <a:t>No puede haber más de una reina en la misma </a:t>
            </a:r>
            <a:r>
              <a:rPr lang="es-MX" sz="2000" b="1" dirty="0"/>
              <a:t>fila</a:t>
            </a:r>
            <a:r>
              <a:rPr lang="es-MX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s-MX" sz="2000" dirty="0"/>
              <a:t>No puede haber más de una reina en la misma </a:t>
            </a:r>
            <a:r>
              <a:rPr lang="es-MX" sz="2000" b="1" dirty="0"/>
              <a:t>columna</a:t>
            </a:r>
            <a:r>
              <a:rPr lang="es-MX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s-MX" sz="2000" dirty="0"/>
              <a:t>No puede haber más de una reina en la misma </a:t>
            </a:r>
            <a:r>
              <a:rPr lang="es-MX" sz="2000" b="1" dirty="0"/>
              <a:t>diagonal</a:t>
            </a:r>
            <a:r>
              <a:rPr lang="es-MX" sz="2000" dirty="0"/>
              <a:t> (ascendente o descendente).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6113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0EEBE-71C0-A593-0E8F-56714AD7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b="1"/>
              <a:t>Soluciones y Complejidad</a:t>
            </a:r>
            <a:endParaRPr lang="es-MX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768755F7-1489-A896-6E97-9B4794AA2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11437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06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E51EE5-5AE4-88F3-17EA-F61F52A7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Solución con la búsqueda tabu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FC262-018B-CAFB-0370-51F1A3EA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93923"/>
            <a:ext cx="6830961" cy="31830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b="1" dirty="0" err="1">
                <a:solidFill>
                  <a:srgbClr val="FFFFFF"/>
                </a:solidFill>
              </a:rPr>
              <a:t>Cómo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funciona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en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el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problema</a:t>
            </a:r>
            <a:r>
              <a:rPr lang="en-US" sz="1500" b="1" dirty="0">
                <a:solidFill>
                  <a:srgbClr val="FFFFFF"/>
                </a:solidFill>
              </a:rPr>
              <a:t> de N reinas: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 err="1">
                <a:solidFill>
                  <a:srgbClr val="FFFFFF"/>
                </a:solidFill>
              </a:rPr>
              <a:t>Generar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una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solución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inicial</a:t>
            </a:r>
            <a:r>
              <a:rPr lang="en-US" sz="1500" dirty="0">
                <a:solidFill>
                  <a:srgbClr val="FFFFFF"/>
                </a:solidFill>
              </a:rPr>
              <a:t> (</a:t>
            </a:r>
            <a:r>
              <a:rPr lang="en-US" sz="1500" dirty="0" err="1">
                <a:solidFill>
                  <a:srgbClr val="FFFFFF"/>
                </a:solidFill>
              </a:rPr>
              <a:t>aleatoria</a:t>
            </a:r>
            <a:r>
              <a:rPr lang="en-US" sz="1500" dirty="0">
                <a:solidFill>
                  <a:srgbClr val="FFFFFF"/>
                </a:solidFill>
              </a:rPr>
              <a:t> o dada </a:t>
            </a:r>
            <a:r>
              <a:rPr lang="en-US" sz="1500" dirty="0" err="1">
                <a:solidFill>
                  <a:srgbClr val="FFFFFF"/>
                </a:solidFill>
              </a:rPr>
              <a:t>por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usuario</a:t>
            </a:r>
            <a:r>
              <a:rPr lang="en-US" sz="1500" dirty="0">
                <a:solidFill>
                  <a:srgbClr val="FFFFFF"/>
                </a:solidFill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rgbClr val="FFFFFF"/>
                </a:solidFill>
              </a:rPr>
              <a:t>Explorar </a:t>
            </a:r>
            <a:r>
              <a:rPr lang="en-US" sz="1500" b="1" dirty="0" err="1">
                <a:solidFill>
                  <a:srgbClr val="FFFFFF"/>
                </a:solidFill>
              </a:rPr>
              <a:t>vecinos</a:t>
            </a:r>
            <a:r>
              <a:rPr lang="en-US" sz="1500" dirty="0">
                <a:solidFill>
                  <a:srgbClr val="FFFFFF"/>
                </a:solidFill>
              </a:rPr>
              <a:t>: Se </a:t>
            </a:r>
            <a:r>
              <a:rPr lang="en-US" sz="1500" dirty="0" err="1">
                <a:solidFill>
                  <a:srgbClr val="FFFFFF"/>
                </a:solidFill>
              </a:rPr>
              <a:t>generan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nuevas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soluciones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intercambiando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posiciones</a:t>
            </a:r>
            <a:r>
              <a:rPr lang="en-US" sz="1500" dirty="0">
                <a:solidFill>
                  <a:srgbClr val="FFFFFF"/>
                </a:solidFill>
              </a:rPr>
              <a:t> de reinas.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 err="1">
                <a:solidFill>
                  <a:srgbClr val="FFFFFF"/>
                </a:solidFill>
              </a:rPr>
              <a:t>Evaluar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conflictos</a:t>
            </a:r>
            <a:r>
              <a:rPr lang="en-US" sz="1500" dirty="0">
                <a:solidFill>
                  <a:srgbClr val="FFFFFF"/>
                </a:solidFill>
              </a:rPr>
              <a:t>: Se </a:t>
            </a:r>
            <a:r>
              <a:rPr lang="en-US" sz="1500" dirty="0" err="1">
                <a:solidFill>
                  <a:srgbClr val="FFFFFF"/>
                </a:solidFill>
              </a:rPr>
              <a:t>elige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mejor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vecino</a:t>
            </a:r>
            <a:r>
              <a:rPr lang="en-US" sz="1500" dirty="0">
                <a:solidFill>
                  <a:srgbClr val="FFFFFF"/>
                </a:solidFill>
              </a:rPr>
              <a:t> con </a:t>
            </a:r>
            <a:r>
              <a:rPr lang="en-US" sz="1500" dirty="0" err="1">
                <a:solidFill>
                  <a:srgbClr val="FFFFFF"/>
                </a:solidFill>
              </a:rPr>
              <a:t>menos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conflictos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rgbClr val="FFFFFF"/>
                </a:solidFill>
              </a:rPr>
              <a:t>Lista </a:t>
            </a:r>
            <a:r>
              <a:rPr lang="en-US" sz="1500" b="1" dirty="0" err="1">
                <a:solidFill>
                  <a:srgbClr val="FFFFFF"/>
                </a:solidFill>
              </a:rPr>
              <a:t>Tabú</a:t>
            </a:r>
            <a:r>
              <a:rPr lang="en-US" sz="1500" dirty="0">
                <a:solidFill>
                  <a:srgbClr val="FFFFFF"/>
                </a:solidFill>
              </a:rPr>
              <a:t>: Se </a:t>
            </a:r>
            <a:r>
              <a:rPr lang="en-US" sz="1500" dirty="0" err="1">
                <a:solidFill>
                  <a:srgbClr val="FFFFFF"/>
                </a:solidFill>
              </a:rPr>
              <a:t>evita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regresar</a:t>
            </a:r>
            <a:r>
              <a:rPr lang="en-US" sz="1500" dirty="0">
                <a:solidFill>
                  <a:srgbClr val="FFFFFF"/>
                </a:solidFill>
              </a:rPr>
              <a:t> a </a:t>
            </a:r>
            <a:r>
              <a:rPr lang="en-US" sz="1500" dirty="0" err="1">
                <a:solidFill>
                  <a:srgbClr val="FFFFFF"/>
                </a:solidFill>
              </a:rPr>
              <a:t>soluciones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recientes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marcándolas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como</a:t>
            </a:r>
            <a:r>
              <a:rPr lang="en-US" sz="1500" dirty="0">
                <a:solidFill>
                  <a:srgbClr val="FFFFFF"/>
                </a:solidFill>
              </a:rPr>
              <a:t> "</a:t>
            </a:r>
            <a:r>
              <a:rPr lang="en-US" sz="1500" dirty="0" err="1">
                <a:solidFill>
                  <a:srgbClr val="FFFFFF"/>
                </a:solidFill>
              </a:rPr>
              <a:t>tabú</a:t>
            </a:r>
            <a:r>
              <a:rPr lang="en-US" sz="1500" dirty="0">
                <a:solidFill>
                  <a:srgbClr val="FFFFFF"/>
                </a:solidFill>
              </a:rPr>
              <a:t>" </a:t>
            </a:r>
            <a:r>
              <a:rPr lang="en-US" sz="1500" dirty="0" err="1">
                <a:solidFill>
                  <a:srgbClr val="FFFFFF"/>
                </a:solidFill>
              </a:rPr>
              <a:t>por</a:t>
            </a:r>
            <a:r>
              <a:rPr lang="en-US" sz="1500" dirty="0">
                <a:solidFill>
                  <a:srgbClr val="FFFFFF"/>
                </a:solidFill>
              </a:rPr>
              <a:t> un </a:t>
            </a:r>
            <a:r>
              <a:rPr lang="en-US" sz="1500" dirty="0" err="1">
                <a:solidFill>
                  <a:srgbClr val="FFFFFF"/>
                </a:solidFill>
              </a:rPr>
              <a:t>tiempo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 err="1">
                <a:solidFill>
                  <a:srgbClr val="FFFFFF"/>
                </a:solidFill>
              </a:rPr>
              <a:t>Criterio</a:t>
            </a:r>
            <a:r>
              <a:rPr lang="en-US" sz="1500" b="1" dirty="0">
                <a:solidFill>
                  <a:srgbClr val="FFFFFF"/>
                </a:solidFill>
              </a:rPr>
              <a:t> de </a:t>
            </a:r>
            <a:r>
              <a:rPr lang="en-US" sz="1500" b="1" dirty="0" err="1">
                <a:solidFill>
                  <a:srgbClr val="FFFFFF"/>
                </a:solidFill>
              </a:rPr>
              <a:t>aspiración</a:t>
            </a:r>
            <a:r>
              <a:rPr lang="en-US" sz="1500" dirty="0">
                <a:solidFill>
                  <a:srgbClr val="FFFFFF"/>
                </a:solidFill>
              </a:rPr>
              <a:t>: Si un </a:t>
            </a:r>
            <a:r>
              <a:rPr lang="en-US" sz="1500" dirty="0" err="1">
                <a:solidFill>
                  <a:srgbClr val="FFFFFF"/>
                </a:solidFill>
              </a:rPr>
              <a:t>movimiento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tabú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mejora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mejor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solución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encontrada</a:t>
            </a:r>
            <a:r>
              <a:rPr lang="en-US" sz="1500" dirty="0">
                <a:solidFill>
                  <a:srgbClr val="FFFFFF"/>
                </a:solidFill>
              </a:rPr>
              <a:t>, se </a:t>
            </a:r>
            <a:r>
              <a:rPr lang="en-US" sz="1500" dirty="0" err="1">
                <a:solidFill>
                  <a:srgbClr val="FFFFFF"/>
                </a:solidFill>
              </a:rPr>
              <a:t>permite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 err="1">
                <a:solidFill>
                  <a:srgbClr val="FFFFFF"/>
                </a:solidFill>
              </a:rPr>
              <a:t>Repetir</a:t>
            </a:r>
            <a:r>
              <a:rPr lang="en-US" sz="1500" b="1" dirty="0">
                <a:solidFill>
                  <a:srgbClr val="FFFFFF"/>
                </a:solidFill>
              </a:rPr>
              <a:t> hasta </a:t>
            </a:r>
            <a:r>
              <a:rPr lang="en-US" sz="1500" b="1" dirty="0" err="1">
                <a:solidFill>
                  <a:srgbClr val="FFFFFF"/>
                </a:solidFill>
              </a:rPr>
              <a:t>encontrar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una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solución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óptima</a:t>
            </a:r>
            <a:r>
              <a:rPr lang="en-US" sz="1500" dirty="0">
                <a:solidFill>
                  <a:srgbClr val="FFFFFF"/>
                </a:solidFill>
              </a:rPr>
              <a:t> o </a:t>
            </a:r>
            <a:r>
              <a:rPr lang="en-US" sz="1500" dirty="0" err="1">
                <a:solidFill>
                  <a:srgbClr val="FFFFFF"/>
                </a:solidFill>
              </a:rPr>
              <a:t>alcanzar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límite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iteraciones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5C98DD-205C-2044-DF98-18A2E61AE6C8}"/>
              </a:ext>
            </a:extLst>
          </p:cNvPr>
          <p:cNvSpPr txBox="1">
            <a:spLocks/>
          </p:cNvSpPr>
          <p:nvPr/>
        </p:nvSpPr>
        <p:spPr>
          <a:xfrm>
            <a:off x="762000" y="1752364"/>
            <a:ext cx="9200535" cy="143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n-US" sz="2400" b="1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búsqueda</a:t>
            </a:r>
            <a:r>
              <a:rPr lang="en-US" sz="24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tabú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es un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método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optimización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evita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quedar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atrapado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soluciones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locales al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prohibir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temporalmente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ciertos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movimientos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27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265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de Office</vt:lpstr>
      <vt:lpstr>PROBLEMA DE LAS 8 REINAS</vt:lpstr>
      <vt:lpstr>Reglas y Restricciones</vt:lpstr>
      <vt:lpstr>Soluciones y Complejidad</vt:lpstr>
      <vt:lpstr>Solución con la búsqueda tabu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PLATA ANGULO</dc:creator>
  <cp:lastModifiedBy>RAFAEL PLATA ANGULO</cp:lastModifiedBy>
  <cp:revision>1</cp:revision>
  <dcterms:created xsi:type="dcterms:W3CDTF">2025-03-11T04:36:33Z</dcterms:created>
  <dcterms:modified xsi:type="dcterms:W3CDTF">2025-03-11T05:36:00Z</dcterms:modified>
</cp:coreProperties>
</file>