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6D865-A24C-4B3F-8EF6-28831CC3E2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49C65D-F6CA-4CC0-929A-F22F995067AA}">
      <dgm:prSet/>
      <dgm:spPr/>
      <dgm:t>
        <a:bodyPr/>
        <a:lstStyle/>
        <a:p>
          <a:r>
            <a:rPr lang="es-MX" b="0" i="0" baseline="0"/>
            <a:t>El problema de las 8 reinas consiste en colocar 8 reinas en un tablero de ajedrez (8x8) sin que se ataquen entre sí. </a:t>
          </a:r>
          <a:endParaRPr lang="en-US"/>
        </a:p>
      </dgm:t>
    </dgm:pt>
    <dgm:pt modelId="{88B4738A-FA91-4190-B4B4-D26FAE839EE5}" type="parTrans" cxnId="{826F6C48-6AFC-47C4-97AF-E503A969F37A}">
      <dgm:prSet/>
      <dgm:spPr/>
      <dgm:t>
        <a:bodyPr/>
        <a:lstStyle/>
        <a:p>
          <a:endParaRPr lang="en-US"/>
        </a:p>
      </dgm:t>
    </dgm:pt>
    <dgm:pt modelId="{4352A864-5513-450E-A7A1-35CA220436FB}" type="sibTrans" cxnId="{826F6C48-6AFC-47C4-97AF-E503A969F37A}">
      <dgm:prSet/>
      <dgm:spPr/>
      <dgm:t>
        <a:bodyPr/>
        <a:lstStyle/>
        <a:p>
          <a:endParaRPr lang="en-US"/>
        </a:p>
      </dgm:t>
    </dgm:pt>
    <dgm:pt modelId="{5897D99E-34E5-42D5-80D4-D993ECA0DADB}">
      <dgm:prSet/>
      <dgm:spPr/>
      <dgm:t>
        <a:bodyPr/>
        <a:lstStyle/>
        <a:p>
          <a:r>
            <a:rPr lang="es-MX" b="0" i="0" baseline="0"/>
            <a:t>Reglas: No pueden compartir fila, columna ni diagonal. </a:t>
          </a:r>
          <a:endParaRPr lang="en-US"/>
        </a:p>
      </dgm:t>
    </dgm:pt>
    <dgm:pt modelId="{47951A62-97D6-49EE-AEFF-546F884AABD3}" type="parTrans" cxnId="{EF4C5A90-4E22-4950-AD1A-36B5C4D3B0BA}">
      <dgm:prSet/>
      <dgm:spPr/>
      <dgm:t>
        <a:bodyPr/>
        <a:lstStyle/>
        <a:p>
          <a:endParaRPr lang="en-US"/>
        </a:p>
      </dgm:t>
    </dgm:pt>
    <dgm:pt modelId="{CA91BC2A-98C2-4A28-89B7-6DC97C647BBE}" type="sibTrans" cxnId="{EF4C5A90-4E22-4950-AD1A-36B5C4D3B0BA}">
      <dgm:prSet/>
      <dgm:spPr/>
      <dgm:t>
        <a:bodyPr/>
        <a:lstStyle/>
        <a:p>
          <a:endParaRPr lang="en-US"/>
        </a:p>
      </dgm:t>
    </dgm:pt>
    <dgm:pt modelId="{86E53579-90FC-451F-8B38-6B4F12EC9E69}">
      <dgm:prSet/>
      <dgm:spPr/>
      <dgm:t>
        <a:bodyPr/>
        <a:lstStyle/>
        <a:p>
          <a:r>
            <a:rPr lang="es-MX" b="0" i="0" baseline="0"/>
            <a:t>Es un problema de optimización combinatoria. </a:t>
          </a:r>
          <a:endParaRPr lang="en-US"/>
        </a:p>
      </dgm:t>
    </dgm:pt>
    <dgm:pt modelId="{44F02BAC-C477-4C4C-BE4A-5EA113EED21B}" type="parTrans" cxnId="{2FD7964E-97A7-48B5-943E-1FA09072C894}">
      <dgm:prSet/>
      <dgm:spPr/>
      <dgm:t>
        <a:bodyPr/>
        <a:lstStyle/>
        <a:p>
          <a:endParaRPr lang="en-US"/>
        </a:p>
      </dgm:t>
    </dgm:pt>
    <dgm:pt modelId="{042B5FC9-BC41-4EEA-B6DB-5868FF25C36C}" type="sibTrans" cxnId="{2FD7964E-97A7-48B5-943E-1FA09072C894}">
      <dgm:prSet/>
      <dgm:spPr/>
      <dgm:t>
        <a:bodyPr/>
        <a:lstStyle/>
        <a:p>
          <a:endParaRPr lang="en-US"/>
        </a:p>
      </dgm:t>
    </dgm:pt>
    <dgm:pt modelId="{13A52578-C803-499D-B221-1AD7635FAE2B}">
      <dgm:prSet/>
      <dgm:spPr/>
      <dgm:t>
        <a:bodyPr/>
        <a:lstStyle/>
        <a:p>
          <a:r>
            <a:rPr lang="es-MX" b="0" i="0" baseline="0" dirty="0"/>
            <a:t>Se puede resolver con </a:t>
          </a:r>
          <a:r>
            <a:rPr lang="es-MX" b="1" i="0" baseline="0" dirty="0"/>
            <a:t>Recocido Simulado</a:t>
          </a:r>
          <a:r>
            <a:rPr lang="es-MX" b="0" i="0" baseline="0" dirty="0"/>
            <a:t>, un algoritmo probabilístico inspirado en el calentamiento y  enfriamiento de metales. </a:t>
          </a:r>
          <a:endParaRPr lang="en-US" dirty="0"/>
        </a:p>
      </dgm:t>
    </dgm:pt>
    <dgm:pt modelId="{B99FF43F-C3FD-4D40-A49F-5E8BB5CD707F}" type="parTrans" cxnId="{DC0D1BC0-71B4-48CD-8842-A3D4F93A8169}">
      <dgm:prSet/>
      <dgm:spPr/>
      <dgm:t>
        <a:bodyPr/>
        <a:lstStyle/>
        <a:p>
          <a:endParaRPr lang="en-US"/>
        </a:p>
      </dgm:t>
    </dgm:pt>
    <dgm:pt modelId="{6EAB81E3-58F9-4AF9-8D36-6F8D7944E4F3}" type="sibTrans" cxnId="{DC0D1BC0-71B4-48CD-8842-A3D4F93A8169}">
      <dgm:prSet/>
      <dgm:spPr/>
      <dgm:t>
        <a:bodyPr/>
        <a:lstStyle/>
        <a:p>
          <a:endParaRPr lang="en-US"/>
        </a:p>
      </dgm:t>
    </dgm:pt>
    <dgm:pt modelId="{28013D53-6042-4F29-A398-7C90478816D5}" type="pres">
      <dgm:prSet presAssocID="{7E86D865-A24C-4B3F-8EF6-28831CC3E244}" presName="root" presStyleCnt="0">
        <dgm:presLayoutVars>
          <dgm:dir/>
          <dgm:resizeHandles val="exact"/>
        </dgm:presLayoutVars>
      </dgm:prSet>
      <dgm:spPr/>
    </dgm:pt>
    <dgm:pt modelId="{E5623077-C37D-4C22-9695-599444D8BCDE}" type="pres">
      <dgm:prSet presAssocID="{2549C65D-F6CA-4CC0-929A-F22F995067AA}" presName="compNode" presStyleCnt="0"/>
      <dgm:spPr/>
    </dgm:pt>
    <dgm:pt modelId="{4C3CD1EB-794B-4E37-8F28-F1850B2174BF}" type="pres">
      <dgm:prSet presAssocID="{2549C65D-F6CA-4CC0-929A-F22F995067AA}" presName="bgRect" presStyleLbl="bgShp" presStyleIdx="0" presStyleCnt="4"/>
      <dgm:spPr/>
    </dgm:pt>
    <dgm:pt modelId="{4243390D-9D3B-4510-AD9A-21CE9FE10F01}" type="pres">
      <dgm:prSet presAssocID="{2549C65D-F6CA-4CC0-929A-F22F995067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4C74D34-6CBF-413F-B978-19FB8BB9F5B4}" type="pres">
      <dgm:prSet presAssocID="{2549C65D-F6CA-4CC0-929A-F22F995067AA}" presName="spaceRect" presStyleCnt="0"/>
      <dgm:spPr/>
    </dgm:pt>
    <dgm:pt modelId="{BFFCB95A-865E-4E46-927C-4A3017654FDD}" type="pres">
      <dgm:prSet presAssocID="{2549C65D-F6CA-4CC0-929A-F22F995067AA}" presName="parTx" presStyleLbl="revTx" presStyleIdx="0" presStyleCnt="4">
        <dgm:presLayoutVars>
          <dgm:chMax val="0"/>
          <dgm:chPref val="0"/>
        </dgm:presLayoutVars>
      </dgm:prSet>
      <dgm:spPr/>
    </dgm:pt>
    <dgm:pt modelId="{8691DF71-4992-4C65-90F0-FDBEA8A88926}" type="pres">
      <dgm:prSet presAssocID="{4352A864-5513-450E-A7A1-35CA220436FB}" presName="sibTrans" presStyleCnt="0"/>
      <dgm:spPr/>
    </dgm:pt>
    <dgm:pt modelId="{B72C25A8-5254-482D-A66D-26DFA7925729}" type="pres">
      <dgm:prSet presAssocID="{5897D99E-34E5-42D5-80D4-D993ECA0DADB}" presName="compNode" presStyleCnt="0"/>
      <dgm:spPr/>
    </dgm:pt>
    <dgm:pt modelId="{D06E41D2-04F7-4430-9482-76510036D1DE}" type="pres">
      <dgm:prSet presAssocID="{5897D99E-34E5-42D5-80D4-D993ECA0DADB}" presName="bgRect" presStyleLbl="bgShp" presStyleIdx="1" presStyleCnt="4"/>
      <dgm:spPr/>
    </dgm:pt>
    <dgm:pt modelId="{086DF3D2-EF4D-4F2C-BFDD-B7401101DEA0}" type="pres">
      <dgm:prSet presAssocID="{5897D99E-34E5-42D5-80D4-D993ECA0DA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69A1902C-8DE6-4147-9027-F8D5EA9A36DA}" type="pres">
      <dgm:prSet presAssocID="{5897D99E-34E5-42D5-80D4-D993ECA0DADB}" presName="spaceRect" presStyleCnt="0"/>
      <dgm:spPr/>
    </dgm:pt>
    <dgm:pt modelId="{10289AC0-1DC8-44C3-B54D-148E669FB368}" type="pres">
      <dgm:prSet presAssocID="{5897D99E-34E5-42D5-80D4-D993ECA0DADB}" presName="parTx" presStyleLbl="revTx" presStyleIdx="1" presStyleCnt="4">
        <dgm:presLayoutVars>
          <dgm:chMax val="0"/>
          <dgm:chPref val="0"/>
        </dgm:presLayoutVars>
      </dgm:prSet>
      <dgm:spPr/>
    </dgm:pt>
    <dgm:pt modelId="{AB72C24A-6C4A-458E-85E1-31C71ADC6E09}" type="pres">
      <dgm:prSet presAssocID="{CA91BC2A-98C2-4A28-89B7-6DC97C647BBE}" presName="sibTrans" presStyleCnt="0"/>
      <dgm:spPr/>
    </dgm:pt>
    <dgm:pt modelId="{087FD3E4-9665-42D9-8302-ACD147868C1F}" type="pres">
      <dgm:prSet presAssocID="{86E53579-90FC-451F-8B38-6B4F12EC9E69}" presName="compNode" presStyleCnt="0"/>
      <dgm:spPr/>
    </dgm:pt>
    <dgm:pt modelId="{667CCA86-1787-4DC6-82AF-08ECBA93D859}" type="pres">
      <dgm:prSet presAssocID="{86E53579-90FC-451F-8B38-6B4F12EC9E69}" presName="bgRect" presStyleLbl="bgShp" presStyleIdx="2" presStyleCnt="4"/>
      <dgm:spPr/>
    </dgm:pt>
    <dgm:pt modelId="{27D41891-72E0-4FC8-A081-3D5A52BB82DC}" type="pres">
      <dgm:prSet presAssocID="{86E53579-90FC-451F-8B38-6B4F12EC9E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211F8B08-113E-4CF5-8431-E98855546E22}" type="pres">
      <dgm:prSet presAssocID="{86E53579-90FC-451F-8B38-6B4F12EC9E69}" presName="spaceRect" presStyleCnt="0"/>
      <dgm:spPr/>
    </dgm:pt>
    <dgm:pt modelId="{4599177B-091D-4CDF-B809-3CA6A3664BB2}" type="pres">
      <dgm:prSet presAssocID="{86E53579-90FC-451F-8B38-6B4F12EC9E69}" presName="parTx" presStyleLbl="revTx" presStyleIdx="2" presStyleCnt="4">
        <dgm:presLayoutVars>
          <dgm:chMax val="0"/>
          <dgm:chPref val="0"/>
        </dgm:presLayoutVars>
      </dgm:prSet>
      <dgm:spPr/>
    </dgm:pt>
    <dgm:pt modelId="{CD6B24B1-873A-45ED-8849-68BC13AF2B23}" type="pres">
      <dgm:prSet presAssocID="{042B5FC9-BC41-4EEA-B6DB-5868FF25C36C}" presName="sibTrans" presStyleCnt="0"/>
      <dgm:spPr/>
    </dgm:pt>
    <dgm:pt modelId="{4A117D74-F797-4D24-A84F-9F25EAFCC721}" type="pres">
      <dgm:prSet presAssocID="{13A52578-C803-499D-B221-1AD7635FAE2B}" presName="compNode" presStyleCnt="0"/>
      <dgm:spPr/>
    </dgm:pt>
    <dgm:pt modelId="{2F8978F6-9681-4057-8AED-60587A1A92AA}" type="pres">
      <dgm:prSet presAssocID="{13A52578-C803-499D-B221-1AD7635FAE2B}" presName="bgRect" presStyleLbl="bgShp" presStyleIdx="3" presStyleCnt="4"/>
      <dgm:spPr/>
    </dgm:pt>
    <dgm:pt modelId="{2D09A92F-392E-441B-984A-EAE8227671EC}" type="pres">
      <dgm:prSet presAssocID="{13A52578-C803-499D-B221-1AD7635FA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so de precipitado"/>
        </a:ext>
      </dgm:extLst>
    </dgm:pt>
    <dgm:pt modelId="{7D8B1C6C-8D4E-4AE9-8CB4-FCFD67B23CB3}" type="pres">
      <dgm:prSet presAssocID="{13A52578-C803-499D-B221-1AD7635FAE2B}" presName="spaceRect" presStyleCnt="0"/>
      <dgm:spPr/>
    </dgm:pt>
    <dgm:pt modelId="{2E7D999E-3FC4-4A2B-81FD-8583188FE120}" type="pres">
      <dgm:prSet presAssocID="{13A52578-C803-499D-B221-1AD7635FA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C7B960-CDE0-4E97-A1EF-4D8F5DF16E73}" type="presOf" srcId="{86E53579-90FC-451F-8B38-6B4F12EC9E69}" destId="{4599177B-091D-4CDF-B809-3CA6A3664BB2}" srcOrd="0" destOrd="0" presId="urn:microsoft.com/office/officeart/2018/2/layout/IconVerticalSolidList"/>
    <dgm:cxn modelId="{CE82EA60-6B03-4CD3-B2D1-E0D128394F53}" type="presOf" srcId="{7E86D865-A24C-4B3F-8EF6-28831CC3E244}" destId="{28013D53-6042-4F29-A398-7C90478816D5}" srcOrd="0" destOrd="0" presId="urn:microsoft.com/office/officeart/2018/2/layout/IconVerticalSolidList"/>
    <dgm:cxn modelId="{826F6C48-6AFC-47C4-97AF-E503A969F37A}" srcId="{7E86D865-A24C-4B3F-8EF6-28831CC3E244}" destId="{2549C65D-F6CA-4CC0-929A-F22F995067AA}" srcOrd="0" destOrd="0" parTransId="{88B4738A-FA91-4190-B4B4-D26FAE839EE5}" sibTransId="{4352A864-5513-450E-A7A1-35CA220436FB}"/>
    <dgm:cxn modelId="{2FD7964E-97A7-48B5-943E-1FA09072C894}" srcId="{7E86D865-A24C-4B3F-8EF6-28831CC3E244}" destId="{86E53579-90FC-451F-8B38-6B4F12EC9E69}" srcOrd="2" destOrd="0" parTransId="{44F02BAC-C477-4C4C-BE4A-5EA113EED21B}" sibTransId="{042B5FC9-BC41-4EEA-B6DB-5868FF25C36C}"/>
    <dgm:cxn modelId="{8DDB0875-3D7E-44C7-982C-04DA7A6B6D5C}" type="presOf" srcId="{2549C65D-F6CA-4CC0-929A-F22F995067AA}" destId="{BFFCB95A-865E-4E46-927C-4A3017654FDD}" srcOrd="0" destOrd="0" presId="urn:microsoft.com/office/officeart/2018/2/layout/IconVerticalSolidList"/>
    <dgm:cxn modelId="{6CE6398B-595F-4E9B-B966-C4660B6FC7CD}" type="presOf" srcId="{13A52578-C803-499D-B221-1AD7635FAE2B}" destId="{2E7D999E-3FC4-4A2B-81FD-8583188FE120}" srcOrd="0" destOrd="0" presId="urn:microsoft.com/office/officeart/2018/2/layout/IconVerticalSolidList"/>
    <dgm:cxn modelId="{EF4C5A90-4E22-4950-AD1A-36B5C4D3B0BA}" srcId="{7E86D865-A24C-4B3F-8EF6-28831CC3E244}" destId="{5897D99E-34E5-42D5-80D4-D993ECA0DADB}" srcOrd="1" destOrd="0" parTransId="{47951A62-97D6-49EE-AEFF-546F884AABD3}" sibTransId="{CA91BC2A-98C2-4A28-89B7-6DC97C647BBE}"/>
    <dgm:cxn modelId="{DC0D1BC0-71B4-48CD-8842-A3D4F93A8169}" srcId="{7E86D865-A24C-4B3F-8EF6-28831CC3E244}" destId="{13A52578-C803-499D-B221-1AD7635FAE2B}" srcOrd="3" destOrd="0" parTransId="{B99FF43F-C3FD-4D40-A49F-5E8BB5CD707F}" sibTransId="{6EAB81E3-58F9-4AF9-8D36-6F8D7944E4F3}"/>
    <dgm:cxn modelId="{1D5B1CDC-984E-4EC8-A511-44017689D37A}" type="presOf" srcId="{5897D99E-34E5-42D5-80D4-D993ECA0DADB}" destId="{10289AC0-1DC8-44C3-B54D-148E669FB368}" srcOrd="0" destOrd="0" presId="urn:microsoft.com/office/officeart/2018/2/layout/IconVerticalSolidList"/>
    <dgm:cxn modelId="{4EF77543-0449-4C07-8131-CD442DA87D2F}" type="presParOf" srcId="{28013D53-6042-4F29-A398-7C90478816D5}" destId="{E5623077-C37D-4C22-9695-599444D8BCDE}" srcOrd="0" destOrd="0" presId="urn:microsoft.com/office/officeart/2018/2/layout/IconVerticalSolidList"/>
    <dgm:cxn modelId="{D0134701-1108-4CB5-B8F8-94F31108A21D}" type="presParOf" srcId="{E5623077-C37D-4C22-9695-599444D8BCDE}" destId="{4C3CD1EB-794B-4E37-8F28-F1850B2174BF}" srcOrd="0" destOrd="0" presId="urn:microsoft.com/office/officeart/2018/2/layout/IconVerticalSolidList"/>
    <dgm:cxn modelId="{60172BD0-151F-42B4-A1AA-846FE2267286}" type="presParOf" srcId="{E5623077-C37D-4C22-9695-599444D8BCDE}" destId="{4243390D-9D3B-4510-AD9A-21CE9FE10F01}" srcOrd="1" destOrd="0" presId="urn:microsoft.com/office/officeart/2018/2/layout/IconVerticalSolidList"/>
    <dgm:cxn modelId="{2F7F63CA-73E2-42C2-9DED-3AA68ADE1CE2}" type="presParOf" srcId="{E5623077-C37D-4C22-9695-599444D8BCDE}" destId="{E4C74D34-6CBF-413F-B978-19FB8BB9F5B4}" srcOrd="2" destOrd="0" presId="urn:microsoft.com/office/officeart/2018/2/layout/IconVerticalSolidList"/>
    <dgm:cxn modelId="{3DF1FC98-DD88-48B4-8BD6-2618003A1B0F}" type="presParOf" srcId="{E5623077-C37D-4C22-9695-599444D8BCDE}" destId="{BFFCB95A-865E-4E46-927C-4A3017654FDD}" srcOrd="3" destOrd="0" presId="urn:microsoft.com/office/officeart/2018/2/layout/IconVerticalSolidList"/>
    <dgm:cxn modelId="{CF424036-6B9F-4229-BAEA-96C616A514D5}" type="presParOf" srcId="{28013D53-6042-4F29-A398-7C90478816D5}" destId="{8691DF71-4992-4C65-90F0-FDBEA8A88926}" srcOrd="1" destOrd="0" presId="urn:microsoft.com/office/officeart/2018/2/layout/IconVerticalSolidList"/>
    <dgm:cxn modelId="{2D227D58-3514-4867-A654-66D0342F3C40}" type="presParOf" srcId="{28013D53-6042-4F29-A398-7C90478816D5}" destId="{B72C25A8-5254-482D-A66D-26DFA7925729}" srcOrd="2" destOrd="0" presId="urn:microsoft.com/office/officeart/2018/2/layout/IconVerticalSolidList"/>
    <dgm:cxn modelId="{6FDA2162-7B01-4469-B35D-EF22AFB0EA59}" type="presParOf" srcId="{B72C25A8-5254-482D-A66D-26DFA7925729}" destId="{D06E41D2-04F7-4430-9482-76510036D1DE}" srcOrd="0" destOrd="0" presId="urn:microsoft.com/office/officeart/2018/2/layout/IconVerticalSolidList"/>
    <dgm:cxn modelId="{1A7DDBFC-16E1-4735-A96F-F6B402B8A349}" type="presParOf" srcId="{B72C25A8-5254-482D-A66D-26DFA7925729}" destId="{086DF3D2-EF4D-4F2C-BFDD-B7401101DEA0}" srcOrd="1" destOrd="0" presId="urn:microsoft.com/office/officeart/2018/2/layout/IconVerticalSolidList"/>
    <dgm:cxn modelId="{743F7436-2FF6-4F6E-B6E0-604FC2B43AD0}" type="presParOf" srcId="{B72C25A8-5254-482D-A66D-26DFA7925729}" destId="{69A1902C-8DE6-4147-9027-F8D5EA9A36DA}" srcOrd="2" destOrd="0" presId="urn:microsoft.com/office/officeart/2018/2/layout/IconVerticalSolidList"/>
    <dgm:cxn modelId="{528D99BD-1118-42CE-A225-5E83C10CC2DF}" type="presParOf" srcId="{B72C25A8-5254-482D-A66D-26DFA7925729}" destId="{10289AC0-1DC8-44C3-B54D-148E669FB368}" srcOrd="3" destOrd="0" presId="urn:microsoft.com/office/officeart/2018/2/layout/IconVerticalSolidList"/>
    <dgm:cxn modelId="{A3620274-70B3-4212-B75C-20EF6B592038}" type="presParOf" srcId="{28013D53-6042-4F29-A398-7C90478816D5}" destId="{AB72C24A-6C4A-458E-85E1-31C71ADC6E09}" srcOrd="3" destOrd="0" presId="urn:microsoft.com/office/officeart/2018/2/layout/IconVerticalSolidList"/>
    <dgm:cxn modelId="{43E85F54-190C-45EB-87E8-0538978C5497}" type="presParOf" srcId="{28013D53-6042-4F29-A398-7C90478816D5}" destId="{087FD3E4-9665-42D9-8302-ACD147868C1F}" srcOrd="4" destOrd="0" presId="urn:microsoft.com/office/officeart/2018/2/layout/IconVerticalSolidList"/>
    <dgm:cxn modelId="{D4482AF2-414F-4D7B-BBB1-03D64EAC4A64}" type="presParOf" srcId="{087FD3E4-9665-42D9-8302-ACD147868C1F}" destId="{667CCA86-1787-4DC6-82AF-08ECBA93D859}" srcOrd="0" destOrd="0" presId="urn:microsoft.com/office/officeart/2018/2/layout/IconVerticalSolidList"/>
    <dgm:cxn modelId="{E1F2FE80-3594-4DF1-B014-FC8EDEA6BE98}" type="presParOf" srcId="{087FD3E4-9665-42D9-8302-ACD147868C1F}" destId="{27D41891-72E0-4FC8-A081-3D5A52BB82DC}" srcOrd="1" destOrd="0" presId="urn:microsoft.com/office/officeart/2018/2/layout/IconVerticalSolidList"/>
    <dgm:cxn modelId="{5DA60BA0-7BD9-4E38-AE6B-3C54D63B47E3}" type="presParOf" srcId="{087FD3E4-9665-42D9-8302-ACD147868C1F}" destId="{211F8B08-113E-4CF5-8431-E98855546E22}" srcOrd="2" destOrd="0" presId="urn:microsoft.com/office/officeart/2018/2/layout/IconVerticalSolidList"/>
    <dgm:cxn modelId="{A88DB254-7CF1-4136-8283-C8ED342EDC03}" type="presParOf" srcId="{087FD3E4-9665-42D9-8302-ACD147868C1F}" destId="{4599177B-091D-4CDF-B809-3CA6A3664BB2}" srcOrd="3" destOrd="0" presId="urn:microsoft.com/office/officeart/2018/2/layout/IconVerticalSolidList"/>
    <dgm:cxn modelId="{F07C9742-088E-49CA-A91F-47E8B28576FC}" type="presParOf" srcId="{28013D53-6042-4F29-A398-7C90478816D5}" destId="{CD6B24B1-873A-45ED-8849-68BC13AF2B23}" srcOrd="5" destOrd="0" presId="urn:microsoft.com/office/officeart/2018/2/layout/IconVerticalSolidList"/>
    <dgm:cxn modelId="{736A6596-9FBD-4845-A995-67CC0B795DA4}" type="presParOf" srcId="{28013D53-6042-4F29-A398-7C90478816D5}" destId="{4A117D74-F797-4D24-A84F-9F25EAFCC721}" srcOrd="6" destOrd="0" presId="urn:microsoft.com/office/officeart/2018/2/layout/IconVerticalSolidList"/>
    <dgm:cxn modelId="{89B0E4B2-59DF-47D5-8CBE-C6DADE6CE916}" type="presParOf" srcId="{4A117D74-F797-4D24-A84F-9F25EAFCC721}" destId="{2F8978F6-9681-4057-8AED-60587A1A92AA}" srcOrd="0" destOrd="0" presId="urn:microsoft.com/office/officeart/2018/2/layout/IconVerticalSolidList"/>
    <dgm:cxn modelId="{0FD1491B-9EFA-4D0C-9E77-F3210F7B5257}" type="presParOf" srcId="{4A117D74-F797-4D24-A84F-9F25EAFCC721}" destId="{2D09A92F-392E-441B-984A-EAE8227671EC}" srcOrd="1" destOrd="0" presId="urn:microsoft.com/office/officeart/2018/2/layout/IconVerticalSolidList"/>
    <dgm:cxn modelId="{66937EC6-566B-4005-AEF2-974A1F6C31A1}" type="presParOf" srcId="{4A117D74-F797-4D24-A84F-9F25EAFCC721}" destId="{7D8B1C6C-8D4E-4AE9-8CB4-FCFD67B23CB3}" srcOrd="2" destOrd="0" presId="urn:microsoft.com/office/officeart/2018/2/layout/IconVerticalSolidList"/>
    <dgm:cxn modelId="{5E25C3A7-3F6C-4CCD-B32F-960E19686566}" type="presParOf" srcId="{4A117D74-F797-4D24-A84F-9F25EAFCC721}" destId="{2E7D999E-3FC4-4A2B-81FD-8583188FE1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D1EB-794B-4E37-8F28-F1850B2174BF}">
      <dsp:nvSpPr>
        <dsp:cNvPr id="0" name=""/>
        <dsp:cNvSpPr/>
      </dsp:nvSpPr>
      <dsp:spPr>
        <a:xfrm>
          <a:off x="0" y="4889"/>
          <a:ext cx="6172199" cy="1071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3390D-9D3B-4510-AD9A-21CE9FE10F01}">
      <dsp:nvSpPr>
        <dsp:cNvPr id="0" name=""/>
        <dsp:cNvSpPr/>
      </dsp:nvSpPr>
      <dsp:spPr>
        <a:xfrm>
          <a:off x="324022" y="245898"/>
          <a:ext cx="589707" cy="589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CB95A-865E-4E46-927C-4A3017654FDD}">
      <dsp:nvSpPr>
        <dsp:cNvPr id="0" name=""/>
        <dsp:cNvSpPr/>
      </dsp:nvSpPr>
      <dsp:spPr>
        <a:xfrm>
          <a:off x="1237752" y="4889"/>
          <a:ext cx="4896957" cy="113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8" tIns="120448" rIns="120448" bIns="1204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baseline="0"/>
            <a:t>El problema de las 8 reinas consiste en colocar 8 reinas en un tablero de ajedrez (8x8) sin que se ataquen entre sí. </a:t>
          </a:r>
          <a:endParaRPr lang="en-US" sz="1400" kern="1200"/>
        </a:p>
      </dsp:txBody>
      <dsp:txXfrm>
        <a:off x="1237752" y="4889"/>
        <a:ext cx="4896957" cy="1138094"/>
      </dsp:txXfrm>
    </dsp:sp>
    <dsp:sp modelId="{D06E41D2-04F7-4430-9482-76510036D1DE}">
      <dsp:nvSpPr>
        <dsp:cNvPr id="0" name=""/>
        <dsp:cNvSpPr/>
      </dsp:nvSpPr>
      <dsp:spPr>
        <a:xfrm>
          <a:off x="0" y="1427508"/>
          <a:ext cx="6172199" cy="1071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DF3D2-EF4D-4F2C-BFDD-B7401101DEA0}">
      <dsp:nvSpPr>
        <dsp:cNvPr id="0" name=""/>
        <dsp:cNvSpPr/>
      </dsp:nvSpPr>
      <dsp:spPr>
        <a:xfrm>
          <a:off x="324022" y="1668517"/>
          <a:ext cx="589707" cy="589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89AC0-1DC8-44C3-B54D-148E669FB368}">
      <dsp:nvSpPr>
        <dsp:cNvPr id="0" name=""/>
        <dsp:cNvSpPr/>
      </dsp:nvSpPr>
      <dsp:spPr>
        <a:xfrm>
          <a:off x="1237752" y="1427508"/>
          <a:ext cx="4896957" cy="113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8" tIns="120448" rIns="120448" bIns="1204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baseline="0"/>
            <a:t>Reglas: No pueden compartir fila, columna ni diagonal. </a:t>
          </a:r>
          <a:endParaRPr lang="en-US" sz="1400" kern="1200"/>
        </a:p>
      </dsp:txBody>
      <dsp:txXfrm>
        <a:off x="1237752" y="1427508"/>
        <a:ext cx="4896957" cy="1138094"/>
      </dsp:txXfrm>
    </dsp:sp>
    <dsp:sp modelId="{667CCA86-1787-4DC6-82AF-08ECBA93D859}">
      <dsp:nvSpPr>
        <dsp:cNvPr id="0" name=""/>
        <dsp:cNvSpPr/>
      </dsp:nvSpPr>
      <dsp:spPr>
        <a:xfrm>
          <a:off x="0" y="2850127"/>
          <a:ext cx="6172199" cy="1071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41891-72E0-4FC8-A081-3D5A52BB82DC}">
      <dsp:nvSpPr>
        <dsp:cNvPr id="0" name=""/>
        <dsp:cNvSpPr/>
      </dsp:nvSpPr>
      <dsp:spPr>
        <a:xfrm>
          <a:off x="324022" y="3091135"/>
          <a:ext cx="589707" cy="589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9177B-091D-4CDF-B809-3CA6A3664BB2}">
      <dsp:nvSpPr>
        <dsp:cNvPr id="0" name=""/>
        <dsp:cNvSpPr/>
      </dsp:nvSpPr>
      <dsp:spPr>
        <a:xfrm>
          <a:off x="1237752" y="2850127"/>
          <a:ext cx="4896957" cy="113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8" tIns="120448" rIns="120448" bIns="1204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baseline="0"/>
            <a:t>Es un problema de optimización combinatoria. </a:t>
          </a:r>
          <a:endParaRPr lang="en-US" sz="1400" kern="1200"/>
        </a:p>
      </dsp:txBody>
      <dsp:txXfrm>
        <a:off x="1237752" y="2850127"/>
        <a:ext cx="4896957" cy="1138094"/>
      </dsp:txXfrm>
    </dsp:sp>
    <dsp:sp modelId="{2F8978F6-9681-4057-8AED-60587A1A92AA}">
      <dsp:nvSpPr>
        <dsp:cNvPr id="0" name=""/>
        <dsp:cNvSpPr/>
      </dsp:nvSpPr>
      <dsp:spPr>
        <a:xfrm>
          <a:off x="0" y="4272746"/>
          <a:ext cx="6172199" cy="10711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9A92F-392E-441B-984A-EAE8227671EC}">
      <dsp:nvSpPr>
        <dsp:cNvPr id="0" name=""/>
        <dsp:cNvSpPr/>
      </dsp:nvSpPr>
      <dsp:spPr>
        <a:xfrm>
          <a:off x="324022" y="4513754"/>
          <a:ext cx="589707" cy="589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999E-3FC4-4A2B-81FD-8583188FE120}">
      <dsp:nvSpPr>
        <dsp:cNvPr id="0" name=""/>
        <dsp:cNvSpPr/>
      </dsp:nvSpPr>
      <dsp:spPr>
        <a:xfrm>
          <a:off x="1237752" y="4272746"/>
          <a:ext cx="4896957" cy="1138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48" tIns="120448" rIns="120448" bIns="1204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kern="1200" baseline="0" dirty="0"/>
            <a:t>Se puede resolver con </a:t>
          </a:r>
          <a:r>
            <a:rPr lang="es-MX" sz="1400" b="1" i="0" kern="1200" baseline="0" dirty="0"/>
            <a:t>Recocido Simulado</a:t>
          </a:r>
          <a:r>
            <a:rPr lang="es-MX" sz="1400" b="0" i="0" kern="1200" baseline="0" dirty="0"/>
            <a:t>, un algoritmo probabilístico inspirado en el calentamiento y  enfriamiento de metales. </a:t>
          </a:r>
          <a:endParaRPr lang="en-US" sz="1400" kern="1200" dirty="0"/>
        </a:p>
      </dsp:txBody>
      <dsp:txXfrm>
        <a:off x="1237752" y="4272746"/>
        <a:ext cx="4896957" cy="1138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61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3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0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8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6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0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4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E7E61C0D-8AD2-C8C1-7B6D-C65B91E5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7343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02DB7-18C3-2C79-A0F2-F3FBF86EA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s-MX" sz="2300">
                <a:solidFill>
                  <a:schemeClr val="bg1"/>
                </a:solidFill>
              </a:rPr>
              <a:t>Resolución del Problema de las 8 Reinas mediante Recocido Simulado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C9E1B6-83D2-6A80-32CB-13D713143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RAFAEL PLATA ANGULO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740B9B-8E0D-954F-1B64-F8D4C574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s-MX" sz="3300"/>
              <a:t>Introducción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E2D86263-1211-ADE3-3E25-B7586F7CA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831393"/>
              </p:ext>
            </p:extLst>
          </p:nvPr>
        </p:nvGraphicFramePr>
        <p:xfrm>
          <a:off x="5376863" y="704850"/>
          <a:ext cx="6172200" cy="54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1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5" descr="Peón de ajedrez bajo la sombra de un rey">
            <a:extLst>
              <a:ext uri="{FF2B5EF4-FFF2-40B4-BE49-F238E27FC236}">
                <a16:creationId xmlns:a16="http://schemas.microsoft.com/office/drawing/2014/main" id="{93C7630A-DA88-F0AA-9030-F53FED6F14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69" r="3551" b="-1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0"/>
            <a:ext cx="7765922" cy="616761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38027-8B09-C327-35F1-710B1DBD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s-MX" sz="3300" dirty="0"/>
              <a:t>Descripción del Problema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753806"/>
            <a:ext cx="4425696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05626C-48FF-C419-A918-DCDBE6A827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4637" y="1940001"/>
            <a:ext cx="6754446" cy="38345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Cada reina ocupa una fila y una columna.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 solución es encontrar una distribución sin ataques.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MX" altLang="es-MX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Condiciones de ataque:</a:t>
            </a: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Misma fila o columna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Misma diagonal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6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428CC-E703-2671-5F08-6205AD4C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Recocido Simulado como Solución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8674F1-BBFD-0CCB-CB30-6DC0C67B24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Inspiración:</a:t>
            </a:r>
            <a:r>
              <a:rPr lang="es-MX" dirty="0"/>
              <a:t> </a:t>
            </a:r>
            <a:r>
              <a:rPr lang="es-MX" b="0" dirty="0"/>
              <a:t>Simula el proceso de calentamiento y  enfriamiento del metal.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E54236-AEFA-8589-BA48-6535E5364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Estrategia:</a:t>
            </a:r>
            <a:r>
              <a:rPr lang="es-MX" dirty="0"/>
              <a:t> </a:t>
            </a:r>
            <a:r>
              <a:rPr lang="es-MX" b="0" dirty="0"/>
              <a:t>Explora soluciones y permite cambios aleatorios, con menor aceptación de soluciones peores conforme avanza el proceso.</a:t>
            </a:r>
          </a:p>
        </p:txBody>
      </p:sp>
    </p:spTree>
    <p:extLst>
      <p:ext uri="{BB962C8B-B14F-4D97-AF65-F5344CB8AC3E}">
        <p14:creationId xmlns:p14="http://schemas.microsoft.com/office/powerpoint/2010/main" val="6745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stadísticas">
            <a:extLst>
              <a:ext uri="{FF2B5EF4-FFF2-40B4-BE49-F238E27FC236}">
                <a16:creationId xmlns:a16="http://schemas.microsoft.com/office/drawing/2014/main" id="{D9441AC4-4668-8250-F641-1C8D2FA5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646" y="1750192"/>
            <a:ext cx="3328786" cy="33287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86D860-0F3C-0A7F-E14E-C547276E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 fontScale="90000"/>
          </a:bodyPr>
          <a:lstStyle/>
          <a:p>
            <a:r>
              <a:rPr lang="es-MX" dirty="0" err="1"/>
              <a:t>Caracteristcas</a:t>
            </a:r>
            <a:r>
              <a:rPr lang="es-MX" dirty="0"/>
              <a:t> del Algoritmo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85E27B-E974-981A-5693-056B2A2CA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1857" y="2268656"/>
            <a:ext cx="6627226" cy="3505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Estado inicial: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Configuración aleatoria del tablero. 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Cálculo de conflictos: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Identificar reinas en ataque. 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Generación de vecinos: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Mover una reina a otra columna. 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Criterio de aceptación: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acepta si reduce conflictos. </a:t>
            </a:r>
          </a:p>
          <a:p>
            <a:pPr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 aumenta conflictos, se acepta con una probabilidad dependiente de la temperatura. 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Enfriamiento: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Disminución gradual de la temperatura. 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Finalización: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 detiene cuando hay una solución válida o se alcanzan las iteraciones máximas.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61114-1A9E-147A-1158-299329B8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Ventajas del Recocido Simulado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10349-1BA8-4D59-1324-9B9E5A9B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b="1" dirty="0"/>
              <a:t>Evita mínimos locales</a:t>
            </a:r>
          </a:p>
          <a:p>
            <a:r>
              <a:rPr lang="es-MX" sz="1100" b="0" dirty="0"/>
              <a:t>A diferencia de otros algoritmos de búsqueda local, el recocido simulado no se queda atrapado en soluciones subóptimas.</a:t>
            </a:r>
          </a:p>
          <a:p>
            <a:pPr>
              <a:buNone/>
            </a:pPr>
            <a:r>
              <a:rPr lang="es-MX" dirty="0"/>
              <a:t>Flexibilidad en la búsqueda de soluciones</a:t>
            </a:r>
          </a:p>
          <a:p>
            <a:r>
              <a:rPr lang="es-MX" sz="1050" b="0" dirty="0"/>
              <a:t>El algoritmo no requiere condiciones específicas sobre el problema que resuelve.</a:t>
            </a:r>
          </a:p>
          <a:p>
            <a:pPr>
              <a:buNone/>
            </a:pPr>
            <a:r>
              <a:rPr lang="es-MX" b="1" dirty="0"/>
              <a:t>Se adapta a problemas complejos</a:t>
            </a:r>
          </a:p>
          <a:p>
            <a:r>
              <a:rPr lang="es-MX" sz="1050" b="0" dirty="0"/>
              <a:t>Es útil en problemas donde la cantidad de combinaciones es muy grande y no es viable probar todas las opciones posibles.</a:t>
            </a:r>
          </a:p>
          <a:p>
            <a:pPr>
              <a:buNone/>
            </a:pPr>
            <a:r>
              <a:rPr lang="es-MX" dirty="0"/>
              <a:t>Control de exploración mediante temperatura</a:t>
            </a:r>
          </a:p>
          <a:p>
            <a:r>
              <a:rPr lang="es-MX" sz="1050" b="0" dirty="0"/>
              <a:t>La temperatura permite un equilibrio entre exploración y explotación.</a:t>
            </a:r>
          </a:p>
          <a:p>
            <a:r>
              <a:rPr lang="es-MX" sz="1050" b="0" dirty="0"/>
              <a:t>Al inicio, el algoritmo explora muchas soluciones (alta temperatura).</a:t>
            </a:r>
          </a:p>
          <a:p>
            <a:r>
              <a:rPr lang="es-MX" sz="1050" b="0" dirty="0"/>
              <a:t>A medida que avanza, la búsqueda se vuelve más enfocada (baja temperatura)</a:t>
            </a:r>
          </a:p>
          <a:p>
            <a:endParaRPr lang="es-MX" sz="1100" b="0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406810-B6BE-6B83-025F-1DDC31B7D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0" y="7722257"/>
            <a:ext cx="748060" cy="702689"/>
          </a:xfrm>
        </p:spPr>
        <p:txBody>
          <a:bodyPr/>
          <a:lstStyle/>
          <a:p>
            <a:pPr algn="ctr"/>
            <a:endParaRPr lang="es-MX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81D8B2-7BEA-0DCB-10BD-234EF704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15" y="4108312"/>
            <a:ext cx="3057985" cy="15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9209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337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Meiryo</vt:lpstr>
      <vt:lpstr>Arial</vt:lpstr>
      <vt:lpstr>Corbel</vt:lpstr>
      <vt:lpstr>ShojiVTI</vt:lpstr>
      <vt:lpstr>Resolución del Problema de las 8 Reinas mediante Recocido Simulado</vt:lpstr>
      <vt:lpstr>Introducción</vt:lpstr>
      <vt:lpstr>Descripción del Problema</vt:lpstr>
      <vt:lpstr>Recocido Simulado como Solución</vt:lpstr>
      <vt:lpstr>Caracteristcas del Algoritmo</vt:lpstr>
      <vt:lpstr>Ventajas del Recocido Simulado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PLATA ANGULO</dc:creator>
  <cp:lastModifiedBy>RAFAEL PLATA ANGULO</cp:lastModifiedBy>
  <cp:revision>1</cp:revision>
  <dcterms:created xsi:type="dcterms:W3CDTF">2025-03-20T03:06:47Z</dcterms:created>
  <dcterms:modified xsi:type="dcterms:W3CDTF">2025-03-20T03:48:50Z</dcterms:modified>
</cp:coreProperties>
</file>