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51AA6-E040-44E5-B446-A828A3FC6B6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1D1D889-F909-4811-A90B-23C744EEA5FF}">
      <dgm:prSet/>
      <dgm:spPr/>
      <dgm:t>
        <a:bodyPr/>
        <a:lstStyle/>
        <a:p>
          <a:r>
            <a:rPr lang="es-MX"/>
            <a:t>Los problemas de optimización en la programación han sido fundamentales en la computación y la inteligencia artificial.</a:t>
          </a:r>
          <a:endParaRPr lang="en-US"/>
        </a:p>
      </dgm:t>
    </dgm:pt>
    <dgm:pt modelId="{E40D006F-C7E6-4F60-B7AF-D4BE68398443}" type="parTrans" cxnId="{5B3B019A-6AB3-47FA-9E40-66B39C86DDBC}">
      <dgm:prSet/>
      <dgm:spPr/>
      <dgm:t>
        <a:bodyPr/>
        <a:lstStyle/>
        <a:p>
          <a:endParaRPr lang="en-US"/>
        </a:p>
      </dgm:t>
    </dgm:pt>
    <dgm:pt modelId="{F3E1A440-62AB-4E89-A02C-68DCC3A4AD47}" type="sibTrans" cxnId="{5B3B019A-6AB3-47FA-9E40-66B39C86DDBC}">
      <dgm:prSet/>
      <dgm:spPr/>
      <dgm:t>
        <a:bodyPr/>
        <a:lstStyle/>
        <a:p>
          <a:endParaRPr lang="en-US"/>
        </a:p>
      </dgm:t>
    </dgm:pt>
    <dgm:pt modelId="{1F7B7C60-8F79-4CB2-9735-691896A9E8E1}">
      <dgm:prSet/>
      <dgm:spPr/>
      <dgm:t>
        <a:bodyPr/>
        <a:lstStyle/>
        <a:p>
          <a:r>
            <a:rPr lang="es-MX"/>
            <a:t>Se abordarán cuatro problemas: </a:t>
          </a:r>
          <a:r>
            <a:rPr lang="es-MX" b="1"/>
            <a:t>JSSP</a:t>
          </a:r>
          <a:r>
            <a:rPr lang="es-MX"/>
            <a:t>, </a:t>
          </a:r>
          <a:r>
            <a:rPr lang="es-MX" b="1"/>
            <a:t>N-Reinas</a:t>
          </a:r>
          <a:r>
            <a:rPr lang="es-MX"/>
            <a:t>, </a:t>
          </a:r>
          <a:r>
            <a:rPr lang="es-MX" b="1"/>
            <a:t>MST</a:t>
          </a:r>
          <a:r>
            <a:rPr lang="es-MX"/>
            <a:t> y </a:t>
          </a:r>
          <a:r>
            <a:rPr lang="es-MX" b="1"/>
            <a:t>TSP</a:t>
          </a:r>
          <a:r>
            <a:rPr lang="es-MX"/>
            <a:t>.</a:t>
          </a:r>
          <a:endParaRPr lang="en-US"/>
        </a:p>
      </dgm:t>
    </dgm:pt>
    <dgm:pt modelId="{E9AEF1D2-EED2-4DD6-9759-085AB4D43A97}" type="parTrans" cxnId="{06DAA46E-0133-46E9-9CE9-B6CB06A10842}">
      <dgm:prSet/>
      <dgm:spPr/>
      <dgm:t>
        <a:bodyPr/>
        <a:lstStyle/>
        <a:p>
          <a:endParaRPr lang="en-US"/>
        </a:p>
      </dgm:t>
    </dgm:pt>
    <dgm:pt modelId="{D205E819-DC68-4B0C-A017-D3DB70394A93}" type="sibTrans" cxnId="{06DAA46E-0133-46E9-9CE9-B6CB06A10842}">
      <dgm:prSet/>
      <dgm:spPr/>
      <dgm:t>
        <a:bodyPr/>
        <a:lstStyle/>
        <a:p>
          <a:endParaRPr lang="en-US"/>
        </a:p>
      </dgm:t>
    </dgm:pt>
    <dgm:pt modelId="{FD7558D7-8A60-44ED-93BD-EAE303CA6AC6}">
      <dgm:prSet/>
      <dgm:spPr/>
      <dgm:t>
        <a:bodyPr/>
        <a:lstStyle/>
        <a:p>
          <a:r>
            <a:rPr lang="es-MX"/>
            <a:t>Cada uno tiene aplicaciones en logística, planificación y redes computacionales.</a:t>
          </a:r>
          <a:endParaRPr lang="en-US"/>
        </a:p>
      </dgm:t>
    </dgm:pt>
    <dgm:pt modelId="{19185025-D6D1-45D2-8D88-BB2FE52878FD}" type="parTrans" cxnId="{AFBD51E5-7F91-4B75-A4B3-66A57CE58CB1}">
      <dgm:prSet/>
      <dgm:spPr/>
      <dgm:t>
        <a:bodyPr/>
        <a:lstStyle/>
        <a:p>
          <a:endParaRPr lang="en-US"/>
        </a:p>
      </dgm:t>
    </dgm:pt>
    <dgm:pt modelId="{DDE3A04E-B7F4-46EE-9238-C856CD989C3A}" type="sibTrans" cxnId="{AFBD51E5-7F91-4B75-A4B3-66A57CE58CB1}">
      <dgm:prSet/>
      <dgm:spPr/>
      <dgm:t>
        <a:bodyPr/>
        <a:lstStyle/>
        <a:p>
          <a:endParaRPr lang="en-US"/>
        </a:p>
      </dgm:t>
    </dgm:pt>
    <dgm:pt modelId="{9CB7182A-A4FA-4973-A578-F5E1615995F6}" type="pres">
      <dgm:prSet presAssocID="{12351AA6-E040-44E5-B446-A828A3FC6B6B}" presName="root" presStyleCnt="0">
        <dgm:presLayoutVars>
          <dgm:dir/>
          <dgm:resizeHandles val="exact"/>
        </dgm:presLayoutVars>
      </dgm:prSet>
      <dgm:spPr/>
    </dgm:pt>
    <dgm:pt modelId="{1AAF97F0-CF05-432E-ADDD-539421A77FD5}" type="pres">
      <dgm:prSet presAssocID="{B1D1D889-F909-4811-A90B-23C744EEA5FF}" presName="compNode" presStyleCnt="0"/>
      <dgm:spPr/>
    </dgm:pt>
    <dgm:pt modelId="{CA990071-B76E-4473-9010-F8416C72FB07}" type="pres">
      <dgm:prSet presAssocID="{B1D1D889-F909-4811-A90B-23C744EEA5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2D9ECFA6-CE40-4031-9F9D-BD58357196C7}" type="pres">
      <dgm:prSet presAssocID="{B1D1D889-F909-4811-A90B-23C744EEA5FF}" presName="spaceRect" presStyleCnt="0"/>
      <dgm:spPr/>
    </dgm:pt>
    <dgm:pt modelId="{524ECF45-05DA-41A8-8EA3-B5884391A0DA}" type="pres">
      <dgm:prSet presAssocID="{B1D1D889-F909-4811-A90B-23C744EEA5FF}" presName="textRect" presStyleLbl="revTx" presStyleIdx="0" presStyleCnt="3">
        <dgm:presLayoutVars>
          <dgm:chMax val="1"/>
          <dgm:chPref val="1"/>
        </dgm:presLayoutVars>
      </dgm:prSet>
      <dgm:spPr/>
    </dgm:pt>
    <dgm:pt modelId="{349B411F-61DB-4610-814A-3E4930149860}" type="pres">
      <dgm:prSet presAssocID="{F3E1A440-62AB-4E89-A02C-68DCC3A4AD47}" presName="sibTrans" presStyleCnt="0"/>
      <dgm:spPr/>
    </dgm:pt>
    <dgm:pt modelId="{02C10C67-E1AA-435C-9D19-B03D7F6926A6}" type="pres">
      <dgm:prSet presAssocID="{1F7B7C60-8F79-4CB2-9735-691896A9E8E1}" presName="compNode" presStyleCnt="0"/>
      <dgm:spPr/>
    </dgm:pt>
    <dgm:pt modelId="{6291C27B-85B4-4CBB-AEE9-D8BB7EE68AAD}" type="pres">
      <dgm:prSet presAssocID="{1F7B7C60-8F79-4CB2-9735-691896A9E8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ona"/>
        </a:ext>
      </dgm:extLst>
    </dgm:pt>
    <dgm:pt modelId="{52489102-D5EE-4EEC-BAF9-1E5C42DF2CC1}" type="pres">
      <dgm:prSet presAssocID="{1F7B7C60-8F79-4CB2-9735-691896A9E8E1}" presName="spaceRect" presStyleCnt="0"/>
      <dgm:spPr/>
    </dgm:pt>
    <dgm:pt modelId="{8FD4E01B-691A-416F-A010-90028A06982E}" type="pres">
      <dgm:prSet presAssocID="{1F7B7C60-8F79-4CB2-9735-691896A9E8E1}" presName="textRect" presStyleLbl="revTx" presStyleIdx="1" presStyleCnt="3">
        <dgm:presLayoutVars>
          <dgm:chMax val="1"/>
          <dgm:chPref val="1"/>
        </dgm:presLayoutVars>
      </dgm:prSet>
      <dgm:spPr/>
    </dgm:pt>
    <dgm:pt modelId="{2D4B045B-F192-4A97-A68C-79BDA92E68B2}" type="pres">
      <dgm:prSet presAssocID="{D205E819-DC68-4B0C-A017-D3DB70394A93}" presName="sibTrans" presStyleCnt="0"/>
      <dgm:spPr/>
    </dgm:pt>
    <dgm:pt modelId="{0B9E908D-8C61-4740-B639-6FCF66048CD9}" type="pres">
      <dgm:prSet presAssocID="{FD7558D7-8A60-44ED-93BD-EAE303CA6AC6}" presName="compNode" presStyleCnt="0"/>
      <dgm:spPr/>
    </dgm:pt>
    <dgm:pt modelId="{9E7E8BC1-4329-432F-8411-9A28463AF3E9}" type="pres">
      <dgm:prSet presAssocID="{FD7558D7-8A60-44ED-93BD-EAE303CA6A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alámbrico"/>
        </a:ext>
      </dgm:extLst>
    </dgm:pt>
    <dgm:pt modelId="{DA5E5497-0EAA-4C7F-A660-985FDD8D1FF2}" type="pres">
      <dgm:prSet presAssocID="{FD7558D7-8A60-44ED-93BD-EAE303CA6AC6}" presName="spaceRect" presStyleCnt="0"/>
      <dgm:spPr/>
    </dgm:pt>
    <dgm:pt modelId="{6E87CD27-C1F4-4975-A2B9-1422C1661ABA}" type="pres">
      <dgm:prSet presAssocID="{FD7558D7-8A60-44ED-93BD-EAE303CA6A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AAB50E-E091-456D-9F9C-4BD56FE4880D}" type="presOf" srcId="{12351AA6-E040-44E5-B446-A828A3FC6B6B}" destId="{9CB7182A-A4FA-4973-A578-F5E1615995F6}" srcOrd="0" destOrd="0" presId="urn:microsoft.com/office/officeart/2018/2/layout/IconLabelList"/>
    <dgm:cxn modelId="{E6567613-EAC7-43D5-87E7-A4859B472753}" type="presOf" srcId="{FD7558D7-8A60-44ED-93BD-EAE303CA6AC6}" destId="{6E87CD27-C1F4-4975-A2B9-1422C1661ABA}" srcOrd="0" destOrd="0" presId="urn:microsoft.com/office/officeart/2018/2/layout/IconLabelList"/>
    <dgm:cxn modelId="{0A8F156A-11C7-41E1-A9E7-173001E710EB}" type="presOf" srcId="{B1D1D889-F909-4811-A90B-23C744EEA5FF}" destId="{524ECF45-05DA-41A8-8EA3-B5884391A0DA}" srcOrd="0" destOrd="0" presId="urn:microsoft.com/office/officeart/2018/2/layout/IconLabelList"/>
    <dgm:cxn modelId="{06DAA46E-0133-46E9-9CE9-B6CB06A10842}" srcId="{12351AA6-E040-44E5-B446-A828A3FC6B6B}" destId="{1F7B7C60-8F79-4CB2-9735-691896A9E8E1}" srcOrd="1" destOrd="0" parTransId="{E9AEF1D2-EED2-4DD6-9759-085AB4D43A97}" sibTransId="{D205E819-DC68-4B0C-A017-D3DB70394A93}"/>
    <dgm:cxn modelId="{5B3B019A-6AB3-47FA-9E40-66B39C86DDBC}" srcId="{12351AA6-E040-44E5-B446-A828A3FC6B6B}" destId="{B1D1D889-F909-4811-A90B-23C744EEA5FF}" srcOrd="0" destOrd="0" parTransId="{E40D006F-C7E6-4F60-B7AF-D4BE68398443}" sibTransId="{F3E1A440-62AB-4E89-A02C-68DCC3A4AD47}"/>
    <dgm:cxn modelId="{DC9459B5-85D3-44BD-8344-54671E58C545}" type="presOf" srcId="{1F7B7C60-8F79-4CB2-9735-691896A9E8E1}" destId="{8FD4E01B-691A-416F-A010-90028A06982E}" srcOrd="0" destOrd="0" presId="urn:microsoft.com/office/officeart/2018/2/layout/IconLabelList"/>
    <dgm:cxn modelId="{AFBD51E5-7F91-4B75-A4B3-66A57CE58CB1}" srcId="{12351AA6-E040-44E5-B446-A828A3FC6B6B}" destId="{FD7558D7-8A60-44ED-93BD-EAE303CA6AC6}" srcOrd="2" destOrd="0" parTransId="{19185025-D6D1-45D2-8D88-BB2FE52878FD}" sibTransId="{DDE3A04E-B7F4-46EE-9238-C856CD989C3A}"/>
    <dgm:cxn modelId="{76F31C0F-6C99-47D9-933F-3BE8A70F9D94}" type="presParOf" srcId="{9CB7182A-A4FA-4973-A578-F5E1615995F6}" destId="{1AAF97F0-CF05-432E-ADDD-539421A77FD5}" srcOrd="0" destOrd="0" presId="urn:microsoft.com/office/officeart/2018/2/layout/IconLabelList"/>
    <dgm:cxn modelId="{AF43CDBA-C858-4301-8286-C6A407176E0D}" type="presParOf" srcId="{1AAF97F0-CF05-432E-ADDD-539421A77FD5}" destId="{CA990071-B76E-4473-9010-F8416C72FB07}" srcOrd="0" destOrd="0" presId="urn:microsoft.com/office/officeart/2018/2/layout/IconLabelList"/>
    <dgm:cxn modelId="{87046F79-C17B-4719-AE8A-05971CCDFE07}" type="presParOf" srcId="{1AAF97F0-CF05-432E-ADDD-539421A77FD5}" destId="{2D9ECFA6-CE40-4031-9F9D-BD58357196C7}" srcOrd="1" destOrd="0" presId="urn:microsoft.com/office/officeart/2018/2/layout/IconLabelList"/>
    <dgm:cxn modelId="{2DD46763-70CC-47F9-9DD9-6219086A2464}" type="presParOf" srcId="{1AAF97F0-CF05-432E-ADDD-539421A77FD5}" destId="{524ECF45-05DA-41A8-8EA3-B5884391A0DA}" srcOrd="2" destOrd="0" presId="urn:microsoft.com/office/officeart/2018/2/layout/IconLabelList"/>
    <dgm:cxn modelId="{C7B52BB1-0C26-49C3-BE24-47B1FDF55D9C}" type="presParOf" srcId="{9CB7182A-A4FA-4973-A578-F5E1615995F6}" destId="{349B411F-61DB-4610-814A-3E4930149860}" srcOrd="1" destOrd="0" presId="urn:microsoft.com/office/officeart/2018/2/layout/IconLabelList"/>
    <dgm:cxn modelId="{65B91C93-95AF-42B3-AD96-4406C60F4656}" type="presParOf" srcId="{9CB7182A-A4FA-4973-A578-F5E1615995F6}" destId="{02C10C67-E1AA-435C-9D19-B03D7F6926A6}" srcOrd="2" destOrd="0" presId="urn:microsoft.com/office/officeart/2018/2/layout/IconLabelList"/>
    <dgm:cxn modelId="{42FDA575-874F-41AE-ADD5-03AEEC49ADD1}" type="presParOf" srcId="{02C10C67-E1AA-435C-9D19-B03D7F6926A6}" destId="{6291C27B-85B4-4CBB-AEE9-D8BB7EE68AAD}" srcOrd="0" destOrd="0" presId="urn:microsoft.com/office/officeart/2018/2/layout/IconLabelList"/>
    <dgm:cxn modelId="{F0BA9A9B-2A14-4D18-BE04-930B23EB58C3}" type="presParOf" srcId="{02C10C67-E1AA-435C-9D19-B03D7F6926A6}" destId="{52489102-D5EE-4EEC-BAF9-1E5C42DF2CC1}" srcOrd="1" destOrd="0" presId="urn:microsoft.com/office/officeart/2018/2/layout/IconLabelList"/>
    <dgm:cxn modelId="{FDC86FFA-3FD3-41D9-A3B2-8B4417E71DB8}" type="presParOf" srcId="{02C10C67-E1AA-435C-9D19-B03D7F6926A6}" destId="{8FD4E01B-691A-416F-A010-90028A06982E}" srcOrd="2" destOrd="0" presId="urn:microsoft.com/office/officeart/2018/2/layout/IconLabelList"/>
    <dgm:cxn modelId="{5CCB4D08-424E-49D2-9537-57AF0E51DAC3}" type="presParOf" srcId="{9CB7182A-A4FA-4973-A578-F5E1615995F6}" destId="{2D4B045B-F192-4A97-A68C-79BDA92E68B2}" srcOrd="3" destOrd="0" presId="urn:microsoft.com/office/officeart/2018/2/layout/IconLabelList"/>
    <dgm:cxn modelId="{08FA8F51-FAAB-4D4F-9C7E-614D8CDE7DBE}" type="presParOf" srcId="{9CB7182A-A4FA-4973-A578-F5E1615995F6}" destId="{0B9E908D-8C61-4740-B639-6FCF66048CD9}" srcOrd="4" destOrd="0" presId="urn:microsoft.com/office/officeart/2018/2/layout/IconLabelList"/>
    <dgm:cxn modelId="{ADC8FD45-96D8-4A33-A7C8-A74B37162393}" type="presParOf" srcId="{0B9E908D-8C61-4740-B639-6FCF66048CD9}" destId="{9E7E8BC1-4329-432F-8411-9A28463AF3E9}" srcOrd="0" destOrd="0" presId="urn:microsoft.com/office/officeart/2018/2/layout/IconLabelList"/>
    <dgm:cxn modelId="{F66C2349-E4E5-400E-BAC1-3298374EFC23}" type="presParOf" srcId="{0B9E908D-8C61-4740-B639-6FCF66048CD9}" destId="{DA5E5497-0EAA-4C7F-A660-985FDD8D1FF2}" srcOrd="1" destOrd="0" presId="urn:microsoft.com/office/officeart/2018/2/layout/IconLabelList"/>
    <dgm:cxn modelId="{9D6708C7-F160-4789-8239-4D34D4E94CFC}" type="presParOf" srcId="{0B9E908D-8C61-4740-B639-6FCF66048CD9}" destId="{6E87CD27-C1F4-4975-A2B9-1422C1661A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4E885-A705-4EE2-A7D7-CE3801FECC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6AC6CE-1076-46BD-B1D7-2040C2028884}">
      <dgm:prSet/>
      <dgm:spPr/>
      <dgm:t>
        <a:bodyPr/>
        <a:lstStyle/>
        <a:p>
          <a:r>
            <a:rPr lang="es-MX"/>
            <a:t>Estos problemas son fundamentales en optimización y se aplican en múltiples áreas como manufactura, logística y redes.</a:t>
          </a:r>
          <a:endParaRPr lang="en-US"/>
        </a:p>
      </dgm:t>
    </dgm:pt>
    <dgm:pt modelId="{EABFF3AE-C7EE-42CC-AB31-72FB739EB6E5}" type="parTrans" cxnId="{E9BBC840-5BD7-4717-8FEB-25BEEF2A9B2E}">
      <dgm:prSet/>
      <dgm:spPr/>
      <dgm:t>
        <a:bodyPr/>
        <a:lstStyle/>
        <a:p>
          <a:endParaRPr lang="en-US"/>
        </a:p>
      </dgm:t>
    </dgm:pt>
    <dgm:pt modelId="{2C9A093E-2717-4F77-BE2A-0D77DB0FB99A}" type="sibTrans" cxnId="{E9BBC840-5BD7-4717-8FEB-25BEEF2A9B2E}">
      <dgm:prSet/>
      <dgm:spPr/>
      <dgm:t>
        <a:bodyPr/>
        <a:lstStyle/>
        <a:p>
          <a:endParaRPr lang="en-US"/>
        </a:p>
      </dgm:t>
    </dgm:pt>
    <dgm:pt modelId="{EEDD4AD4-6110-4860-965B-1E1F0C5D7CF2}">
      <dgm:prSet/>
      <dgm:spPr/>
      <dgm:t>
        <a:bodyPr/>
        <a:lstStyle/>
        <a:p>
          <a:r>
            <a:rPr lang="es-MX"/>
            <a:t>Existen métodos exactos y aproximados para resolverlos según la escala y complejidad del problema.</a:t>
          </a:r>
          <a:endParaRPr lang="en-US"/>
        </a:p>
      </dgm:t>
    </dgm:pt>
    <dgm:pt modelId="{504D8B3B-70DC-4112-AFB9-852A71A170E6}" type="parTrans" cxnId="{0E97C6A5-8BC8-4770-B58C-49C251A24882}">
      <dgm:prSet/>
      <dgm:spPr/>
      <dgm:t>
        <a:bodyPr/>
        <a:lstStyle/>
        <a:p>
          <a:endParaRPr lang="en-US"/>
        </a:p>
      </dgm:t>
    </dgm:pt>
    <dgm:pt modelId="{75D0FECB-4585-4DA1-8549-D4CF74D427F6}" type="sibTrans" cxnId="{0E97C6A5-8BC8-4770-B58C-49C251A24882}">
      <dgm:prSet/>
      <dgm:spPr/>
      <dgm:t>
        <a:bodyPr/>
        <a:lstStyle/>
        <a:p>
          <a:endParaRPr lang="en-US"/>
        </a:p>
      </dgm:t>
    </dgm:pt>
    <dgm:pt modelId="{13CA434A-F6CA-470A-9CFD-0470C1BEFB90}">
      <dgm:prSet/>
      <dgm:spPr/>
      <dgm:t>
        <a:bodyPr/>
        <a:lstStyle/>
        <a:p>
          <a:r>
            <a:rPr lang="es-MX"/>
            <a:t>La investigación en estos problemas sigue evolucionando con el uso de técnicas de inteligencia artificial y computación cuántica.</a:t>
          </a:r>
          <a:endParaRPr lang="en-US"/>
        </a:p>
      </dgm:t>
    </dgm:pt>
    <dgm:pt modelId="{E3A694BA-1370-417B-9821-2A8D336E4198}" type="parTrans" cxnId="{383B4CB4-89E3-4506-9443-CBC2F9F97C25}">
      <dgm:prSet/>
      <dgm:spPr/>
      <dgm:t>
        <a:bodyPr/>
        <a:lstStyle/>
        <a:p>
          <a:endParaRPr lang="en-US"/>
        </a:p>
      </dgm:t>
    </dgm:pt>
    <dgm:pt modelId="{22EC84D6-DD5F-434F-91D3-BA8020E3974A}" type="sibTrans" cxnId="{383B4CB4-89E3-4506-9443-CBC2F9F97C25}">
      <dgm:prSet/>
      <dgm:spPr/>
      <dgm:t>
        <a:bodyPr/>
        <a:lstStyle/>
        <a:p>
          <a:endParaRPr lang="en-US"/>
        </a:p>
      </dgm:t>
    </dgm:pt>
    <dgm:pt modelId="{1A046227-1DC7-48B0-88FC-2148F37BE147}" type="pres">
      <dgm:prSet presAssocID="{FA14E885-A705-4EE2-A7D7-CE3801FECC6B}" presName="root" presStyleCnt="0">
        <dgm:presLayoutVars>
          <dgm:dir/>
          <dgm:resizeHandles val="exact"/>
        </dgm:presLayoutVars>
      </dgm:prSet>
      <dgm:spPr/>
    </dgm:pt>
    <dgm:pt modelId="{FBBCE04A-C8F6-4739-8858-F86792F47EC9}" type="pres">
      <dgm:prSet presAssocID="{FD6AC6CE-1076-46BD-B1D7-2040C2028884}" presName="compNode" presStyleCnt="0"/>
      <dgm:spPr/>
    </dgm:pt>
    <dgm:pt modelId="{1564CDD2-832F-49FB-9E31-BCA33771224D}" type="pres">
      <dgm:prSet presAssocID="{FD6AC6CE-1076-46BD-B1D7-2040C2028884}" presName="bgRect" presStyleLbl="bgShp" presStyleIdx="0" presStyleCnt="3"/>
      <dgm:spPr/>
    </dgm:pt>
    <dgm:pt modelId="{18261858-1E3F-4FF8-8BCD-E84F17EF55B7}" type="pres">
      <dgm:prSet presAssocID="{FD6AC6CE-1076-46BD-B1D7-2040C20288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0A1341C4-5601-417E-9543-B6B958D89686}" type="pres">
      <dgm:prSet presAssocID="{FD6AC6CE-1076-46BD-B1D7-2040C2028884}" presName="spaceRect" presStyleCnt="0"/>
      <dgm:spPr/>
    </dgm:pt>
    <dgm:pt modelId="{09459FC5-8C05-4535-B342-9E29A3D7099B}" type="pres">
      <dgm:prSet presAssocID="{FD6AC6CE-1076-46BD-B1D7-2040C2028884}" presName="parTx" presStyleLbl="revTx" presStyleIdx="0" presStyleCnt="3">
        <dgm:presLayoutVars>
          <dgm:chMax val="0"/>
          <dgm:chPref val="0"/>
        </dgm:presLayoutVars>
      </dgm:prSet>
      <dgm:spPr/>
    </dgm:pt>
    <dgm:pt modelId="{7A994CF3-C888-4EC1-9A2C-B33E40BDF748}" type="pres">
      <dgm:prSet presAssocID="{2C9A093E-2717-4F77-BE2A-0D77DB0FB99A}" presName="sibTrans" presStyleCnt="0"/>
      <dgm:spPr/>
    </dgm:pt>
    <dgm:pt modelId="{5958A6A7-F36B-4FE6-9270-BE57F6CEF952}" type="pres">
      <dgm:prSet presAssocID="{EEDD4AD4-6110-4860-965B-1E1F0C5D7CF2}" presName="compNode" presStyleCnt="0"/>
      <dgm:spPr/>
    </dgm:pt>
    <dgm:pt modelId="{C8282C2A-3AD5-47E2-AC39-F20D872F52C5}" type="pres">
      <dgm:prSet presAssocID="{EEDD4AD4-6110-4860-965B-1E1F0C5D7CF2}" presName="bgRect" presStyleLbl="bgShp" presStyleIdx="1" presStyleCnt="3"/>
      <dgm:spPr/>
    </dgm:pt>
    <dgm:pt modelId="{ED20097D-0302-4155-A187-5DC0958A4BE8}" type="pres">
      <dgm:prSet presAssocID="{EEDD4AD4-6110-4860-965B-1E1F0C5D7C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rinto"/>
        </a:ext>
      </dgm:extLst>
    </dgm:pt>
    <dgm:pt modelId="{9FD456BD-C1DD-499F-96FB-ACD3E11CCF90}" type="pres">
      <dgm:prSet presAssocID="{EEDD4AD4-6110-4860-965B-1E1F0C5D7CF2}" presName="spaceRect" presStyleCnt="0"/>
      <dgm:spPr/>
    </dgm:pt>
    <dgm:pt modelId="{5A429B07-01A1-459D-B36C-C1AE35688EDA}" type="pres">
      <dgm:prSet presAssocID="{EEDD4AD4-6110-4860-965B-1E1F0C5D7CF2}" presName="parTx" presStyleLbl="revTx" presStyleIdx="1" presStyleCnt="3">
        <dgm:presLayoutVars>
          <dgm:chMax val="0"/>
          <dgm:chPref val="0"/>
        </dgm:presLayoutVars>
      </dgm:prSet>
      <dgm:spPr/>
    </dgm:pt>
    <dgm:pt modelId="{FBD9238E-F0BF-4674-9907-5470582A39A9}" type="pres">
      <dgm:prSet presAssocID="{75D0FECB-4585-4DA1-8549-D4CF74D427F6}" presName="sibTrans" presStyleCnt="0"/>
      <dgm:spPr/>
    </dgm:pt>
    <dgm:pt modelId="{CFAA6C84-D140-45DA-9E9D-3835CE503D25}" type="pres">
      <dgm:prSet presAssocID="{13CA434A-F6CA-470A-9CFD-0470C1BEFB90}" presName="compNode" presStyleCnt="0"/>
      <dgm:spPr/>
    </dgm:pt>
    <dgm:pt modelId="{9888153E-A26B-41C3-B05C-01EA36FCE25E}" type="pres">
      <dgm:prSet presAssocID="{13CA434A-F6CA-470A-9CFD-0470C1BEFB90}" presName="bgRect" presStyleLbl="bgShp" presStyleIdx="2" presStyleCnt="3"/>
      <dgm:spPr/>
    </dgm:pt>
    <dgm:pt modelId="{C00CDAE0-74B3-4D73-BAE8-58D671F9F751}" type="pres">
      <dgm:prSet presAssocID="{13CA434A-F6CA-470A-9CFD-0470C1BEFB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D9CECD-E8EF-4B87-A2E4-55BA0E5E8027}" type="pres">
      <dgm:prSet presAssocID="{13CA434A-F6CA-470A-9CFD-0470C1BEFB90}" presName="spaceRect" presStyleCnt="0"/>
      <dgm:spPr/>
    </dgm:pt>
    <dgm:pt modelId="{8B6F1BC2-C614-41EF-9460-BE949777BAF0}" type="pres">
      <dgm:prSet presAssocID="{13CA434A-F6CA-470A-9CFD-0470C1BEFB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5A2734-273B-4951-85A8-9C68FD25D7DA}" type="presOf" srcId="{EEDD4AD4-6110-4860-965B-1E1F0C5D7CF2}" destId="{5A429B07-01A1-459D-B36C-C1AE35688EDA}" srcOrd="0" destOrd="0" presId="urn:microsoft.com/office/officeart/2018/2/layout/IconVerticalSolidList"/>
    <dgm:cxn modelId="{6CB18A3B-7355-4278-93E9-98F33F12409E}" type="presOf" srcId="{13CA434A-F6CA-470A-9CFD-0470C1BEFB90}" destId="{8B6F1BC2-C614-41EF-9460-BE949777BAF0}" srcOrd="0" destOrd="0" presId="urn:microsoft.com/office/officeart/2018/2/layout/IconVerticalSolidList"/>
    <dgm:cxn modelId="{E9BBC840-5BD7-4717-8FEB-25BEEF2A9B2E}" srcId="{FA14E885-A705-4EE2-A7D7-CE3801FECC6B}" destId="{FD6AC6CE-1076-46BD-B1D7-2040C2028884}" srcOrd="0" destOrd="0" parTransId="{EABFF3AE-C7EE-42CC-AB31-72FB739EB6E5}" sibTransId="{2C9A093E-2717-4F77-BE2A-0D77DB0FB99A}"/>
    <dgm:cxn modelId="{0E97C6A5-8BC8-4770-B58C-49C251A24882}" srcId="{FA14E885-A705-4EE2-A7D7-CE3801FECC6B}" destId="{EEDD4AD4-6110-4860-965B-1E1F0C5D7CF2}" srcOrd="1" destOrd="0" parTransId="{504D8B3B-70DC-4112-AFB9-852A71A170E6}" sibTransId="{75D0FECB-4585-4DA1-8549-D4CF74D427F6}"/>
    <dgm:cxn modelId="{383B4CB4-89E3-4506-9443-CBC2F9F97C25}" srcId="{FA14E885-A705-4EE2-A7D7-CE3801FECC6B}" destId="{13CA434A-F6CA-470A-9CFD-0470C1BEFB90}" srcOrd="2" destOrd="0" parTransId="{E3A694BA-1370-417B-9821-2A8D336E4198}" sibTransId="{22EC84D6-DD5F-434F-91D3-BA8020E3974A}"/>
    <dgm:cxn modelId="{5DB2E6CB-B5D5-4CB5-B5F0-428021D8476C}" type="presOf" srcId="{FA14E885-A705-4EE2-A7D7-CE3801FECC6B}" destId="{1A046227-1DC7-48B0-88FC-2148F37BE147}" srcOrd="0" destOrd="0" presId="urn:microsoft.com/office/officeart/2018/2/layout/IconVerticalSolidList"/>
    <dgm:cxn modelId="{A12FB7F0-69DB-4CBB-9FDE-5F2921A8C1A1}" type="presOf" srcId="{FD6AC6CE-1076-46BD-B1D7-2040C2028884}" destId="{09459FC5-8C05-4535-B342-9E29A3D7099B}" srcOrd="0" destOrd="0" presId="urn:microsoft.com/office/officeart/2018/2/layout/IconVerticalSolidList"/>
    <dgm:cxn modelId="{5FBA778D-D8AB-49F4-9B87-DF6F96752237}" type="presParOf" srcId="{1A046227-1DC7-48B0-88FC-2148F37BE147}" destId="{FBBCE04A-C8F6-4739-8858-F86792F47EC9}" srcOrd="0" destOrd="0" presId="urn:microsoft.com/office/officeart/2018/2/layout/IconVerticalSolidList"/>
    <dgm:cxn modelId="{9E8FE0C1-0815-42D9-BA2A-FFC5C2A955B0}" type="presParOf" srcId="{FBBCE04A-C8F6-4739-8858-F86792F47EC9}" destId="{1564CDD2-832F-49FB-9E31-BCA33771224D}" srcOrd="0" destOrd="0" presId="urn:microsoft.com/office/officeart/2018/2/layout/IconVerticalSolidList"/>
    <dgm:cxn modelId="{80214269-EA13-43D2-A951-9CAE59AE5B59}" type="presParOf" srcId="{FBBCE04A-C8F6-4739-8858-F86792F47EC9}" destId="{18261858-1E3F-4FF8-8BCD-E84F17EF55B7}" srcOrd="1" destOrd="0" presId="urn:microsoft.com/office/officeart/2018/2/layout/IconVerticalSolidList"/>
    <dgm:cxn modelId="{E9C40AC0-41FC-48C1-BDA4-98054B929B0E}" type="presParOf" srcId="{FBBCE04A-C8F6-4739-8858-F86792F47EC9}" destId="{0A1341C4-5601-417E-9543-B6B958D89686}" srcOrd="2" destOrd="0" presId="urn:microsoft.com/office/officeart/2018/2/layout/IconVerticalSolidList"/>
    <dgm:cxn modelId="{AD5A78F7-AF6F-43BB-8660-EEE49C8E218F}" type="presParOf" srcId="{FBBCE04A-C8F6-4739-8858-F86792F47EC9}" destId="{09459FC5-8C05-4535-B342-9E29A3D7099B}" srcOrd="3" destOrd="0" presId="urn:microsoft.com/office/officeart/2018/2/layout/IconVerticalSolidList"/>
    <dgm:cxn modelId="{0FEA06C6-1C81-4A2A-8C36-382BEC4C43BA}" type="presParOf" srcId="{1A046227-1DC7-48B0-88FC-2148F37BE147}" destId="{7A994CF3-C888-4EC1-9A2C-B33E40BDF748}" srcOrd="1" destOrd="0" presId="urn:microsoft.com/office/officeart/2018/2/layout/IconVerticalSolidList"/>
    <dgm:cxn modelId="{707E1C2E-BAB6-4ED7-9F46-B2F3C8D4E906}" type="presParOf" srcId="{1A046227-1DC7-48B0-88FC-2148F37BE147}" destId="{5958A6A7-F36B-4FE6-9270-BE57F6CEF952}" srcOrd="2" destOrd="0" presId="urn:microsoft.com/office/officeart/2018/2/layout/IconVerticalSolidList"/>
    <dgm:cxn modelId="{8EDAEA28-25DA-4952-AA77-678E98DA4A21}" type="presParOf" srcId="{5958A6A7-F36B-4FE6-9270-BE57F6CEF952}" destId="{C8282C2A-3AD5-47E2-AC39-F20D872F52C5}" srcOrd="0" destOrd="0" presId="urn:microsoft.com/office/officeart/2018/2/layout/IconVerticalSolidList"/>
    <dgm:cxn modelId="{6E2CA866-4CD1-4C11-8264-4B3110B53E16}" type="presParOf" srcId="{5958A6A7-F36B-4FE6-9270-BE57F6CEF952}" destId="{ED20097D-0302-4155-A187-5DC0958A4BE8}" srcOrd="1" destOrd="0" presId="urn:microsoft.com/office/officeart/2018/2/layout/IconVerticalSolidList"/>
    <dgm:cxn modelId="{18F31635-5DEC-490E-9D26-B0B60549F1A4}" type="presParOf" srcId="{5958A6A7-F36B-4FE6-9270-BE57F6CEF952}" destId="{9FD456BD-C1DD-499F-96FB-ACD3E11CCF90}" srcOrd="2" destOrd="0" presId="urn:microsoft.com/office/officeart/2018/2/layout/IconVerticalSolidList"/>
    <dgm:cxn modelId="{6F824053-DC15-4EC0-83BE-D3E4FEC8505D}" type="presParOf" srcId="{5958A6A7-F36B-4FE6-9270-BE57F6CEF952}" destId="{5A429B07-01A1-459D-B36C-C1AE35688EDA}" srcOrd="3" destOrd="0" presId="urn:microsoft.com/office/officeart/2018/2/layout/IconVerticalSolidList"/>
    <dgm:cxn modelId="{DE5F6B73-D614-4CA0-BD9C-A1D306D84BA9}" type="presParOf" srcId="{1A046227-1DC7-48B0-88FC-2148F37BE147}" destId="{FBD9238E-F0BF-4674-9907-5470582A39A9}" srcOrd="3" destOrd="0" presId="urn:microsoft.com/office/officeart/2018/2/layout/IconVerticalSolidList"/>
    <dgm:cxn modelId="{8A0AA514-B559-49C3-8A52-A7A25B4D6F3C}" type="presParOf" srcId="{1A046227-1DC7-48B0-88FC-2148F37BE147}" destId="{CFAA6C84-D140-45DA-9E9D-3835CE503D25}" srcOrd="4" destOrd="0" presId="urn:microsoft.com/office/officeart/2018/2/layout/IconVerticalSolidList"/>
    <dgm:cxn modelId="{9475FFAB-64C3-427E-8B38-61679DA33C10}" type="presParOf" srcId="{CFAA6C84-D140-45DA-9E9D-3835CE503D25}" destId="{9888153E-A26B-41C3-B05C-01EA36FCE25E}" srcOrd="0" destOrd="0" presId="urn:microsoft.com/office/officeart/2018/2/layout/IconVerticalSolidList"/>
    <dgm:cxn modelId="{9AEAF3DB-CC9F-4113-BF70-0F9AB155648D}" type="presParOf" srcId="{CFAA6C84-D140-45DA-9E9D-3835CE503D25}" destId="{C00CDAE0-74B3-4D73-BAE8-58D671F9F751}" srcOrd="1" destOrd="0" presId="urn:microsoft.com/office/officeart/2018/2/layout/IconVerticalSolidList"/>
    <dgm:cxn modelId="{339C1EBA-8CB0-4968-BCFF-41C2525DF2D2}" type="presParOf" srcId="{CFAA6C84-D140-45DA-9E9D-3835CE503D25}" destId="{E0D9CECD-E8EF-4B87-A2E4-55BA0E5E8027}" srcOrd="2" destOrd="0" presId="urn:microsoft.com/office/officeart/2018/2/layout/IconVerticalSolidList"/>
    <dgm:cxn modelId="{04E90472-D341-4FA2-9FF0-A700F7A7D67C}" type="presParOf" srcId="{CFAA6C84-D140-45DA-9E9D-3835CE503D25}" destId="{8B6F1BC2-C614-41EF-9460-BE949777BA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02586E-78BB-44DB-A250-F943EFA36DD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BC3599-4DDF-4278-B357-ADF416064384}">
      <dgm:prSet/>
      <dgm:spPr/>
      <dgm:t>
        <a:bodyPr/>
        <a:lstStyle/>
        <a:p>
          <a:r>
            <a:rPr lang="es-MX"/>
            <a:t>Pinedo, M. L. (2012). </a:t>
          </a:r>
          <a:r>
            <a:rPr lang="es-MX" i="1"/>
            <a:t>Scheduling: Theory, Algorithms, and Systems</a:t>
          </a:r>
          <a:r>
            <a:rPr lang="es-MX"/>
            <a:t> (4ª ed.). Springer.</a:t>
          </a:r>
          <a:endParaRPr lang="en-US"/>
        </a:p>
      </dgm:t>
    </dgm:pt>
    <dgm:pt modelId="{B40A1FD1-DC80-4D5E-9F06-E15D7E973559}" type="parTrans" cxnId="{507271C3-5033-4FE7-B55B-43F7D03A050E}">
      <dgm:prSet/>
      <dgm:spPr/>
      <dgm:t>
        <a:bodyPr/>
        <a:lstStyle/>
        <a:p>
          <a:endParaRPr lang="en-US"/>
        </a:p>
      </dgm:t>
    </dgm:pt>
    <dgm:pt modelId="{C78E4267-B99F-4162-A970-0887CB8C1E4B}" type="sibTrans" cxnId="{507271C3-5033-4FE7-B55B-43F7D03A050E}">
      <dgm:prSet/>
      <dgm:spPr/>
      <dgm:t>
        <a:bodyPr/>
        <a:lstStyle/>
        <a:p>
          <a:endParaRPr lang="en-US"/>
        </a:p>
      </dgm:t>
    </dgm:pt>
    <dgm:pt modelId="{72FB391D-D7DA-411B-9E1B-33076868D60A}">
      <dgm:prSet/>
      <dgm:spPr/>
      <dgm:t>
        <a:bodyPr/>
        <a:lstStyle/>
        <a:p>
          <a:r>
            <a:rPr lang="es-MX"/>
            <a:t>Bell, J., &amp; Stevens, B. (2009). </a:t>
          </a:r>
          <a:r>
            <a:rPr lang="es-MX" i="1"/>
            <a:t>A Survey of Known Results and Research Areas for N-Queens.</a:t>
          </a:r>
          <a:r>
            <a:rPr lang="es-MX"/>
            <a:t> Discrete Mathematics, 309(1), 1-31.</a:t>
          </a:r>
          <a:endParaRPr lang="en-US"/>
        </a:p>
      </dgm:t>
    </dgm:pt>
    <dgm:pt modelId="{7838A8BF-9E40-413F-989A-1BCB1E7D8307}" type="parTrans" cxnId="{48485091-9AAB-48E5-B108-2243C2F5B760}">
      <dgm:prSet/>
      <dgm:spPr/>
      <dgm:t>
        <a:bodyPr/>
        <a:lstStyle/>
        <a:p>
          <a:endParaRPr lang="en-US"/>
        </a:p>
      </dgm:t>
    </dgm:pt>
    <dgm:pt modelId="{4635358E-1B30-4F88-BCCF-6F7BFB2F6AAD}" type="sibTrans" cxnId="{48485091-9AAB-48E5-B108-2243C2F5B760}">
      <dgm:prSet/>
      <dgm:spPr/>
      <dgm:t>
        <a:bodyPr/>
        <a:lstStyle/>
        <a:p>
          <a:endParaRPr lang="en-US"/>
        </a:p>
      </dgm:t>
    </dgm:pt>
    <dgm:pt modelId="{5C8ABA20-4AF5-4BA6-90FE-1DB455106EEF}">
      <dgm:prSet/>
      <dgm:spPr/>
      <dgm:t>
        <a:bodyPr/>
        <a:lstStyle/>
        <a:p>
          <a:r>
            <a:rPr lang="es-MX"/>
            <a:t>Cormen, T. H., Leiserson, C. E., Rivest, R. L., &amp; Stein, C. (2009). </a:t>
          </a:r>
          <a:r>
            <a:rPr lang="es-MX" i="1"/>
            <a:t>Introduction to Algorithms</a:t>
          </a:r>
          <a:r>
            <a:rPr lang="es-MX"/>
            <a:t> (3ª ed.). MIT Press.</a:t>
          </a:r>
          <a:endParaRPr lang="en-US"/>
        </a:p>
      </dgm:t>
    </dgm:pt>
    <dgm:pt modelId="{512E31E8-0302-4A88-A424-62E7558EC576}" type="parTrans" cxnId="{B484D70A-44DE-4D2F-87C0-366505993554}">
      <dgm:prSet/>
      <dgm:spPr/>
      <dgm:t>
        <a:bodyPr/>
        <a:lstStyle/>
        <a:p>
          <a:endParaRPr lang="en-US"/>
        </a:p>
      </dgm:t>
    </dgm:pt>
    <dgm:pt modelId="{95951C8B-93E3-4DC6-AE1D-6714D584690C}" type="sibTrans" cxnId="{B484D70A-44DE-4D2F-87C0-366505993554}">
      <dgm:prSet/>
      <dgm:spPr/>
      <dgm:t>
        <a:bodyPr/>
        <a:lstStyle/>
        <a:p>
          <a:endParaRPr lang="en-US"/>
        </a:p>
      </dgm:t>
    </dgm:pt>
    <dgm:pt modelId="{278AB25E-0608-4CA1-81EB-27FFB64B29DD}">
      <dgm:prSet/>
      <dgm:spPr/>
      <dgm:t>
        <a:bodyPr/>
        <a:lstStyle/>
        <a:p>
          <a:r>
            <a:rPr lang="es-MX"/>
            <a:t>Applegate, D., Bixby, R., Chvátal, V., &amp; Cook, W. (2006). </a:t>
          </a:r>
          <a:r>
            <a:rPr lang="es-MX" i="1"/>
            <a:t>The Traveling Salesman Problem: A Computational Study.</a:t>
          </a:r>
          <a:r>
            <a:rPr lang="es-MX"/>
            <a:t> Princeton University Press.</a:t>
          </a:r>
          <a:endParaRPr lang="en-US"/>
        </a:p>
      </dgm:t>
    </dgm:pt>
    <dgm:pt modelId="{58EE3706-8D22-4901-BDDB-2A01B3EBBF51}" type="parTrans" cxnId="{16803B3D-E115-4383-A8E4-3BCABEFD1F51}">
      <dgm:prSet/>
      <dgm:spPr/>
      <dgm:t>
        <a:bodyPr/>
        <a:lstStyle/>
        <a:p>
          <a:endParaRPr lang="en-US"/>
        </a:p>
      </dgm:t>
    </dgm:pt>
    <dgm:pt modelId="{8A7CAACF-90BA-45CC-AE72-E9763E98B9B2}" type="sibTrans" cxnId="{16803B3D-E115-4383-A8E4-3BCABEFD1F51}">
      <dgm:prSet/>
      <dgm:spPr/>
      <dgm:t>
        <a:bodyPr/>
        <a:lstStyle/>
        <a:p>
          <a:endParaRPr lang="en-US"/>
        </a:p>
      </dgm:t>
    </dgm:pt>
    <dgm:pt modelId="{550D8B78-4129-4A12-A496-4BA70E54348B}" type="pres">
      <dgm:prSet presAssocID="{6D02586E-78BB-44DB-A250-F943EFA36DD9}" presName="linear" presStyleCnt="0">
        <dgm:presLayoutVars>
          <dgm:animLvl val="lvl"/>
          <dgm:resizeHandles val="exact"/>
        </dgm:presLayoutVars>
      </dgm:prSet>
      <dgm:spPr/>
    </dgm:pt>
    <dgm:pt modelId="{4EDA8537-4EEA-45A5-8C6B-984883E0E0DD}" type="pres">
      <dgm:prSet presAssocID="{44BC3599-4DDF-4278-B357-ADF4160643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AA2EBD-FD08-438F-84CF-674723E27A30}" type="pres">
      <dgm:prSet presAssocID="{C78E4267-B99F-4162-A970-0887CB8C1E4B}" presName="spacer" presStyleCnt="0"/>
      <dgm:spPr/>
    </dgm:pt>
    <dgm:pt modelId="{8239906E-477A-4F8D-84D6-0BF6E5DAAC9D}" type="pres">
      <dgm:prSet presAssocID="{72FB391D-D7DA-411B-9E1B-33076868D6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8ED134-CE31-425C-A27C-B42E59FA0E80}" type="pres">
      <dgm:prSet presAssocID="{4635358E-1B30-4F88-BCCF-6F7BFB2F6AAD}" presName="spacer" presStyleCnt="0"/>
      <dgm:spPr/>
    </dgm:pt>
    <dgm:pt modelId="{4F7082DD-922A-4E14-8A10-63825B89E581}" type="pres">
      <dgm:prSet presAssocID="{5C8ABA20-4AF5-4BA6-90FE-1DB455106E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1FE2BF-A255-4596-BD9C-840FD4609AE5}" type="pres">
      <dgm:prSet presAssocID="{95951C8B-93E3-4DC6-AE1D-6714D584690C}" presName="spacer" presStyleCnt="0"/>
      <dgm:spPr/>
    </dgm:pt>
    <dgm:pt modelId="{B4BB35C9-5C61-448D-A4ED-24A633190A6C}" type="pres">
      <dgm:prSet presAssocID="{278AB25E-0608-4CA1-81EB-27FFB64B29D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484D70A-44DE-4D2F-87C0-366505993554}" srcId="{6D02586E-78BB-44DB-A250-F943EFA36DD9}" destId="{5C8ABA20-4AF5-4BA6-90FE-1DB455106EEF}" srcOrd="2" destOrd="0" parTransId="{512E31E8-0302-4A88-A424-62E7558EC576}" sibTransId="{95951C8B-93E3-4DC6-AE1D-6714D584690C}"/>
    <dgm:cxn modelId="{16803B3D-E115-4383-A8E4-3BCABEFD1F51}" srcId="{6D02586E-78BB-44DB-A250-F943EFA36DD9}" destId="{278AB25E-0608-4CA1-81EB-27FFB64B29DD}" srcOrd="3" destOrd="0" parTransId="{58EE3706-8D22-4901-BDDB-2A01B3EBBF51}" sibTransId="{8A7CAACF-90BA-45CC-AE72-E9763E98B9B2}"/>
    <dgm:cxn modelId="{9B4BD051-7875-4BEC-AC46-3F699227870A}" type="presOf" srcId="{6D02586E-78BB-44DB-A250-F943EFA36DD9}" destId="{550D8B78-4129-4A12-A496-4BA70E54348B}" srcOrd="0" destOrd="0" presId="urn:microsoft.com/office/officeart/2005/8/layout/vList2"/>
    <dgm:cxn modelId="{6DD83B53-53D4-4BB4-813C-5A93FC9DBBA4}" type="presOf" srcId="{5C8ABA20-4AF5-4BA6-90FE-1DB455106EEF}" destId="{4F7082DD-922A-4E14-8A10-63825B89E581}" srcOrd="0" destOrd="0" presId="urn:microsoft.com/office/officeart/2005/8/layout/vList2"/>
    <dgm:cxn modelId="{B76E3A8C-AD3C-4F4E-82EA-0BC72ADF6B01}" type="presOf" srcId="{278AB25E-0608-4CA1-81EB-27FFB64B29DD}" destId="{B4BB35C9-5C61-448D-A4ED-24A633190A6C}" srcOrd="0" destOrd="0" presId="urn:microsoft.com/office/officeart/2005/8/layout/vList2"/>
    <dgm:cxn modelId="{48485091-9AAB-48E5-B108-2243C2F5B760}" srcId="{6D02586E-78BB-44DB-A250-F943EFA36DD9}" destId="{72FB391D-D7DA-411B-9E1B-33076868D60A}" srcOrd="1" destOrd="0" parTransId="{7838A8BF-9E40-413F-989A-1BCB1E7D8307}" sibTransId="{4635358E-1B30-4F88-BCCF-6F7BFB2F6AAD}"/>
    <dgm:cxn modelId="{23E4DFAB-BF64-4CE4-A069-3927A0D9CB0B}" type="presOf" srcId="{44BC3599-4DDF-4278-B357-ADF416064384}" destId="{4EDA8537-4EEA-45A5-8C6B-984883E0E0DD}" srcOrd="0" destOrd="0" presId="urn:microsoft.com/office/officeart/2005/8/layout/vList2"/>
    <dgm:cxn modelId="{0C8677BF-1875-4B7B-A8A2-6D5C57FF56A0}" type="presOf" srcId="{72FB391D-D7DA-411B-9E1B-33076868D60A}" destId="{8239906E-477A-4F8D-84D6-0BF6E5DAAC9D}" srcOrd="0" destOrd="0" presId="urn:microsoft.com/office/officeart/2005/8/layout/vList2"/>
    <dgm:cxn modelId="{507271C3-5033-4FE7-B55B-43F7D03A050E}" srcId="{6D02586E-78BB-44DB-A250-F943EFA36DD9}" destId="{44BC3599-4DDF-4278-B357-ADF416064384}" srcOrd="0" destOrd="0" parTransId="{B40A1FD1-DC80-4D5E-9F06-E15D7E973559}" sibTransId="{C78E4267-B99F-4162-A970-0887CB8C1E4B}"/>
    <dgm:cxn modelId="{2B4190EF-980B-4035-B0F8-F6FB2B825BE4}" type="presParOf" srcId="{550D8B78-4129-4A12-A496-4BA70E54348B}" destId="{4EDA8537-4EEA-45A5-8C6B-984883E0E0DD}" srcOrd="0" destOrd="0" presId="urn:microsoft.com/office/officeart/2005/8/layout/vList2"/>
    <dgm:cxn modelId="{F55737EC-FCA4-4050-8806-3C011ED81B2E}" type="presParOf" srcId="{550D8B78-4129-4A12-A496-4BA70E54348B}" destId="{46AA2EBD-FD08-438F-84CF-674723E27A30}" srcOrd="1" destOrd="0" presId="urn:microsoft.com/office/officeart/2005/8/layout/vList2"/>
    <dgm:cxn modelId="{68A48AAE-4B91-4463-87D5-F43967844BDD}" type="presParOf" srcId="{550D8B78-4129-4A12-A496-4BA70E54348B}" destId="{8239906E-477A-4F8D-84D6-0BF6E5DAAC9D}" srcOrd="2" destOrd="0" presId="urn:microsoft.com/office/officeart/2005/8/layout/vList2"/>
    <dgm:cxn modelId="{E6917692-0D5F-49D0-BA33-97DCBE7D5E1B}" type="presParOf" srcId="{550D8B78-4129-4A12-A496-4BA70E54348B}" destId="{7A8ED134-CE31-425C-A27C-B42E59FA0E80}" srcOrd="3" destOrd="0" presId="urn:microsoft.com/office/officeart/2005/8/layout/vList2"/>
    <dgm:cxn modelId="{5D33FC55-9438-4750-BD7A-8C98AEB3FCD9}" type="presParOf" srcId="{550D8B78-4129-4A12-A496-4BA70E54348B}" destId="{4F7082DD-922A-4E14-8A10-63825B89E581}" srcOrd="4" destOrd="0" presId="urn:microsoft.com/office/officeart/2005/8/layout/vList2"/>
    <dgm:cxn modelId="{C3641116-EDA8-42E1-9DF9-58F9DB66E10A}" type="presParOf" srcId="{550D8B78-4129-4A12-A496-4BA70E54348B}" destId="{DC1FE2BF-A255-4596-BD9C-840FD4609AE5}" srcOrd="5" destOrd="0" presId="urn:microsoft.com/office/officeart/2005/8/layout/vList2"/>
    <dgm:cxn modelId="{5125B680-C525-40A3-BA9C-3519AAAAADF1}" type="presParOf" srcId="{550D8B78-4129-4A12-A496-4BA70E54348B}" destId="{B4BB35C9-5C61-448D-A4ED-24A633190A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90071-B76E-4473-9010-F8416C72FB0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ECF45-05DA-41A8-8EA3-B5884391A0DA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Los problemas de optimización en la programación han sido fundamentales en la computación y la inteligencia artificial.</a:t>
          </a:r>
          <a:endParaRPr lang="en-US" sz="1400" kern="1200"/>
        </a:p>
      </dsp:txBody>
      <dsp:txXfrm>
        <a:off x="59990" y="2654049"/>
        <a:ext cx="3226223" cy="720000"/>
      </dsp:txXfrm>
    </dsp:sp>
    <dsp:sp modelId="{6291C27B-85B4-4CBB-AEE9-D8BB7EE68AA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4E01B-691A-416F-A010-90028A06982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Se abordarán cuatro problemas: </a:t>
          </a:r>
          <a:r>
            <a:rPr lang="es-MX" sz="1400" b="1" kern="1200"/>
            <a:t>JSSP</a:t>
          </a:r>
          <a:r>
            <a:rPr lang="es-MX" sz="1400" kern="1200"/>
            <a:t>, </a:t>
          </a:r>
          <a:r>
            <a:rPr lang="es-MX" sz="1400" b="1" kern="1200"/>
            <a:t>N-Reinas</a:t>
          </a:r>
          <a:r>
            <a:rPr lang="es-MX" sz="1400" kern="1200"/>
            <a:t>, </a:t>
          </a:r>
          <a:r>
            <a:rPr lang="es-MX" sz="1400" b="1" kern="1200"/>
            <a:t>MST</a:t>
          </a:r>
          <a:r>
            <a:rPr lang="es-MX" sz="1400" kern="1200"/>
            <a:t> y </a:t>
          </a:r>
          <a:r>
            <a:rPr lang="es-MX" sz="1400" b="1" kern="1200"/>
            <a:t>TSP</a:t>
          </a:r>
          <a:r>
            <a:rPr lang="es-MX" sz="1400" kern="1200"/>
            <a:t>.</a:t>
          </a:r>
          <a:endParaRPr lang="en-US" sz="1400" kern="1200"/>
        </a:p>
      </dsp:txBody>
      <dsp:txXfrm>
        <a:off x="3850802" y="2654049"/>
        <a:ext cx="3226223" cy="720000"/>
      </dsp:txXfrm>
    </dsp:sp>
    <dsp:sp modelId="{9E7E8BC1-4329-432F-8411-9A28463AF3E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7CD27-C1F4-4975-A2B9-1422C1661AB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Cada uno tiene aplicaciones en logística, planificación y redes computacionales.</a:t>
          </a:r>
          <a:endParaRPr lang="en-US" sz="14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4CDD2-832F-49FB-9E31-BCA33771224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61858-1E3F-4FF8-8BCD-E84F17EF55B7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59FC5-8C05-4535-B342-9E29A3D7099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Estos problemas son fundamentales en optimización y se aplican en múltiples áreas como manufactura, logística y redes.</a:t>
          </a:r>
          <a:endParaRPr lang="en-US" sz="2400" kern="1200"/>
        </a:p>
      </dsp:txBody>
      <dsp:txXfrm>
        <a:off x="1437631" y="531"/>
        <a:ext cx="9077968" cy="1244702"/>
      </dsp:txXfrm>
    </dsp:sp>
    <dsp:sp modelId="{C8282C2A-3AD5-47E2-AC39-F20D872F52C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0097D-0302-4155-A187-5DC0958A4BE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29B07-01A1-459D-B36C-C1AE35688ED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Existen métodos exactos y aproximados para resolverlos según la escala y complejidad del problema.</a:t>
          </a:r>
          <a:endParaRPr lang="en-US" sz="2400" kern="1200"/>
        </a:p>
      </dsp:txBody>
      <dsp:txXfrm>
        <a:off x="1437631" y="1556410"/>
        <a:ext cx="9077968" cy="1244702"/>
      </dsp:txXfrm>
    </dsp:sp>
    <dsp:sp modelId="{9888153E-A26B-41C3-B05C-01EA36FCE25E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CDAE0-74B3-4D73-BAE8-58D671F9F75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1BC2-C614-41EF-9460-BE949777BAF0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La investigación en estos problemas sigue evolucionando con el uso de técnicas de inteligencia artificial y computación cuántica.</a:t>
          </a:r>
          <a:endParaRPr lang="en-US" sz="2400" kern="1200"/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A8537-4EEA-45A5-8C6B-984883E0E0DD}">
      <dsp:nvSpPr>
        <dsp:cNvPr id="0" name=""/>
        <dsp:cNvSpPr/>
      </dsp:nvSpPr>
      <dsp:spPr>
        <a:xfrm>
          <a:off x="0" y="54331"/>
          <a:ext cx="6666833" cy="128663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Pinedo, M. L. (2012). </a:t>
          </a:r>
          <a:r>
            <a:rPr lang="es-MX" sz="2300" i="1" kern="1200"/>
            <a:t>Scheduling: Theory, Algorithms, and Systems</a:t>
          </a:r>
          <a:r>
            <a:rPr lang="es-MX" sz="2300" kern="1200"/>
            <a:t> (4ª ed.). Springer.</a:t>
          </a:r>
          <a:endParaRPr lang="en-US" sz="2300" kern="1200"/>
        </a:p>
      </dsp:txBody>
      <dsp:txXfrm>
        <a:off x="62808" y="117139"/>
        <a:ext cx="6541217" cy="1161018"/>
      </dsp:txXfrm>
    </dsp:sp>
    <dsp:sp modelId="{8239906E-477A-4F8D-84D6-0BF6E5DAAC9D}">
      <dsp:nvSpPr>
        <dsp:cNvPr id="0" name=""/>
        <dsp:cNvSpPr/>
      </dsp:nvSpPr>
      <dsp:spPr>
        <a:xfrm>
          <a:off x="0" y="1407205"/>
          <a:ext cx="6666833" cy="1286634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Bell, J., &amp; Stevens, B. (2009). </a:t>
          </a:r>
          <a:r>
            <a:rPr lang="es-MX" sz="2300" i="1" kern="1200"/>
            <a:t>A Survey of Known Results and Research Areas for N-Queens.</a:t>
          </a:r>
          <a:r>
            <a:rPr lang="es-MX" sz="2300" kern="1200"/>
            <a:t> Discrete Mathematics, 309(1), 1-31.</a:t>
          </a:r>
          <a:endParaRPr lang="en-US" sz="2300" kern="1200"/>
        </a:p>
      </dsp:txBody>
      <dsp:txXfrm>
        <a:off x="62808" y="1470013"/>
        <a:ext cx="6541217" cy="1161018"/>
      </dsp:txXfrm>
    </dsp:sp>
    <dsp:sp modelId="{4F7082DD-922A-4E14-8A10-63825B89E581}">
      <dsp:nvSpPr>
        <dsp:cNvPr id="0" name=""/>
        <dsp:cNvSpPr/>
      </dsp:nvSpPr>
      <dsp:spPr>
        <a:xfrm>
          <a:off x="0" y="2760080"/>
          <a:ext cx="6666833" cy="1286634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Cormen, T. H., Leiserson, C. E., Rivest, R. L., &amp; Stein, C. (2009). </a:t>
          </a:r>
          <a:r>
            <a:rPr lang="es-MX" sz="2300" i="1" kern="1200"/>
            <a:t>Introduction to Algorithms</a:t>
          </a:r>
          <a:r>
            <a:rPr lang="es-MX" sz="2300" kern="1200"/>
            <a:t> (3ª ed.). MIT Press.</a:t>
          </a:r>
          <a:endParaRPr lang="en-US" sz="2300" kern="1200"/>
        </a:p>
      </dsp:txBody>
      <dsp:txXfrm>
        <a:off x="62808" y="2822888"/>
        <a:ext cx="6541217" cy="1161018"/>
      </dsp:txXfrm>
    </dsp:sp>
    <dsp:sp modelId="{B4BB35C9-5C61-448D-A4ED-24A633190A6C}">
      <dsp:nvSpPr>
        <dsp:cNvPr id="0" name=""/>
        <dsp:cNvSpPr/>
      </dsp:nvSpPr>
      <dsp:spPr>
        <a:xfrm>
          <a:off x="0" y="4112954"/>
          <a:ext cx="6666833" cy="1286634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Applegate, D., Bixby, R., Chvátal, V., &amp; Cook, W. (2006). </a:t>
          </a:r>
          <a:r>
            <a:rPr lang="es-MX" sz="2300" i="1" kern="1200"/>
            <a:t>The Traveling Salesman Problem: A Computational Study.</a:t>
          </a:r>
          <a:r>
            <a:rPr lang="es-MX" sz="2300" kern="1200"/>
            <a:t> Princeton University Press.</a:t>
          </a:r>
          <a:endParaRPr lang="en-US" sz="2300" kern="1200"/>
        </a:p>
      </dsp:txBody>
      <dsp:txXfrm>
        <a:off x="62808" y="4175762"/>
        <a:ext cx="6541217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0C73-B3DD-FAB7-8069-E07C6D0F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0F320-F9B9-F800-D39E-B973C7B6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702EE-2205-36D6-CB37-98177B5B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540B5-A7DA-1B4B-0248-1514E351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3160D-297B-779F-1F8C-B4AC73C4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56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0B3A-E82F-234A-D530-85A98E5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546085-376D-C430-128E-B74FE009C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FCB1E-022D-E8CE-9F04-ABA72575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47F12-F891-0EE4-E9F1-AED1D3E2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AEBE9-966E-DD2E-FD9E-8A25C16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1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A40ED-857F-49CD-5FE7-B4A09ED7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A07E73-3F9B-52E5-BD62-8079EA9E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E9783-0C63-D45A-CD70-F33923FB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9AA40-0323-0083-B34F-8EC0718F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0AC9A-CD2A-32CB-333F-25791B83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4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F64AC-4B27-8F89-8C93-D4751E6C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0BB4E-AE24-75CA-AAD1-7FA14FA5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C73D0-F2A1-04A4-390B-8388A749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D15E3-9C8F-0A52-5796-74109A06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C1A5F-059A-3D8F-2801-B9BE4901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98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26BC4-8563-EAD4-9F48-A19686C0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095BB-D990-5E87-1286-1E938AC8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72091-4254-AB08-1CF0-DE91A5C6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4B20F-672D-628A-A222-C1108B67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850E6-C6FF-9110-7B80-976C7172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8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19F5B-F05B-E532-505C-A070319C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2970E-851F-E3EC-FECA-B7D3BA0FA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243201-07B2-3E62-34BC-A868E9738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DEEA9E-526A-05D0-84C6-535B1C1E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9EFCA-1141-3F0E-269F-AA96C9C3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34BCC-4159-1F60-D58A-75C0EECD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7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49BC0-E138-5576-1B0C-A66F20E5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45A18-F129-749C-0184-202D6E67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97EF4F-7AF9-7FB9-7C9D-06048566E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BE7E1F-CAE2-B33B-F8F7-C60D324D4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B6F770-D11D-D3BF-DEBB-6B002EF86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117396-546E-70AB-CB16-6CA6CF3E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AF3506-F143-F87B-2113-281BE353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72038C-EDE7-D255-48FF-7A10F06E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51859-BD38-EC03-13A1-85C12A4C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4A781C-2D8A-72FF-988B-D035B345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96FB04-B40A-AFD2-132E-2A908175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3C342F-F258-EC54-F55E-26B214EA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27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6D0A5F-22FB-EB34-FE4D-80E171E6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3C9027-2EEB-B2B4-E700-E0D25953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CBFCE1-DB26-A0FE-8E28-A2CED57F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94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6E068-37E5-E8D0-19FB-FE0E69E0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2A3C2-691B-D1A5-1D5E-EE0CD7C8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E659D-B2AD-92CC-919C-B92F8F68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64105-2F8F-8BAA-84E7-0017738E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0B4E14-0DB2-219A-7EA5-F7311D48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C4E87F-CBFE-EBDD-FB1F-EFBBCEF9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2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59B83-A9A0-F2E2-097E-85F5AFD3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0721E6-10B6-DC2A-CCD1-D4BB41E44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C19C99-D9F2-7EF8-139C-3B3F943E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7B2AE7-718B-698E-699D-5E3011E1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B43306-25CC-4665-292E-9F9EA649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27236-779C-2BD9-8DEC-92869168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34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5B1CFB-C39C-742F-6DD0-C5C49C6C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36A6E-6799-CD00-F259-74918E0F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4F9CC-A3EC-693D-765B-BEA7E57FF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372A3-1F27-41AA-B52E-AFB669EC0A88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022E4-B429-7F95-6E0D-2956C1C0C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9E1EB-D2C8-4B10-5967-74B90162F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56B56-80DC-4146-8869-CAF4F36F49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78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53" descr="Script de ordenador en una pantalla">
            <a:extLst>
              <a:ext uri="{FF2B5EF4-FFF2-40B4-BE49-F238E27FC236}">
                <a16:creationId xmlns:a16="http://schemas.microsoft.com/office/drawing/2014/main" id="{F06A9D05-FC25-D419-98D3-925B8F2059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981" b="9749"/>
          <a:stretch/>
        </p:blipFill>
        <p:spPr>
          <a:xfrm>
            <a:off x="0" y="-2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B623A4-6A7C-8714-CDEA-B9A36ED7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Problemas</a:t>
            </a:r>
            <a: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Clásicos</a:t>
            </a:r>
            <a: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Programación</a:t>
            </a:r>
            <a: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5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Optimización</a:t>
            </a:r>
            <a:br>
              <a:rPr lang="en-US" sz="5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E3BE6D-742E-6B03-34C4-C816FFAA7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76" y="6165845"/>
            <a:ext cx="10515600" cy="13843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Rafael Plata Angulo</a:t>
            </a:r>
          </a:p>
        </p:txBody>
      </p:sp>
    </p:spTree>
    <p:extLst>
      <p:ext uri="{BB962C8B-B14F-4D97-AF65-F5344CB8AC3E}">
        <p14:creationId xmlns:p14="http://schemas.microsoft.com/office/powerpoint/2010/main" val="250541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D67CA2-266C-0F33-E528-D69CB345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 b="1">
                <a:solidFill>
                  <a:srgbClr val="FFFFFF"/>
                </a:solidFill>
              </a:rPr>
              <a:t>Introducción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6589648-4CE1-9A0B-A856-AB8C51B59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8773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7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001D32-4CAA-8B7A-A265-E1C1670C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b="1">
                <a:solidFill>
                  <a:srgbClr val="FFFFFF"/>
                </a:solidFill>
              </a:rPr>
              <a:t>Problema de Programación de Trabajos (JSSP)</a:t>
            </a:r>
            <a:br>
              <a:rPr lang="es-MX" sz="4000" b="1">
                <a:solidFill>
                  <a:srgbClr val="FFFFFF"/>
                </a:solidFill>
              </a:rPr>
            </a:b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462F-1878-E4E4-D502-8F31B5AB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MX" sz="1400" b="1"/>
              <a:t>Planteamiento del Problema: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/>
              <a:t>Consiste en programar un conjunto de trabajos en máquinas específicas, minimizando el tiempo total (</a:t>
            </a:r>
            <a:r>
              <a:rPr lang="es-MX" sz="1400" i="1"/>
              <a:t>makespan</a:t>
            </a:r>
            <a:r>
              <a:rPr lang="es-MX" sz="1400"/>
              <a:t>).</a:t>
            </a:r>
          </a:p>
          <a:p>
            <a:pPr>
              <a:buNone/>
            </a:pPr>
            <a:r>
              <a:rPr lang="es-MX" sz="1400" b="1"/>
              <a:t>Objetivo: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/>
              <a:t>Minimizar el tiempo de finalización total, respetando las restricciones de precedencia.</a:t>
            </a:r>
          </a:p>
          <a:p>
            <a:pPr>
              <a:buNone/>
            </a:pPr>
            <a:r>
              <a:rPr lang="es-MX" sz="1400" b="1"/>
              <a:t>Estrategias de Resolución: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/>
              <a:t>Métodos Exactos:</a:t>
            </a:r>
            <a:endParaRPr lang="es-MX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/>
              <a:t>Programación Lineal Entera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/>
              <a:t>Algoritmos de Ramificación y Acotación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/>
              <a:t>Métodos Heurísticos y Metaheurísticos:</a:t>
            </a:r>
            <a:endParaRPr lang="es-MX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/>
              <a:t>Algoritmos Genéticos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/>
              <a:t>Búsqueda Tabú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/>
              <a:t>Recocido Simulado</a:t>
            </a:r>
          </a:p>
          <a:p>
            <a:endParaRPr lang="es-MX" sz="1400"/>
          </a:p>
        </p:txBody>
      </p:sp>
      <p:pic>
        <p:nvPicPr>
          <p:cNvPr id="5" name="Imagen 4" descr="Gráfico, Gráfico en cascada&#10;&#10;El contenido generado por IA puede ser incorrecto.">
            <a:extLst>
              <a:ext uri="{FF2B5EF4-FFF2-40B4-BE49-F238E27FC236}">
                <a16:creationId xmlns:a16="http://schemas.microsoft.com/office/drawing/2014/main" id="{B55A5BD7-91D3-119B-95E2-9641E84F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553594"/>
            <a:ext cx="3615776" cy="17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3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32680E-7791-ACCA-5631-62F937C5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b="1">
                <a:solidFill>
                  <a:srgbClr val="FFFFFF"/>
                </a:solidFill>
              </a:rPr>
              <a:t>Problema de las N Reinas</a:t>
            </a:r>
            <a:br>
              <a:rPr lang="es-MX" sz="4000" b="1">
                <a:solidFill>
                  <a:srgbClr val="FFFFFF"/>
                </a:solidFill>
              </a:rPr>
            </a:b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BADB1-7B26-9826-D388-C7BC7289B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MX" sz="1700" b="1"/>
              <a:t>Planteamiento del Problema: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/>
              <a:t>Se deben colocar </a:t>
            </a:r>
            <a:r>
              <a:rPr lang="es-MX" sz="1700" i="1"/>
              <a:t>N</a:t>
            </a:r>
            <a:r>
              <a:rPr lang="es-MX" sz="1700"/>
              <a:t> reinas en un tablero de ajedrez de </a:t>
            </a:r>
            <a:r>
              <a:rPr lang="es-MX" sz="1700" i="1"/>
              <a:t>N×N</a:t>
            </a:r>
            <a:r>
              <a:rPr lang="es-MX" sz="1700"/>
              <a:t> sin que se ataquen.</a:t>
            </a:r>
          </a:p>
          <a:p>
            <a:pPr>
              <a:buNone/>
            </a:pPr>
            <a:r>
              <a:rPr lang="es-MX" sz="1700" b="1"/>
              <a:t>Objetivo: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/>
              <a:t>Encontrar todas las configuraciones válidas.</a:t>
            </a:r>
          </a:p>
          <a:p>
            <a:pPr>
              <a:buNone/>
            </a:pPr>
            <a:r>
              <a:rPr lang="es-MX" sz="1700" b="1"/>
              <a:t>Estrategias de Resolución: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/>
              <a:t>Backtracking(regresar al punto anterior a probar alternativas)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/>
              <a:t>Programación con Restricciones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/>
              <a:t>Algoritmos Genéticos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700"/>
              <a:t>Búsqueda Local</a:t>
            </a:r>
          </a:p>
          <a:p>
            <a:endParaRPr lang="es-MX" sz="1700"/>
          </a:p>
        </p:txBody>
      </p:sp>
      <p:pic>
        <p:nvPicPr>
          <p:cNvPr id="7" name="Graphic 6" descr="Chess Pieces">
            <a:extLst>
              <a:ext uri="{FF2B5EF4-FFF2-40B4-BE49-F238E27FC236}">
                <a16:creationId xmlns:a16="http://schemas.microsoft.com/office/drawing/2014/main" id="{D50713E4-40DB-5F79-A6EF-4FCF781F1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923" y="115243"/>
            <a:ext cx="3615776" cy="3615776"/>
          </a:xfrm>
          <a:prstGeom prst="rect">
            <a:avLst/>
          </a:prstGeom>
        </p:spPr>
      </p:pic>
      <p:pic>
        <p:nvPicPr>
          <p:cNvPr id="4" name="Imagen 3" descr="Resultado de imagen para el problema de las n-reinas">
            <a:extLst>
              <a:ext uri="{FF2B5EF4-FFF2-40B4-BE49-F238E27FC236}">
                <a16:creationId xmlns:a16="http://schemas.microsoft.com/office/drawing/2014/main" id="{EA32E5A6-C21A-EAB7-0E4B-4B0C026CDB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91" y="3731019"/>
            <a:ext cx="2371725" cy="236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4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74F910-F25F-26AF-CAB7-951980B8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b="1">
                <a:solidFill>
                  <a:srgbClr val="FFFFFF"/>
                </a:solidFill>
              </a:rPr>
              <a:t>Árbol de Expansión Mínima (MST)</a:t>
            </a:r>
            <a:br>
              <a:rPr lang="es-MX" sz="4000" b="1">
                <a:solidFill>
                  <a:srgbClr val="FFFFFF"/>
                </a:solidFill>
              </a:rPr>
            </a:b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25ECF-32E7-B620-C40C-D82F956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MX" sz="2000" b="1" dirty="0"/>
              <a:t>Planteamiento del Problema: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Conectar todos los vértices de un grafo con el menor costo total, sin ciclos.</a:t>
            </a:r>
          </a:p>
          <a:p>
            <a:pPr>
              <a:buNone/>
            </a:pPr>
            <a:r>
              <a:rPr lang="es-MX" sz="2000" b="1" dirty="0"/>
              <a:t>Objetivo: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Minimizar el peso total del árbol de expansión.</a:t>
            </a:r>
          </a:p>
          <a:p>
            <a:pPr>
              <a:buNone/>
            </a:pPr>
            <a:r>
              <a:rPr lang="es-MX" sz="2000" b="1" dirty="0"/>
              <a:t>Estrategias de Resolución: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Algoritmo de Kruskal</a:t>
            </a:r>
            <a:endParaRPr lang="es-MX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Algoritmo de Prim</a:t>
            </a:r>
            <a:endParaRPr lang="es-MX" sz="2000" dirty="0"/>
          </a:p>
          <a:p>
            <a:endParaRPr lang="es-MX" sz="2000" dirty="0"/>
          </a:p>
        </p:txBody>
      </p:sp>
      <p:pic>
        <p:nvPicPr>
          <p:cNvPr id="4" name="Imagen 3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C33CB2AE-5831-8E78-9855-86388F208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08" y="725498"/>
            <a:ext cx="2599753" cy="4910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79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A5DDB8-1BA1-191D-FE5E-FE8DFEB0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b="1">
                <a:solidFill>
                  <a:srgbClr val="FFFFFF"/>
                </a:solidFill>
              </a:rPr>
              <a:t>Problema del Agente Viajero (TSP)</a:t>
            </a:r>
            <a:br>
              <a:rPr lang="es-MX" sz="4000" b="1">
                <a:solidFill>
                  <a:srgbClr val="FFFFFF"/>
                </a:solidFill>
              </a:rPr>
            </a:b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9D4C9-57CB-E77D-2A98-E03F61CC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MX" sz="1400" b="1" dirty="0"/>
              <a:t>Planteamiento del Problema: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Encontrar la ruta más corta que permita visitar </a:t>
            </a:r>
            <a:r>
              <a:rPr lang="es-MX" sz="1400" i="1" dirty="0"/>
              <a:t>n</a:t>
            </a:r>
            <a:r>
              <a:rPr lang="es-MX" sz="1400" dirty="0"/>
              <a:t> ciudades una sola vez y regresar al punto de partida.</a:t>
            </a:r>
          </a:p>
          <a:p>
            <a:pPr>
              <a:buNone/>
            </a:pPr>
            <a:r>
              <a:rPr lang="es-MX" sz="1400" b="1" dirty="0"/>
              <a:t>Objetivo: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/>
              <a:t>Minimizar la distancia total recorrida.</a:t>
            </a:r>
          </a:p>
          <a:p>
            <a:pPr>
              <a:buNone/>
            </a:pPr>
            <a:r>
              <a:rPr lang="es-MX" sz="1400" b="1" dirty="0"/>
              <a:t>Estrategias de Resolución: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Algoritmos Exactos:</a:t>
            </a:r>
            <a:endParaRPr lang="es-MX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Programación Dinámica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Algoritmo de Fuerza Bruta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b="1" dirty="0"/>
              <a:t>Métodos Aproximados:</a:t>
            </a:r>
            <a:endParaRPr lang="es-MX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Algoritmos Genéticos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Algoritmos de búsqueda voraz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Algoritmo de búsqueda tabú</a:t>
            </a:r>
          </a:p>
          <a:p>
            <a:endParaRPr lang="es-MX" sz="1400" dirty="0"/>
          </a:p>
        </p:txBody>
      </p:sp>
      <p:pic>
        <p:nvPicPr>
          <p:cNvPr id="4" name="Imagen 3" descr="travelling salesman problem-ex-2">
            <a:extLst>
              <a:ext uri="{FF2B5EF4-FFF2-40B4-BE49-F238E27FC236}">
                <a16:creationId xmlns:a16="http://schemas.microsoft.com/office/drawing/2014/main" id="{96D9E970-645A-27D6-FDFF-92A934EC4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292" y="1643947"/>
            <a:ext cx="3332099" cy="3570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44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E04B60-8AD2-118E-B010-F8FAD144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sz="3100" b="1"/>
              <a:t>Conclusión</a:t>
            </a:r>
            <a:br>
              <a:rPr lang="es-MX" sz="3100" b="1"/>
            </a:br>
            <a:endParaRPr lang="es-MX" sz="310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Marcador de contenido 2">
            <a:extLst>
              <a:ext uri="{FF2B5EF4-FFF2-40B4-BE49-F238E27FC236}">
                <a16:creationId xmlns:a16="http://schemas.microsoft.com/office/drawing/2014/main" id="{CDFE4A83-DA06-07B2-0F09-0F6835B27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5745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6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B3D51-31E2-FE4D-7A95-97C127AB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4000" b="1">
                <a:solidFill>
                  <a:srgbClr val="FFFFFF"/>
                </a:solidFill>
              </a:rPr>
              <a:t>Referencias</a:t>
            </a:r>
            <a:br>
              <a:rPr lang="es-MX" sz="4000" b="1">
                <a:solidFill>
                  <a:srgbClr val="FFFFFF"/>
                </a:solidFill>
              </a:rPr>
            </a:b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42F0485-9284-9D00-01FD-94729BF5D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0596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92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478</Words>
  <Application>Microsoft Office PowerPoint</Application>
  <PresentationFormat>Panorámica</PresentationFormat>
  <Paragraphs>59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Tema de Office</vt:lpstr>
      <vt:lpstr>Problemas Clásicos de Programación y Optimización </vt:lpstr>
      <vt:lpstr>Introducción</vt:lpstr>
      <vt:lpstr>Problema de Programación de Trabajos (JSSP) </vt:lpstr>
      <vt:lpstr>Problema de las N Reinas </vt:lpstr>
      <vt:lpstr>Árbol de Expansión Mínima (MST) </vt:lpstr>
      <vt:lpstr>Problema del Agente Viajero (TSP) </vt:lpstr>
      <vt:lpstr>Conclusión </vt:lpstr>
      <vt:lpstr>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PLATA ANGULO</dc:creator>
  <cp:lastModifiedBy>RAFAEL PLATA ANGULO</cp:lastModifiedBy>
  <cp:revision>3</cp:revision>
  <cp:lastPrinted>2025-03-09T01:07:12Z</cp:lastPrinted>
  <dcterms:created xsi:type="dcterms:W3CDTF">2025-03-09T00:53:16Z</dcterms:created>
  <dcterms:modified xsi:type="dcterms:W3CDTF">2025-03-09T01:10:59Z</dcterms:modified>
</cp:coreProperties>
</file>